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258" r:id="rId4"/>
    <p:sldId id="259" r:id="rId5"/>
    <p:sldId id="260" r:id="rId6"/>
    <p:sldId id="266" r:id="rId7"/>
    <p:sldId id="261" r:id="rId8"/>
    <p:sldId id="262" r:id="rId9"/>
    <p:sldId id="263" r:id="rId10"/>
    <p:sldId id="264"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07" autoAdjust="0"/>
  </p:normalViewPr>
  <p:slideViewPr>
    <p:cSldViewPr snapToGrid="0" showGuides="1">
      <p:cViewPr varScale="1">
        <p:scale>
          <a:sx n="59" d="100"/>
          <a:sy n="59" d="100"/>
        </p:scale>
        <p:origin x="-81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F6200E-61F3-49C4-8B32-D23EFFCAFD8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670198CD-71F2-4DA5-B4A7-FBB039342D1B}">
      <dgm:prSet/>
      <dgm:spPr/>
      <dgm:t>
        <a:bodyPr/>
        <a:lstStyle/>
        <a:p>
          <a:pPr rtl="0"/>
          <a:r>
            <a:rPr lang="ru-RU" baseline="0" dirty="0" smtClean="0"/>
            <a:t>А. И. Антонов утверждает, что семью создает отношение родители—дети, а брак оказывается легитимным признанием тех отношений между мужчиной и женщиной, тех форм сожительства или сексуального партнерства, которые сопровождаются рождением детей. </a:t>
          </a:r>
          <a:endParaRPr lang="ru-RU" dirty="0"/>
        </a:p>
      </dgm:t>
    </dgm:pt>
    <dgm:pt modelId="{C1AD70B2-EDE5-44BE-9BF2-1D45C9C24667}" type="parTrans" cxnId="{DDADB60A-052F-437A-8344-92DA0A5B34F5}">
      <dgm:prSet/>
      <dgm:spPr/>
      <dgm:t>
        <a:bodyPr/>
        <a:lstStyle/>
        <a:p>
          <a:endParaRPr lang="ru-RU"/>
        </a:p>
      </dgm:t>
    </dgm:pt>
    <dgm:pt modelId="{905DDD81-56B8-480C-B733-ABDCAE41DBA6}" type="sibTrans" cxnId="{DDADB60A-052F-437A-8344-92DA0A5B34F5}">
      <dgm:prSet/>
      <dgm:spPr/>
      <dgm:t>
        <a:bodyPr/>
        <a:lstStyle/>
        <a:p>
          <a:endParaRPr lang="ru-RU"/>
        </a:p>
      </dgm:t>
    </dgm:pt>
    <dgm:pt modelId="{4ADB9E9C-9511-49C2-AA57-C4C2BD8E0CCC}">
      <dgm:prSet/>
      <dgm:spPr/>
      <dgm:t>
        <a:bodyPr/>
        <a:lstStyle/>
        <a:p>
          <a:pPr rtl="0"/>
          <a:r>
            <a:rPr lang="ru-RU" baseline="0" smtClean="0"/>
            <a:t>А.Г. Харчев определяет брак «как исторически меняющуюся социальную форму отношений между женщиной и мужчиной, посредством которой общество упорядочивает и санкционирует их половую жизнь и устанавливает их супружес-кие и родительские права и обязанности», а семью «как институированную общность, складывающуюся на основе брака и порождаемой им правовой и моральной ответственности супругов за здоровье детей, их воспитание».</a:t>
          </a:r>
          <a:endParaRPr lang="ru-RU"/>
        </a:p>
      </dgm:t>
    </dgm:pt>
    <dgm:pt modelId="{4CD5AC69-52E1-442C-8E29-9BCB43601315}" type="parTrans" cxnId="{61ACCBB8-6E61-4AC3-92F2-B9099B6B5B11}">
      <dgm:prSet/>
      <dgm:spPr/>
      <dgm:t>
        <a:bodyPr/>
        <a:lstStyle/>
        <a:p>
          <a:endParaRPr lang="ru-RU"/>
        </a:p>
      </dgm:t>
    </dgm:pt>
    <dgm:pt modelId="{E543AF0B-F031-45DF-B596-29D5AE2BF4C2}" type="sibTrans" cxnId="{61ACCBB8-6E61-4AC3-92F2-B9099B6B5B11}">
      <dgm:prSet/>
      <dgm:spPr/>
      <dgm:t>
        <a:bodyPr/>
        <a:lstStyle/>
        <a:p>
          <a:endParaRPr lang="ru-RU"/>
        </a:p>
      </dgm:t>
    </dgm:pt>
    <dgm:pt modelId="{F97DC9CB-5253-4804-B86A-67945A20EAFA}" type="pres">
      <dgm:prSet presAssocID="{5DF6200E-61F3-49C4-8B32-D23EFFCAFD8D}" presName="linear" presStyleCnt="0">
        <dgm:presLayoutVars>
          <dgm:animLvl val="lvl"/>
          <dgm:resizeHandles val="exact"/>
        </dgm:presLayoutVars>
      </dgm:prSet>
      <dgm:spPr/>
      <dgm:t>
        <a:bodyPr/>
        <a:lstStyle/>
        <a:p>
          <a:endParaRPr lang="ru-RU"/>
        </a:p>
      </dgm:t>
    </dgm:pt>
    <dgm:pt modelId="{0649A43C-0740-4290-9010-B46C753D72AC}" type="pres">
      <dgm:prSet presAssocID="{670198CD-71F2-4DA5-B4A7-FBB039342D1B}" presName="parentText" presStyleLbl="node1" presStyleIdx="0" presStyleCnt="2" custScaleY="118835">
        <dgm:presLayoutVars>
          <dgm:chMax val="0"/>
          <dgm:bulletEnabled val="1"/>
        </dgm:presLayoutVars>
      </dgm:prSet>
      <dgm:spPr/>
      <dgm:t>
        <a:bodyPr/>
        <a:lstStyle/>
        <a:p>
          <a:endParaRPr lang="ru-RU"/>
        </a:p>
      </dgm:t>
    </dgm:pt>
    <dgm:pt modelId="{0C12CE81-BAA6-4365-9104-C14D3DB89FB8}" type="pres">
      <dgm:prSet presAssocID="{905DDD81-56B8-480C-B733-ABDCAE41DBA6}" presName="spacer" presStyleCnt="0"/>
      <dgm:spPr/>
    </dgm:pt>
    <dgm:pt modelId="{EC02D9AB-8246-471A-B98F-D335D86AAC9B}" type="pres">
      <dgm:prSet presAssocID="{4ADB9E9C-9511-49C2-AA57-C4C2BD8E0CCC}" presName="parentText" presStyleLbl="node1" presStyleIdx="1" presStyleCnt="2">
        <dgm:presLayoutVars>
          <dgm:chMax val="0"/>
          <dgm:bulletEnabled val="1"/>
        </dgm:presLayoutVars>
      </dgm:prSet>
      <dgm:spPr/>
      <dgm:t>
        <a:bodyPr/>
        <a:lstStyle/>
        <a:p>
          <a:endParaRPr lang="ru-RU"/>
        </a:p>
      </dgm:t>
    </dgm:pt>
  </dgm:ptLst>
  <dgm:cxnLst>
    <dgm:cxn modelId="{21E940D4-ED57-4E20-A488-BC71D8112682}" type="presOf" srcId="{670198CD-71F2-4DA5-B4A7-FBB039342D1B}" destId="{0649A43C-0740-4290-9010-B46C753D72AC}" srcOrd="0" destOrd="0" presId="urn:microsoft.com/office/officeart/2005/8/layout/vList2"/>
    <dgm:cxn modelId="{61ACCBB8-6E61-4AC3-92F2-B9099B6B5B11}" srcId="{5DF6200E-61F3-49C4-8B32-D23EFFCAFD8D}" destId="{4ADB9E9C-9511-49C2-AA57-C4C2BD8E0CCC}" srcOrd="1" destOrd="0" parTransId="{4CD5AC69-52E1-442C-8E29-9BCB43601315}" sibTransId="{E543AF0B-F031-45DF-B596-29D5AE2BF4C2}"/>
    <dgm:cxn modelId="{8DE971FC-A477-4655-B1F0-73B5CA47DD84}" type="presOf" srcId="{4ADB9E9C-9511-49C2-AA57-C4C2BD8E0CCC}" destId="{EC02D9AB-8246-471A-B98F-D335D86AAC9B}" srcOrd="0" destOrd="0" presId="urn:microsoft.com/office/officeart/2005/8/layout/vList2"/>
    <dgm:cxn modelId="{DDADB60A-052F-437A-8344-92DA0A5B34F5}" srcId="{5DF6200E-61F3-49C4-8B32-D23EFFCAFD8D}" destId="{670198CD-71F2-4DA5-B4A7-FBB039342D1B}" srcOrd="0" destOrd="0" parTransId="{C1AD70B2-EDE5-44BE-9BF2-1D45C9C24667}" sibTransId="{905DDD81-56B8-480C-B733-ABDCAE41DBA6}"/>
    <dgm:cxn modelId="{C13473BA-73AB-430B-89E9-4DED0D06BA4E}" type="presOf" srcId="{5DF6200E-61F3-49C4-8B32-D23EFFCAFD8D}" destId="{F97DC9CB-5253-4804-B86A-67945A20EAFA}" srcOrd="0" destOrd="0" presId="urn:microsoft.com/office/officeart/2005/8/layout/vList2"/>
    <dgm:cxn modelId="{2407FF9A-956F-4337-8EBD-DA1EB073F69B}" type="presParOf" srcId="{F97DC9CB-5253-4804-B86A-67945A20EAFA}" destId="{0649A43C-0740-4290-9010-B46C753D72AC}" srcOrd="0" destOrd="0" presId="urn:microsoft.com/office/officeart/2005/8/layout/vList2"/>
    <dgm:cxn modelId="{D0871BC2-0B4B-4516-8654-7A3567D97F78}" type="presParOf" srcId="{F97DC9CB-5253-4804-B86A-67945A20EAFA}" destId="{0C12CE81-BAA6-4365-9104-C14D3DB89FB8}" srcOrd="1" destOrd="0" presId="urn:microsoft.com/office/officeart/2005/8/layout/vList2"/>
    <dgm:cxn modelId="{397BA8EA-AA9A-46B2-8F57-48D4E7E5BCDB}" type="presParOf" srcId="{F97DC9CB-5253-4804-B86A-67945A20EAFA}" destId="{EC02D9AB-8246-471A-B98F-D335D86AAC9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9A43C-0740-4290-9010-B46C753D72AC}">
      <dsp:nvSpPr>
        <dsp:cNvPr id="0" name=""/>
        <dsp:cNvSpPr/>
      </dsp:nvSpPr>
      <dsp:spPr>
        <a:xfrm>
          <a:off x="0" y="130331"/>
          <a:ext cx="11573302" cy="199865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baseline="0" dirty="0" smtClean="0"/>
            <a:t>А. И. Антонов утверждает, что семью создает отношение родители—дети, а брак оказывается легитимным признанием тех отношений между мужчиной и женщиной, тех форм сожительства или сексуального партнерства, которые сопровождаются рождением детей. </a:t>
          </a:r>
          <a:endParaRPr lang="ru-RU" sz="2000" kern="1200" dirty="0"/>
        </a:p>
      </dsp:txBody>
      <dsp:txXfrm>
        <a:off x="97566" y="227897"/>
        <a:ext cx="11378170" cy="1803524"/>
      </dsp:txXfrm>
    </dsp:sp>
    <dsp:sp modelId="{EC02D9AB-8246-471A-B98F-D335D86AAC9B}">
      <dsp:nvSpPr>
        <dsp:cNvPr id="0" name=""/>
        <dsp:cNvSpPr/>
      </dsp:nvSpPr>
      <dsp:spPr>
        <a:xfrm>
          <a:off x="0" y="2186587"/>
          <a:ext cx="11573302" cy="1681875"/>
        </a:xfrm>
        <a:prstGeom prst="roundRect">
          <a:avLst/>
        </a:prstGeom>
        <a:solidFill>
          <a:schemeClr val="accent4">
            <a:hueOff val="-989414"/>
            <a:satOff val="-5690"/>
            <a:lumOff val="-451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baseline="0" smtClean="0"/>
            <a:t>А.Г. Харчев определяет брак «как исторически меняющуюся социальную форму отношений между женщиной и мужчиной, посредством которой общество упорядочивает и санкционирует их половую жизнь и устанавливает их супружес-кие и родительские права и обязанности», а семью «как институированную общность, складывающуюся на основе брака и порождаемой им правовой и моральной ответственности супругов за здоровье детей, их воспитание».</a:t>
          </a:r>
          <a:endParaRPr lang="ru-RU" sz="2000" kern="1200"/>
        </a:p>
      </dsp:txBody>
      <dsp:txXfrm>
        <a:off x="82102" y="2268689"/>
        <a:ext cx="11409098" cy="151767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3589395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2103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336261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1DFC81-CAE1-4B5A-8E8A-B2EAE47D0F0E}" type="slidenum">
              <a:rPr lang="ru-RU" smtClean="0"/>
              <a:pPr/>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702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56182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3047238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80819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2535385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729396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41819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81718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74937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57710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703085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245023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88238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73132C-B2C3-4FEE-8077-E0660E1B678B}" type="datetimeFigureOut">
              <a:rPr lang="ru-RU" smtClean="0"/>
              <a:pPr/>
              <a:t>02.10.2019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1DFC81-CAE1-4B5A-8E8A-B2EAE47D0F0E}" type="slidenum">
              <a:rPr lang="ru-RU" smtClean="0"/>
              <a:pPr/>
              <a:t>‹#›</a:t>
            </a:fld>
            <a:endParaRPr lang="ru-RU"/>
          </a:p>
        </p:txBody>
      </p:sp>
    </p:spTree>
    <p:extLst>
      <p:ext uri="{BB962C8B-B14F-4D97-AF65-F5344CB8AC3E}">
        <p14:creationId xmlns:p14="http://schemas.microsoft.com/office/powerpoint/2010/main" val="100390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E73132C-B2C3-4FEE-8077-E0660E1B678B}" type="datetimeFigureOut">
              <a:rPr lang="ru-RU" smtClean="0"/>
              <a:pPr/>
              <a:t>02.10.2019</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91DFC81-CAE1-4B5A-8E8A-B2EAE47D0F0E}" type="slidenum">
              <a:rPr lang="ru-RU" smtClean="0"/>
              <a:pPr/>
              <a:t>‹#›</a:t>
            </a:fld>
            <a:endParaRPr lang="ru-RU"/>
          </a:p>
        </p:txBody>
      </p:sp>
    </p:spTree>
    <p:extLst>
      <p:ext uri="{BB962C8B-B14F-4D97-AF65-F5344CB8AC3E}">
        <p14:creationId xmlns:p14="http://schemas.microsoft.com/office/powerpoint/2010/main" val="261559496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ru-RU" dirty="0"/>
              <a:t>Тема 1.1. Характеристики семьи, тенденции ее развития.</a:t>
            </a:r>
            <a:br>
              <a:rPr lang="ru-RU" dirty="0"/>
            </a:br>
            <a:endParaRPr lang="ru-RU" dirty="0"/>
          </a:p>
        </p:txBody>
      </p:sp>
      <p:sp>
        <p:nvSpPr>
          <p:cNvPr id="3" name="Подзаголовок 2"/>
          <p:cNvSpPr>
            <a:spLocks noGrp="1"/>
          </p:cNvSpPr>
          <p:nvPr>
            <p:ph type="subTitle" idx="1"/>
          </p:nvPr>
        </p:nvSpPr>
        <p:spPr>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lstStyle/>
          <a:p>
            <a:pPr algn="r"/>
            <a:r>
              <a:rPr lang="ru-RU" dirty="0">
                <a:solidFill>
                  <a:schemeClr val="tx1"/>
                </a:solidFill>
              </a:rPr>
              <a:t>Понятия «семья», «брак». Понятие и классификация семейных отношений</a:t>
            </a:r>
          </a:p>
          <a:p>
            <a:endParaRPr lang="ru-RU" dirty="0"/>
          </a:p>
        </p:txBody>
      </p:sp>
    </p:spTree>
    <p:extLst>
      <p:ext uri="{BB962C8B-B14F-4D97-AF65-F5344CB8AC3E}">
        <p14:creationId xmlns:p14="http://schemas.microsoft.com/office/powerpoint/2010/main" val="2792471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214650"/>
            <a:ext cx="10364451" cy="818866"/>
          </a:xfrm>
        </p:spPr>
        <p:txBody>
          <a:bodyPr/>
          <a:lstStyle/>
          <a:p>
            <a:endParaRPr lang="ru-RU" dirty="0"/>
          </a:p>
        </p:txBody>
      </p:sp>
      <p:sp>
        <p:nvSpPr>
          <p:cNvPr id="3" name="Объект 2"/>
          <p:cNvSpPr>
            <a:spLocks noGrp="1"/>
          </p:cNvSpPr>
          <p:nvPr>
            <p:ph sz="quarter" idx="13"/>
          </p:nvPr>
        </p:nvSpPr>
        <p:spPr>
          <a:xfrm>
            <a:off x="913774" y="941696"/>
            <a:ext cx="5391492" cy="4849503"/>
          </a:xfrm>
        </p:spPr>
        <p:txBody>
          <a:bodyPr>
            <a:normAutofit fontScale="92500" lnSpcReduction="20000"/>
          </a:bodyPr>
          <a:lstStyle/>
          <a:p>
            <a:r>
              <a:rPr lang="ru-RU" b="1" dirty="0" smtClean="0"/>
              <a:t>Либеральный стиль</a:t>
            </a:r>
            <a:r>
              <a:rPr lang="ru-RU" dirty="0" smtClean="0"/>
              <a:t>. Система </a:t>
            </a:r>
            <a:r>
              <a:rPr lang="ru-RU" dirty="0"/>
              <a:t>межличностных отношений в семье, строящаяся на признании возможности и даже целесообразности независимого существования взрослых от детей может порождаться тактикой </a:t>
            </a:r>
            <a:r>
              <a:rPr lang="ru-RU" b="1" dirty="0"/>
              <a:t>«невмешательства». </a:t>
            </a:r>
            <a:r>
              <a:rPr lang="ru-RU" dirty="0"/>
              <a:t>Чаще всего в основе этого типа взаимоотношений лежит пассивность родителей как воспитателей, а порой их эмоциональная холодность, безразличие, неумение и нежелание учиться быть родителями.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415" y="1538287"/>
            <a:ext cx="5585460" cy="3781425"/>
          </a:xfrm>
          <a:prstGeom prst="rect">
            <a:avLst/>
          </a:prstGeom>
        </p:spPr>
      </p:pic>
    </p:spTree>
    <p:extLst>
      <p:ext uri="{BB962C8B-B14F-4D97-AF65-F5344CB8AC3E}">
        <p14:creationId xmlns:p14="http://schemas.microsoft.com/office/powerpoint/2010/main" val="750460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913775" y="-846160"/>
            <a:ext cx="10364451" cy="122830"/>
          </a:xfrm>
        </p:spPr>
        <p:txBody>
          <a:bodyPr>
            <a:normAutofit fontScale="90000"/>
          </a:bodyPr>
          <a:lstStyle/>
          <a:p>
            <a:endParaRPr lang="ru-RU" dirty="0"/>
          </a:p>
        </p:txBody>
      </p:sp>
      <p:sp>
        <p:nvSpPr>
          <p:cNvPr id="3" name="Объект 2"/>
          <p:cNvSpPr>
            <a:spLocks noGrp="1"/>
          </p:cNvSpPr>
          <p:nvPr>
            <p:ph sz="quarter" idx="13"/>
          </p:nvPr>
        </p:nvSpPr>
        <p:spPr>
          <a:xfrm>
            <a:off x="913775" y="1091822"/>
            <a:ext cx="5309604" cy="4699378"/>
          </a:xfrm>
        </p:spPr>
        <p:txBody>
          <a:bodyPr>
            <a:normAutofit lnSpcReduction="10000"/>
          </a:bodyPr>
          <a:lstStyle/>
          <a:p>
            <a:r>
              <a:rPr lang="ru-RU" b="1" dirty="0"/>
              <a:t>Сотрудничество</a:t>
            </a:r>
            <a:r>
              <a:rPr lang="ru-RU" dirty="0"/>
              <a:t> как тип взаимоотношений в семье предполагает опосредованность межличностных отношений в семье общими целями и задачами совместной деятельности, ее организацией и высокими нравственными ценностями. Именно в этой ситуации преодолевается эгоистический </a:t>
            </a:r>
            <a:r>
              <a:rPr lang="ru-RU" dirty="0" smtClean="0"/>
              <a:t>индивидуализм ребенка</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7470" y="1574611"/>
            <a:ext cx="5385288" cy="3733800"/>
          </a:xfrm>
          <a:prstGeom prst="rect">
            <a:avLst/>
          </a:prstGeom>
        </p:spPr>
      </p:pic>
    </p:spTree>
    <p:extLst>
      <p:ext uri="{BB962C8B-B14F-4D97-AF65-F5344CB8AC3E}">
        <p14:creationId xmlns:p14="http://schemas.microsoft.com/office/powerpoint/2010/main" val="4215171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Скругленный прямоугольник 4"/>
          <p:cNvSpPr/>
          <p:nvPr/>
        </p:nvSpPr>
        <p:spPr>
          <a:xfrm>
            <a:off x="4831307" y="232012"/>
            <a:ext cx="7083189" cy="96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Почему семья является таким важным институтом?</a:t>
            </a:r>
          </a:p>
          <a:p>
            <a:pPr algn="ctr"/>
            <a:endParaRPr lang="ru-RU" dirty="0"/>
          </a:p>
        </p:txBody>
      </p:sp>
      <p:sp>
        <p:nvSpPr>
          <p:cNvPr id="6" name="Скругленный прямоугольник 5"/>
          <p:cNvSpPr/>
          <p:nvPr/>
        </p:nvSpPr>
        <p:spPr>
          <a:xfrm>
            <a:off x="464024" y="1433015"/>
            <a:ext cx="5936775" cy="46948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rPr>
              <a:t>Традиционно главным институтом воспитания является семья. То, что ребенок в детские годы приобретает в семье, он сохраняет в течение всей последующей жизни. Важность семьи как института воспитания обусловлена тем, что в ней ребенок находится в течение значительной части своей жизни, и по длительности своего воздействия на личность ни один из институтов воспитания не может сравниться с семьей. В ней закладываются основы личности ребенка, и к поступлению в школу он уже более чем наполовину сформировался как личность.</a:t>
            </a:r>
          </a:p>
          <a:p>
            <a:pPr algn="ctr"/>
            <a:endParaRPr lang="ru-RU" dirty="0"/>
          </a:p>
        </p:txBody>
      </p:sp>
    </p:spTree>
    <p:extLst>
      <p:ext uri="{BB962C8B-B14F-4D97-AF65-F5344CB8AC3E}">
        <p14:creationId xmlns:p14="http://schemas.microsoft.com/office/powerpoint/2010/main" val="887921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3325" y="618518"/>
            <a:ext cx="6482688" cy="1142044"/>
          </a:xfrm>
        </p:spPr>
        <p:style>
          <a:lnRef idx="2">
            <a:schemeClr val="accent6">
              <a:shade val="50000"/>
            </a:schemeClr>
          </a:lnRef>
          <a:fillRef idx="1">
            <a:schemeClr val="accent6"/>
          </a:fillRef>
          <a:effectRef idx="0">
            <a:schemeClr val="accent6"/>
          </a:effectRef>
          <a:fontRef idx="minor">
            <a:schemeClr val="lt1"/>
          </a:fontRef>
        </p:style>
        <p:txBody>
          <a:bodyPr/>
          <a:lstStyle/>
          <a:p>
            <a:r>
              <a:rPr lang="ru-RU" dirty="0" smtClean="0"/>
              <a:t>Семья и брак</a:t>
            </a:r>
            <a:endParaRPr lang="ru-RU" dirty="0"/>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2579827011"/>
              </p:ext>
            </p:extLst>
          </p:nvPr>
        </p:nvGraphicFramePr>
        <p:xfrm>
          <a:off x="382137" y="2060812"/>
          <a:ext cx="11573302" cy="3998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928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0"/>
            <a:ext cx="12192000" cy="6883399"/>
          </a:xfrm>
        </p:spPr>
      </p:pic>
      <p:sp>
        <p:nvSpPr>
          <p:cNvPr id="5" name="Скругленный прямоугольник 4"/>
          <p:cNvSpPr/>
          <p:nvPr/>
        </p:nvSpPr>
        <p:spPr>
          <a:xfrm>
            <a:off x="1282890" y="4271749"/>
            <a:ext cx="9526137" cy="242930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rPr>
              <a:t>Семья — это ячейка (малая социальная группа) общества, важнейшая форма организации личного быта, основанная на супружеском союзе и родственных связях, т. е. на многосторонних отношениях между мужем и женой, родителями и детьми, братьями и сестрами и другими родственниками, живущими вместе и ведущими общее хозяйство</a:t>
            </a:r>
          </a:p>
        </p:txBody>
      </p:sp>
    </p:spTree>
    <p:extLst>
      <p:ext uri="{BB962C8B-B14F-4D97-AF65-F5344CB8AC3E}">
        <p14:creationId xmlns:p14="http://schemas.microsoft.com/office/powerpoint/2010/main" val="2914642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913776" y="-764275"/>
            <a:ext cx="7684314" cy="423081"/>
          </a:xfrm>
        </p:spPr>
        <p:txBody>
          <a:bodyPr>
            <a:normAutofit fontScale="90000"/>
          </a:bodyPr>
          <a:lstStyle/>
          <a:p>
            <a:endParaRPr lang="ru-RU" dirty="0"/>
          </a:p>
        </p:txBody>
      </p:sp>
      <p:sp>
        <p:nvSpPr>
          <p:cNvPr id="3" name="Объект 2"/>
          <p:cNvSpPr>
            <a:spLocks noGrp="1"/>
          </p:cNvSpPr>
          <p:nvPr>
            <p:ph sz="quarter" idx="13"/>
          </p:nvPr>
        </p:nvSpPr>
        <p:spPr>
          <a:xfrm>
            <a:off x="913774" y="736980"/>
            <a:ext cx="10363826" cy="3807724"/>
          </a:xfrm>
          <a:solidFill>
            <a:schemeClr val="accent6">
              <a:lumMod val="40000"/>
              <a:lumOff val="60000"/>
            </a:schemeClr>
          </a:solidFill>
          <a:effectLst>
            <a:outerShdw blurRad="50800" dist="38100" dir="5400000" algn="t" rotWithShape="0">
              <a:prstClr val="black">
                <a:alpha val="40000"/>
              </a:prstClr>
            </a:outerShdw>
          </a:effectLst>
        </p:spPr>
        <p:txBody>
          <a:bodyPr>
            <a:normAutofit lnSpcReduction="10000"/>
          </a:bodyPr>
          <a:lstStyle/>
          <a:p>
            <a:r>
              <a:rPr lang="ru-RU" dirty="0"/>
              <a:t>Следуя за этим определением, можно сделать вывод, что семья — это сложное многоаспектное образование, в котором явствуют 4 характеристики:</a:t>
            </a:r>
          </a:p>
          <a:p>
            <a:r>
              <a:rPr lang="ru-RU" dirty="0"/>
              <a:t>1. Семья — ячейка (малая социальная группа) общества;</a:t>
            </a:r>
          </a:p>
          <a:p>
            <a:r>
              <a:rPr lang="ru-RU" dirty="0"/>
              <a:t>2. Семья — важнейшая форма организации личного быта;</a:t>
            </a:r>
          </a:p>
          <a:p>
            <a:r>
              <a:rPr lang="ru-RU" dirty="0"/>
              <a:t>3. Семья — супружеский союз;</a:t>
            </a:r>
          </a:p>
          <a:p>
            <a:r>
              <a:rPr lang="ru-RU" dirty="0"/>
              <a:t>4. Семья — многосторонние отношения супругов с родственниками: родителями, братьями и сестрами, дедушками и бабушками и т. д., живущими вместе и ведущими общее хозяйство.</a:t>
            </a:r>
          </a:p>
        </p:txBody>
      </p:sp>
      <p:sp>
        <p:nvSpPr>
          <p:cNvPr id="4" name="Скругленный прямоугольник 3"/>
          <p:cNvSpPr/>
          <p:nvPr/>
        </p:nvSpPr>
        <p:spPr>
          <a:xfrm>
            <a:off x="913774" y="5158855"/>
            <a:ext cx="10045378" cy="143301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ru-RU" sz="2000" dirty="0"/>
              <a:t>БРАК  </a:t>
            </a:r>
            <a:r>
              <a:rPr lang="ru-RU" sz="2000" dirty="0" smtClean="0"/>
              <a:t>- исторически</a:t>
            </a:r>
            <a:r>
              <a:rPr lang="ru-RU" sz="2000" dirty="0"/>
              <a:t> обусловленная, санкционируемая и регулируемая </a:t>
            </a:r>
            <a:r>
              <a:rPr lang="ru-RU" sz="2000" dirty="0" smtClean="0"/>
              <a:t>обществом</a:t>
            </a:r>
            <a:r>
              <a:rPr lang="en-US" sz="2000" dirty="0" smtClean="0"/>
              <a:t> </a:t>
            </a:r>
            <a:r>
              <a:rPr lang="ru-RU" sz="2000" dirty="0" smtClean="0"/>
              <a:t>форма</a:t>
            </a:r>
            <a:r>
              <a:rPr lang="ru-RU" sz="2000" dirty="0"/>
              <a:t> взаимоотношений женщины и мужчины, определяющая их права и обязанности друг к другу и их детям.</a:t>
            </a:r>
          </a:p>
        </p:txBody>
      </p:sp>
    </p:spTree>
    <p:extLst>
      <p:ext uri="{BB962C8B-B14F-4D97-AF65-F5344CB8AC3E}">
        <p14:creationId xmlns:p14="http://schemas.microsoft.com/office/powerpoint/2010/main" val="356560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914861"/>
          </a:xfrm>
        </p:spPr>
        <p:style>
          <a:lnRef idx="1">
            <a:schemeClr val="accent2"/>
          </a:lnRef>
          <a:fillRef idx="3">
            <a:schemeClr val="accent2"/>
          </a:fillRef>
          <a:effectRef idx="2">
            <a:schemeClr val="accent2"/>
          </a:effectRef>
          <a:fontRef idx="minor">
            <a:schemeClr val="lt1"/>
          </a:fontRef>
        </p:style>
        <p:txBody>
          <a:bodyPr/>
          <a:lstStyle/>
          <a:p>
            <a:r>
              <a:rPr lang="ru-RU" dirty="0" smtClean="0"/>
              <a:t>Семья как система</a:t>
            </a:r>
            <a:endParaRPr lang="ru-RU" dirty="0"/>
          </a:p>
        </p:txBody>
      </p:sp>
      <p:sp>
        <p:nvSpPr>
          <p:cNvPr id="3" name="Содержимое 2"/>
          <p:cNvSpPr>
            <a:spLocks noGrp="1"/>
          </p:cNvSpPr>
          <p:nvPr>
            <p:ph sz="quarter" idx="13"/>
          </p:nvPr>
        </p:nvSpPr>
        <p:spPr>
          <a:xfrm>
            <a:off x="913774" y="3953022"/>
            <a:ext cx="6063801" cy="2447778"/>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ru-RU" dirty="0" smtClean="0"/>
              <a:t>семья — это открытая система, подверженная внешним воздействиям», она «должна учитывать в своем строении всю совокупность различных влияний и добиваться некоторого внутреннего равновесия (В.В. </a:t>
            </a:r>
            <a:r>
              <a:rPr lang="ru-RU" dirty="0" err="1" smtClean="0"/>
              <a:t>Столин</a:t>
            </a:r>
            <a:r>
              <a:rPr lang="ru-RU" dirty="0" smtClean="0"/>
              <a:t>)</a:t>
            </a:r>
          </a:p>
          <a:p>
            <a:endParaRPr lang="ru-RU" dirty="0"/>
          </a:p>
        </p:txBody>
      </p:sp>
      <p:pic>
        <p:nvPicPr>
          <p:cNvPr id="1026" name="Picture 2" descr="C:\Users\Sanchiskis\Desktop\12_02.png"/>
          <p:cNvPicPr>
            <a:picLocks noChangeAspect="1" noChangeArrowheads="1"/>
          </p:cNvPicPr>
          <p:nvPr/>
        </p:nvPicPr>
        <p:blipFill>
          <a:blip r:embed="rId2" cstate="print"/>
          <a:srcRect/>
          <a:stretch>
            <a:fillRect/>
          </a:stretch>
        </p:blipFill>
        <p:spPr bwMode="auto">
          <a:xfrm>
            <a:off x="7484011" y="1885071"/>
            <a:ext cx="4325233" cy="4290646"/>
          </a:xfrm>
          <a:prstGeom prst="rect">
            <a:avLst/>
          </a:prstGeom>
          <a:noFill/>
        </p:spPr>
      </p:pic>
      <p:sp>
        <p:nvSpPr>
          <p:cNvPr id="5" name="Скругленный прямоугольник 4"/>
          <p:cNvSpPr/>
          <p:nvPr/>
        </p:nvSpPr>
        <p:spPr>
          <a:xfrm>
            <a:off x="1026942" y="1702191"/>
            <a:ext cx="6358596" cy="184286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t>«семья не есть простая сумма членов этой семьи, это прежде всего определенная сеть взаимоотношений между всеми членами семьи. Для того чтобы понять состояние семьи, необходимо нечто большее, чем простой анализ состояния каждого отдельного члена семьи. Для этого необходимо п1роанализировать всю семейную систему как целое»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181855" cy="746258"/>
          </a:xfrm>
        </p:spPr>
        <p:style>
          <a:lnRef idx="1">
            <a:schemeClr val="accent2"/>
          </a:lnRef>
          <a:fillRef idx="3">
            <a:schemeClr val="accent2"/>
          </a:fillRef>
          <a:effectRef idx="2">
            <a:schemeClr val="accent2"/>
          </a:effectRef>
          <a:fontRef idx="minor">
            <a:schemeClr val="lt1"/>
          </a:fontRef>
        </p:style>
        <p:txBody>
          <a:bodyPr>
            <a:normAutofit/>
          </a:bodyPr>
          <a:lstStyle/>
          <a:p>
            <a:r>
              <a:rPr lang="ru-RU" sz="2800" dirty="0" smtClean="0"/>
              <a:t>Семейные отношения.  классификация</a:t>
            </a:r>
            <a:endParaRPr lang="ru-RU" sz="2800" dirty="0"/>
          </a:p>
        </p:txBody>
      </p:sp>
      <p:sp>
        <p:nvSpPr>
          <p:cNvPr id="3" name="Объект 2"/>
          <p:cNvSpPr>
            <a:spLocks noGrp="1"/>
          </p:cNvSpPr>
          <p:nvPr>
            <p:ph sz="quarter" idx="13"/>
          </p:nvPr>
        </p:nvSpPr>
        <p:spPr>
          <a:xfrm>
            <a:off x="1575582" y="2124222"/>
            <a:ext cx="9702018" cy="3666977"/>
          </a:xfrm>
        </p:spPr>
        <p:txBody>
          <a:bodyPr>
            <a:normAutofit/>
          </a:bodyPr>
          <a:lstStyle/>
          <a:p>
            <a:r>
              <a:rPr lang="ru-RU" dirty="0"/>
              <a:t>Семейные отношения </a:t>
            </a:r>
            <a:r>
              <a:rPr lang="en-US" dirty="0" smtClean="0"/>
              <a:t>-</a:t>
            </a:r>
            <a:r>
              <a:rPr lang="ru-RU" dirty="0" smtClean="0"/>
              <a:t>Отношения малой  социально-психологической группы, которые складываются на основе глубоко интимных и доверительных </a:t>
            </a:r>
            <a:r>
              <a:rPr lang="ru-RU" b="1" dirty="0" smtClean="0"/>
              <a:t>отношений</a:t>
            </a:r>
            <a:r>
              <a:rPr lang="ru-RU" dirty="0" smtClean="0"/>
              <a:t> между супругами, родителями и детьми.</a:t>
            </a:r>
            <a:endParaRPr lang="ru-RU" dirty="0"/>
          </a:p>
        </p:txBody>
      </p:sp>
    </p:spTree>
    <p:extLst>
      <p:ext uri="{BB962C8B-B14F-4D97-AF65-F5344CB8AC3E}">
        <p14:creationId xmlns:p14="http://schemas.microsoft.com/office/powerpoint/2010/main" val="1153749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086321" cy="923680"/>
          </a:xfrm>
        </p:spPr>
        <p:style>
          <a:lnRef idx="1">
            <a:schemeClr val="accent3"/>
          </a:lnRef>
          <a:fillRef idx="2">
            <a:schemeClr val="accent3"/>
          </a:fillRef>
          <a:effectRef idx="1">
            <a:schemeClr val="accent3"/>
          </a:effectRef>
          <a:fontRef idx="minor">
            <a:schemeClr val="dk1"/>
          </a:fontRef>
        </p:style>
        <p:txBody>
          <a:bodyPr/>
          <a:lstStyle/>
          <a:p>
            <a:r>
              <a:rPr lang="ru-RU" dirty="0" smtClean="0"/>
              <a:t>Типы семейных отношений</a:t>
            </a:r>
            <a:endParaRPr lang="ru-RU" dirty="0"/>
          </a:p>
        </p:txBody>
      </p:sp>
      <p:sp>
        <p:nvSpPr>
          <p:cNvPr id="3" name="Объект 2"/>
          <p:cNvSpPr>
            <a:spLocks noGrp="1"/>
          </p:cNvSpPr>
          <p:nvPr>
            <p:ph sz="quarter" idx="13"/>
          </p:nvPr>
        </p:nvSpPr>
        <p:spPr>
          <a:xfrm>
            <a:off x="777297" y="2367092"/>
            <a:ext cx="6087527" cy="3548994"/>
          </a:xfrm>
        </p:spPr>
        <p:txBody>
          <a:bodyPr>
            <a:normAutofit fontScale="85000" lnSpcReduction="10000"/>
          </a:bodyPr>
          <a:lstStyle/>
          <a:p>
            <a:r>
              <a:rPr lang="ru-RU" dirty="0" smtClean="0"/>
              <a:t>1. </a:t>
            </a:r>
            <a:r>
              <a:rPr lang="ru-RU" b="1" dirty="0"/>
              <a:t>Диктат</a:t>
            </a:r>
            <a:r>
              <a:rPr lang="ru-RU" dirty="0"/>
              <a:t> в семье проявляется в систематическом подавлении одними членами семейства (преимущественно взрослыми) инициативы и чувства собственного достоинства у других его членов. Родители, разумеется, могут и должны предъявлять требования к своему ребенку, исходя из целей воспитания, норм морали, конкретных ситуаций, в которых необходимо принимать педагогически и нравственно оправданные решения. </a:t>
            </a:r>
            <a:r>
              <a:rPr lang="ru-RU" dirty="0" smtClean="0"/>
              <a:t> В итоге ребенок  или сопротивляется или ломается</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3313" y="2242204"/>
            <a:ext cx="4895088" cy="3673882"/>
          </a:xfrm>
          <a:prstGeom prst="rect">
            <a:avLst/>
          </a:prstGeom>
        </p:spPr>
      </p:pic>
    </p:spTree>
    <p:extLst>
      <p:ext uri="{BB962C8B-B14F-4D97-AF65-F5344CB8AC3E}">
        <p14:creationId xmlns:p14="http://schemas.microsoft.com/office/powerpoint/2010/main" val="3847651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423081"/>
            <a:ext cx="10364451" cy="45719"/>
          </a:xfrm>
        </p:spPr>
        <p:txBody>
          <a:bodyPr>
            <a:normAutofit fontScale="90000"/>
          </a:bodyPr>
          <a:lstStyle/>
          <a:p>
            <a:endParaRPr lang="ru-RU" dirty="0"/>
          </a:p>
        </p:txBody>
      </p:sp>
      <p:sp>
        <p:nvSpPr>
          <p:cNvPr id="3" name="Объект 2"/>
          <p:cNvSpPr>
            <a:spLocks noGrp="1"/>
          </p:cNvSpPr>
          <p:nvPr>
            <p:ph sz="quarter" idx="13"/>
          </p:nvPr>
        </p:nvSpPr>
        <p:spPr>
          <a:xfrm>
            <a:off x="913774" y="1078174"/>
            <a:ext cx="5759981" cy="4713026"/>
          </a:xfrm>
        </p:spPr>
        <p:txBody>
          <a:bodyPr>
            <a:normAutofit lnSpcReduction="10000"/>
          </a:bodyPr>
          <a:lstStyle/>
          <a:p>
            <a:r>
              <a:rPr lang="ru-RU" b="1" dirty="0" err="1" smtClean="0"/>
              <a:t>гиперОпека</a:t>
            </a:r>
            <a:r>
              <a:rPr lang="ru-RU" dirty="0" smtClean="0"/>
              <a:t> </a:t>
            </a:r>
            <a:r>
              <a:rPr lang="ru-RU" dirty="0"/>
              <a:t>в семье – это система отношений, при которых родители, обеспечивая своим трудом удовлетворение всех потребностей ребенка, ограждают его от каких-либо забот, усилий и трудностей, принимая их на себя. Именно такие дети оказываются неприспособленными к жизни в коллективе, у детей отсутствует самостоятельность, инициатива, они так или иначе отстранены от решения общих проблем семьи.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9550" y="1003300"/>
            <a:ext cx="4787900" cy="4787900"/>
          </a:xfrm>
          <a:prstGeom prst="rect">
            <a:avLst/>
          </a:prstGeom>
        </p:spPr>
      </p:pic>
    </p:spTree>
    <p:extLst>
      <p:ext uri="{BB962C8B-B14F-4D97-AF65-F5344CB8AC3E}">
        <p14:creationId xmlns:p14="http://schemas.microsoft.com/office/powerpoint/2010/main" val="1250116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762</TotalTime>
  <Words>666</Words>
  <Application>Microsoft Office PowerPoint</Application>
  <PresentationFormat>Произвольный</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Капля</vt:lpstr>
      <vt:lpstr>Тема 1.1. Характеристики семьи, тенденции ее развития. </vt:lpstr>
      <vt:lpstr>Презентация PowerPoint</vt:lpstr>
      <vt:lpstr>Семья и брак</vt:lpstr>
      <vt:lpstr>Презентация PowerPoint</vt:lpstr>
      <vt:lpstr>Презентация PowerPoint</vt:lpstr>
      <vt:lpstr>Семья как система</vt:lpstr>
      <vt:lpstr>Семейные отношения.  классификация</vt:lpstr>
      <vt:lpstr>Типы семейных отношений</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1.1. Характеристики семьи, тенденции ее развития. </dc:title>
  <dc:creator>Sanchiskis</dc:creator>
  <cp:lastModifiedBy>Пользователь Windows</cp:lastModifiedBy>
  <cp:revision>57</cp:revision>
  <dcterms:created xsi:type="dcterms:W3CDTF">2016-09-01T18:27:14Z</dcterms:created>
  <dcterms:modified xsi:type="dcterms:W3CDTF">2019-10-02T09:22:07Z</dcterms:modified>
</cp:coreProperties>
</file>