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19" r:id="rId3"/>
    <p:sldId id="320" r:id="rId4"/>
    <p:sldId id="321" r:id="rId5"/>
    <p:sldId id="334" r:id="rId6"/>
    <p:sldId id="323" r:id="rId7"/>
    <p:sldId id="324" r:id="rId8"/>
    <p:sldId id="327" r:id="rId9"/>
    <p:sldId id="330" r:id="rId10"/>
    <p:sldId id="32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2EFC4BC-ADC5-40B3-AFA2-C1FA8B55AE77}">
          <p14:sldIdLst>
            <p14:sldId id="256"/>
            <p14:sldId id="319"/>
            <p14:sldId id="320"/>
            <p14:sldId id="321"/>
            <p14:sldId id="334"/>
            <p14:sldId id="323"/>
            <p14:sldId id="324"/>
            <p14:sldId id="327"/>
            <p14:sldId id="330"/>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20" autoAdjust="0"/>
  </p:normalViewPr>
  <p:slideViewPr>
    <p:cSldViewPr>
      <p:cViewPr varScale="1">
        <p:scale>
          <a:sx n="73" d="100"/>
          <a:sy n="73" d="100"/>
        </p:scale>
        <p:origin x="1666"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9348D-4D6A-4197-8C88-4E279AD4B888}" type="datetimeFigureOut">
              <a:rPr lang="ru-RU" smtClean="0"/>
              <a:pPr/>
              <a:t>30.03.2020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FD359-D8CB-40CC-BBAC-8A709CE4EEEB}" type="slidenum">
              <a:rPr lang="ru-RU" smtClean="0"/>
              <a:pPr/>
              <a:t>‹#›</a:t>
            </a:fld>
            <a:endParaRPr lang="ru-RU"/>
          </a:p>
        </p:txBody>
      </p:sp>
    </p:spTree>
    <p:extLst>
      <p:ext uri="{BB962C8B-B14F-4D97-AF65-F5344CB8AC3E}">
        <p14:creationId xmlns:p14="http://schemas.microsoft.com/office/powerpoint/2010/main" val="157964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solidFill>
                <a:schemeClr val="accent3">
                  <a:lumMod val="50000"/>
                </a:schemeClr>
              </a:solidFill>
            </a:endParaRPr>
          </a:p>
        </p:txBody>
      </p:sp>
      <p:sp>
        <p:nvSpPr>
          <p:cNvPr id="4" name="Номер слайда 3"/>
          <p:cNvSpPr>
            <a:spLocks noGrp="1"/>
          </p:cNvSpPr>
          <p:nvPr>
            <p:ph type="sldNum" sz="quarter" idx="10"/>
          </p:nvPr>
        </p:nvSpPr>
        <p:spPr/>
        <p:txBody>
          <a:bodyPr/>
          <a:lstStyle/>
          <a:p>
            <a:fld id="{BE7FD359-D8CB-40CC-BBAC-8A709CE4EEEB}" type="slidenum">
              <a:rPr lang="ru-RU" smtClean="0"/>
              <a:pPr/>
              <a:t>5</a:t>
            </a:fld>
            <a:endParaRPr lang="ru-RU"/>
          </a:p>
        </p:txBody>
      </p:sp>
    </p:spTree>
    <p:extLst>
      <p:ext uri="{BB962C8B-B14F-4D97-AF65-F5344CB8AC3E}">
        <p14:creationId xmlns:p14="http://schemas.microsoft.com/office/powerpoint/2010/main" val="363684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375913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14119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879262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424995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392303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287520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304683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30090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40378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234311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5741CA0-F4D0-4E82-A2C0-8CD1BD98737A}" type="datetimeFigureOut">
              <a:rPr lang="ru-RU" smtClean="0"/>
              <a:pPr/>
              <a:t>30.03.2020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6701B19-D57C-4E5D-BC57-28009F078E20}" type="slidenum">
              <a:rPr lang="ru-RU" smtClean="0"/>
              <a:pPr/>
              <a:t>‹#›</a:t>
            </a:fld>
            <a:endParaRPr lang="ru-RU"/>
          </a:p>
        </p:txBody>
      </p:sp>
    </p:spTree>
    <p:extLst>
      <p:ext uri="{BB962C8B-B14F-4D97-AF65-F5344CB8AC3E}">
        <p14:creationId xmlns:p14="http://schemas.microsoft.com/office/powerpoint/2010/main" val="208309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alpha val="0"/>
                <a:lumMod val="32000"/>
                <a:lumOff val="68000"/>
              </a:srgbClr>
            </a:gs>
            <a:gs pos="17999">
              <a:srgbClr val="FEE7F2"/>
            </a:gs>
            <a:gs pos="36000">
              <a:srgbClr val="FAC77D"/>
            </a:gs>
            <a:gs pos="61000">
              <a:srgbClr val="FBA97D"/>
            </a:gs>
            <a:gs pos="82001">
              <a:srgbClr val="FBD49C"/>
            </a:gs>
            <a:gs pos="100000">
              <a:srgbClr val="FEE7F2"/>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41CA0-F4D0-4E82-A2C0-8CD1BD98737A}" type="datetimeFigureOut">
              <a:rPr lang="ru-RU" smtClean="0"/>
              <a:pPr/>
              <a:t>30.03.2020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01B19-D57C-4E5D-BC57-28009F078E20}" type="slidenum">
              <a:rPr lang="ru-RU" smtClean="0"/>
              <a:pPr/>
              <a:t>‹#›</a:t>
            </a:fld>
            <a:endParaRPr lang="ru-RU"/>
          </a:p>
        </p:txBody>
      </p:sp>
    </p:spTree>
    <p:extLst>
      <p:ext uri="{BB962C8B-B14F-4D97-AF65-F5344CB8AC3E}">
        <p14:creationId xmlns:p14="http://schemas.microsoft.com/office/powerpoint/2010/main" val="2295167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4"/>
          <p:cNvSpPr>
            <a:spLocks noGrp="1"/>
          </p:cNvSpPr>
          <p:nvPr>
            <p:ph idx="1"/>
          </p:nvPr>
        </p:nvSpPr>
        <p:spPr>
          <a:xfrm>
            <a:off x="25400" y="2508250"/>
            <a:ext cx="9144000" cy="1856854"/>
          </a:xfrm>
        </p:spPr>
        <p:txBody>
          <a:bodyPr>
            <a:normAutofit lnSpcReduction="10000"/>
          </a:bodyPr>
          <a:lstStyle/>
          <a:p>
            <a:pPr marL="0" lvl="0" indent="0" algn="ctr" fontAlgn="base">
              <a:spcAft>
                <a:spcPct val="0"/>
              </a:spcAft>
              <a:buClr>
                <a:prstClr val="black"/>
              </a:buClr>
              <a:buSzPct val="75000"/>
              <a:buNone/>
            </a:pPr>
            <a:r>
              <a:rPr lang="ru-RU" altLang="ru-RU" sz="2800" dirty="0">
                <a:solidFill>
                  <a:srgbClr val="002060"/>
                </a:solidFill>
                <a:latin typeface="Arial" panose="020B0604020202020204" pitchFamily="34" charset="0"/>
                <a:cs typeface="Arial" panose="020B0604020202020204" pitchFamily="34" charset="0"/>
              </a:rPr>
              <a:t>ЛЕКЦИЯ</a:t>
            </a:r>
            <a:r>
              <a:rPr lang="ru-RU" altLang="ru-RU" sz="2800" dirty="0">
                <a:solidFill>
                  <a:srgbClr val="002060"/>
                </a:solidFill>
                <a:latin typeface="Arial"/>
              </a:rPr>
              <a:t> </a:t>
            </a:r>
          </a:p>
          <a:p>
            <a:pPr marL="0" lvl="0" indent="0" algn="ctr" fontAlgn="base">
              <a:spcAft>
                <a:spcPct val="0"/>
              </a:spcAft>
              <a:buClr>
                <a:prstClr val="black"/>
              </a:buClr>
              <a:buSzPct val="75000"/>
              <a:buNone/>
            </a:pPr>
            <a:r>
              <a:rPr lang="ru-RU" sz="31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Психолого-педагогические особенности детей младшего школьного возраста с умственной отсталостью (УО)</a:t>
            </a:r>
          </a:p>
        </p:txBody>
      </p:sp>
      <p:sp>
        <p:nvSpPr>
          <p:cNvPr id="6" name="Заголовок 3"/>
          <p:cNvSpPr txBox="1">
            <a:spLocks/>
          </p:cNvSpPr>
          <p:nvPr/>
        </p:nvSpPr>
        <p:spPr>
          <a:xfrm>
            <a:off x="2411760" y="6165304"/>
            <a:ext cx="4464496" cy="432048"/>
          </a:xfrm>
          <a:prstGeom prst="rect">
            <a:avLst/>
          </a:prstGeom>
          <a:solidFill>
            <a:schemeClr val="bg1"/>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ru-RU" sz="2800" b="1" dirty="0">
                <a:solidFill>
                  <a:schemeClr val="tx2">
                    <a:lumMod val="75000"/>
                  </a:schemeClr>
                </a:solidFill>
              </a:rPr>
            </a:br>
            <a:br>
              <a:rPr lang="ru-RU" sz="8000" b="1" dirty="0">
                <a:solidFill>
                  <a:schemeClr val="tx2">
                    <a:lumMod val="75000"/>
                  </a:schemeClr>
                </a:solidFill>
              </a:rPr>
            </a:br>
            <a:endParaRPr lang="ru-RU" sz="8000" b="1" dirty="0">
              <a:solidFill>
                <a:schemeClr val="tx2">
                  <a:lumMod val="75000"/>
                </a:schemeClr>
              </a:solidFill>
            </a:endParaRPr>
          </a:p>
          <a:p>
            <a:r>
              <a:rPr lang="ru-RU" sz="6400" dirty="0">
                <a:solidFill>
                  <a:schemeClr val="tx2">
                    <a:lumMod val="75000"/>
                  </a:schemeClr>
                </a:solidFill>
                <a:latin typeface="Arial" panose="020B0604020202020204" pitchFamily="34" charset="0"/>
                <a:cs typeface="Arial" panose="020B0604020202020204" pitchFamily="34" charset="0"/>
              </a:rPr>
              <a:t>преподаватель -</a:t>
            </a:r>
            <a:r>
              <a:rPr lang="ru-RU" sz="6400" b="1" dirty="0">
                <a:solidFill>
                  <a:schemeClr val="tx2">
                    <a:lumMod val="75000"/>
                  </a:schemeClr>
                </a:solidFill>
              </a:rPr>
              <a:t> </a:t>
            </a:r>
          </a:p>
          <a:p>
            <a:r>
              <a:rPr lang="ru-RU" sz="6400" b="1" dirty="0">
                <a:solidFill>
                  <a:schemeClr val="tx2">
                    <a:lumMod val="75000"/>
                  </a:schemeClr>
                </a:solidFill>
                <a:latin typeface="Arial" panose="020B0604020202020204" pitchFamily="34" charset="0"/>
                <a:cs typeface="Arial" panose="020B0604020202020204" pitchFamily="34" charset="0"/>
              </a:rPr>
              <a:t>Белоусова Наталья Юрьевна</a:t>
            </a:r>
            <a:br>
              <a:rPr lang="ru-RU" sz="8000" b="1" dirty="0">
                <a:solidFill>
                  <a:schemeClr val="tx2">
                    <a:lumMod val="75000"/>
                  </a:schemeClr>
                </a:solidFill>
                <a:latin typeface="Arial" panose="020B0604020202020204" pitchFamily="34" charset="0"/>
                <a:cs typeface="Arial" panose="020B0604020202020204" pitchFamily="34" charset="0"/>
              </a:rPr>
            </a:br>
            <a:br>
              <a:rPr lang="ru-RU" sz="8000" b="1" dirty="0">
                <a:solidFill>
                  <a:schemeClr val="tx2">
                    <a:lumMod val="75000"/>
                  </a:schemeClr>
                </a:solidFill>
                <a:latin typeface="Arial" panose="020B0604020202020204" pitchFamily="34" charset="0"/>
                <a:cs typeface="Arial" panose="020B0604020202020204" pitchFamily="34" charset="0"/>
              </a:rPr>
            </a:br>
            <a:endParaRPr lang="ru-RU" sz="8000" b="1" dirty="0">
              <a:solidFill>
                <a:schemeClr val="accent2">
                  <a:lumMod val="75000"/>
                </a:schemeClr>
              </a:solidFill>
              <a:latin typeface="Arial" panose="020B0604020202020204" pitchFamily="34" charset="0"/>
              <a:cs typeface="Arial" panose="020B0604020202020204" pitchFamily="34" charset="0"/>
            </a:endParaRPr>
          </a:p>
        </p:txBody>
      </p:sp>
      <p:pic>
        <p:nvPicPr>
          <p:cNvPr id="2" name="Picture 2" descr="http://www.losangelesspecialedattorney.com/wp-content/uploads/2011/06/Regional-Cent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188640"/>
            <a:ext cx="314300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88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2C64B8A-85B0-4660-B9CB-AE5DA0DC56D2}" type="slidenum">
              <a:rPr lang="ru-RU" smtClean="0"/>
              <a:pPr/>
              <a:t>10</a:t>
            </a:fld>
            <a:endParaRPr lang="ru-RU"/>
          </a:p>
        </p:txBody>
      </p:sp>
      <p:sp>
        <p:nvSpPr>
          <p:cNvPr id="3" name="Прямоугольник 2"/>
          <p:cNvSpPr/>
          <p:nvPr/>
        </p:nvSpPr>
        <p:spPr>
          <a:xfrm>
            <a:off x="0" y="0"/>
            <a:ext cx="9144000" cy="69411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с ограниченностью активного лексикона (фразы бедные, односложные) и перегруженностью его штампами (одними и теми же словосочетаниями), но понимают значительно больше, чем говорят сами; их речь косноязычна и засорена словами - «паразитами» </a:t>
            </a:r>
            <a:r>
              <a:rPr lang="ru-RU" sz="2800" i="1" dirty="0">
                <a:solidFill>
                  <a:srgbClr val="002060"/>
                </a:solidFill>
                <a:latin typeface="Times New Roman" panose="02020603050405020304" pitchFamily="18" charset="0"/>
                <a:cs typeface="Times New Roman" panose="02020603050405020304" pitchFamily="18" charset="0"/>
              </a:rPr>
              <a:t>(Л. И. </a:t>
            </a:r>
            <a:r>
              <a:rPr lang="ru-RU" sz="2800" i="1" dirty="0" err="1">
                <a:solidFill>
                  <a:srgbClr val="002060"/>
                </a:solidFill>
                <a:latin typeface="Times New Roman" panose="02020603050405020304" pitchFamily="18" charset="0"/>
                <a:cs typeface="Times New Roman" panose="02020603050405020304" pitchFamily="18" charset="0"/>
              </a:rPr>
              <a:t>Даргевичене</a:t>
            </a:r>
            <a:r>
              <a:rPr lang="ru-RU" sz="2800" i="1" dirty="0">
                <a:solidFill>
                  <a:srgbClr val="002060"/>
                </a:solidFill>
                <a:latin typeface="Times New Roman" panose="02020603050405020304" pitchFamily="18" charset="0"/>
                <a:cs typeface="Times New Roman" panose="02020603050405020304" pitchFamily="18" charset="0"/>
              </a:rPr>
              <a:t>, 1971).</a:t>
            </a:r>
          </a:p>
          <a:p>
            <a:pPr marL="342900" indent="-342900" algn="just">
              <a:lnSpc>
                <a:spcPct val="115000"/>
              </a:lnSpc>
              <a:buBlip>
                <a:blip r:embed="rId2"/>
              </a:buBlip>
            </a:pPr>
            <a:endParaRPr lang="ru-RU" sz="28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с повышенной  подражательностью поведению сверстников и зависимостью от их общего настроения;</a:t>
            </a:r>
          </a:p>
          <a:p>
            <a:pPr marL="342900" indent="-342900" algn="just">
              <a:lnSpc>
                <a:spcPct val="115000"/>
              </a:lnSpc>
              <a:buBlip>
                <a:blip r:embed="rId2"/>
              </a:buBlip>
            </a:pPr>
            <a:endParaRPr lang="ru-RU" sz="28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с недостаточным пониманием отличий в разговоре со взрослыми и сверстниками. </a:t>
            </a:r>
          </a:p>
          <a:p>
            <a:pPr marL="342900" indent="-342900" algn="just">
              <a:lnSpc>
                <a:spcPct val="115000"/>
              </a:lnSpc>
              <a:buBlip>
                <a:blip r:embed="rId2"/>
              </a:buBlip>
            </a:pP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2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88640"/>
            <a:ext cx="8568952" cy="6408712"/>
          </a:xfrm>
        </p:spPr>
        <p:txBody>
          <a:bodyPr>
            <a:normAutofit fontScale="92500" lnSpcReduction="10000"/>
          </a:bodyPr>
          <a:lstStyle/>
          <a:p>
            <a:pPr marL="0" indent="0" algn="ctr">
              <a:buNone/>
            </a:pPr>
            <a:r>
              <a:rPr lang="ru-RU" sz="28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ДЕТИ С УМСТВЕННОЙ ОТСТАЛОСТЬЮ</a:t>
            </a:r>
          </a:p>
          <a:p>
            <a:pPr marL="0" indent="0" algn="just">
              <a:buNone/>
            </a:pPr>
            <a:r>
              <a:rPr lang="ru-RU" sz="2800" i="1" dirty="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Умственная отсталость </a:t>
            </a:r>
            <a:r>
              <a:rPr lang="ru-RU" sz="2800" dirty="0">
                <a:solidFill>
                  <a:srgbClr val="002060"/>
                </a:solidFill>
                <a:latin typeface="Times New Roman" panose="02020603050405020304" pitchFamily="18" charset="0"/>
                <a:cs typeface="Times New Roman" panose="02020603050405020304" pitchFamily="18" charset="0"/>
              </a:rPr>
              <a:t>определяется как совокупность </a:t>
            </a:r>
            <a:r>
              <a:rPr lang="ru-RU" sz="2800" dirty="0" err="1">
                <a:solidFill>
                  <a:srgbClr val="002060"/>
                </a:solidFill>
                <a:latin typeface="Times New Roman" panose="02020603050405020304" pitchFamily="18" charset="0"/>
                <a:cs typeface="Times New Roman" panose="02020603050405020304" pitchFamily="18" charset="0"/>
              </a:rPr>
              <a:t>этиологически</a:t>
            </a:r>
            <a:r>
              <a:rPr lang="ru-RU" sz="2800" dirty="0">
                <a:solidFill>
                  <a:srgbClr val="002060"/>
                </a:solidFill>
                <a:latin typeface="Times New Roman" panose="02020603050405020304" pitchFamily="18" charset="0"/>
                <a:cs typeface="Times New Roman" panose="02020603050405020304" pitchFamily="18" charset="0"/>
              </a:rPr>
              <a:t> различных: наследственных, врожденных и приобретенных в первые годы жизни </a:t>
            </a:r>
            <a:r>
              <a:rPr lang="ru-RU" sz="2800" dirty="0" err="1">
                <a:solidFill>
                  <a:srgbClr val="002060"/>
                </a:solidFill>
                <a:latin typeface="Times New Roman" panose="02020603050405020304" pitchFamily="18" charset="0"/>
                <a:cs typeface="Times New Roman" panose="02020603050405020304" pitchFamily="18" charset="0"/>
              </a:rPr>
              <a:t>непрогрессирующих</a:t>
            </a:r>
            <a:r>
              <a:rPr lang="ru-RU" sz="2800" dirty="0">
                <a:solidFill>
                  <a:srgbClr val="002060"/>
                </a:solidFill>
                <a:latin typeface="Times New Roman" panose="02020603050405020304" pitchFamily="18" charset="0"/>
                <a:cs typeface="Times New Roman" panose="02020603050405020304" pitchFamily="18" charset="0"/>
              </a:rPr>
              <a:t> патологических состояний, выражающихся в общем психическом недоразвитии с преобладанием интеллектуального дефекта и приводящих к затруднению социальной адаптации  (Д. Н. Исаев, 1982).</a:t>
            </a:r>
          </a:p>
          <a:p>
            <a:pPr marL="0" indent="0" algn="just">
              <a:buNone/>
            </a:pPr>
            <a:r>
              <a:rPr lang="ru-RU" sz="2800" dirty="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Умственно отсталые дети </a:t>
            </a:r>
            <a:r>
              <a:rPr lang="ru-RU" sz="2800" dirty="0">
                <a:solidFill>
                  <a:srgbClr val="002060"/>
                </a:solidFill>
                <a:latin typeface="Times New Roman" panose="02020603050405020304" pitchFamily="18" charset="0"/>
                <a:cs typeface="Times New Roman" panose="02020603050405020304" pitchFamily="18" charset="0"/>
              </a:rPr>
              <a:t>– это дети, у которых в результате грубого органического поражения головного мозга на ранних этапах онтогенеза  наблюдается </a:t>
            </a:r>
            <a:r>
              <a:rPr lang="ru-RU" sz="2800" u="sng" dirty="0">
                <a:solidFill>
                  <a:srgbClr val="002060"/>
                </a:solidFill>
                <a:latin typeface="Times New Roman" panose="02020603050405020304" pitchFamily="18" charset="0"/>
                <a:cs typeface="Times New Roman" panose="02020603050405020304" pitchFamily="18" charset="0"/>
              </a:rPr>
              <a:t>стойкое, необратимое недоразвитие высших психических функций </a:t>
            </a:r>
            <a:r>
              <a:rPr lang="ru-RU" sz="2800" dirty="0">
                <a:solidFill>
                  <a:srgbClr val="002060"/>
                </a:solidFill>
                <a:latin typeface="Times New Roman" panose="02020603050405020304" pitchFamily="18" charset="0"/>
                <a:cs typeface="Times New Roman" panose="02020603050405020304" pitchFamily="18" charset="0"/>
              </a:rPr>
              <a:t>(анализирующего восприятия, произвольной памяти, словесно-логического мышления, речи и др.) (Н.Ю. </a:t>
            </a:r>
            <a:r>
              <a:rPr lang="ru-RU" sz="2800" dirty="0" err="1">
                <a:solidFill>
                  <a:srgbClr val="002060"/>
                </a:solidFill>
                <a:latin typeface="Times New Roman" panose="02020603050405020304" pitchFamily="18" charset="0"/>
                <a:cs typeface="Times New Roman" panose="02020603050405020304" pitchFamily="18" charset="0"/>
              </a:rPr>
              <a:t>Борякова</a:t>
            </a:r>
            <a:r>
              <a:rPr lang="ru-RU" sz="2800" dirty="0">
                <a:solidFill>
                  <a:srgbClr val="002060"/>
                </a:solidFill>
                <a:latin typeface="Times New Roman" panose="02020603050405020304" pitchFamily="18" charset="0"/>
                <a:cs typeface="Times New Roman" panose="02020603050405020304" pitchFamily="18" charset="0"/>
              </a:rPr>
              <a:t>).</a:t>
            </a:r>
          </a:p>
          <a:p>
            <a:pPr marL="0" indent="0" algn="just">
              <a:buNone/>
            </a:pPr>
            <a:r>
              <a:rPr lang="ru-RU" sz="2800" b="1" dirty="0">
                <a:solidFill>
                  <a:srgbClr val="002060"/>
                </a:solidFill>
                <a:latin typeface="Times New Roman" panose="02020603050405020304" pitchFamily="18" charset="0"/>
                <a:cs typeface="Times New Roman" panose="02020603050405020304" pitchFamily="18" charset="0"/>
              </a:rPr>
              <a:t>            Степени умственной отсталости:</a:t>
            </a:r>
            <a:r>
              <a:rPr lang="ru-RU" sz="2800" dirty="0">
                <a:solidFill>
                  <a:srgbClr val="002060"/>
                </a:solidFill>
                <a:latin typeface="Times New Roman" panose="02020603050405020304" pitchFamily="18" charset="0"/>
                <a:cs typeface="Times New Roman" panose="02020603050405020304" pitchFamily="18" charset="0"/>
              </a:rPr>
              <a:t> легкая, умеренная, тяжелая и глубокая</a:t>
            </a:r>
          </a:p>
          <a:p>
            <a:pPr marL="0" indent="0" algn="ctr">
              <a:buNone/>
            </a:pPr>
            <a:endParaRPr lang="ru-RU" dirty="0">
              <a:solidFill>
                <a:srgbClr val="002060"/>
              </a:solidFill>
            </a:endParaRPr>
          </a:p>
        </p:txBody>
      </p:sp>
    </p:spTree>
    <p:extLst>
      <p:ext uri="{BB962C8B-B14F-4D97-AF65-F5344CB8AC3E}">
        <p14:creationId xmlns:p14="http://schemas.microsoft.com/office/powerpoint/2010/main" val="244117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271192" y="188640"/>
            <a:ext cx="6693296" cy="6480720"/>
          </a:xfrm>
          <a:solidFill>
            <a:schemeClr val="bg1"/>
          </a:solidFill>
        </p:spPr>
        <p:txBody>
          <a:bodyPr>
            <a:normAutofit/>
          </a:bodyPr>
          <a:lstStyle/>
          <a:p>
            <a:r>
              <a:rPr lang="ru-RU" sz="2000" b="1" dirty="0">
                <a:solidFill>
                  <a:srgbClr val="002060"/>
                </a:solidFill>
              </a:rPr>
              <a:t>Часто отмечается </a:t>
            </a:r>
            <a:r>
              <a:rPr lang="ru-RU" sz="2000" b="1" dirty="0" err="1">
                <a:solidFill>
                  <a:srgbClr val="002060"/>
                </a:solidFill>
              </a:rPr>
              <a:t>диспластичность</a:t>
            </a:r>
            <a:r>
              <a:rPr lang="ru-RU" sz="2000" b="1" dirty="0">
                <a:solidFill>
                  <a:srgbClr val="002060"/>
                </a:solidFill>
              </a:rPr>
              <a:t> элементов головы, лица (сдавленные виски, своеобразная форма носа или ушей, специфичный разрез глаз, приоткрытый рот, нередко слюнотечение, слишком близко или слишком широко расставленные глаза, измененные зубы, необычная структура тела, форма ладоней). </a:t>
            </a:r>
          </a:p>
          <a:p>
            <a:endParaRPr lang="ru-RU" sz="2000" b="1" dirty="0">
              <a:solidFill>
                <a:srgbClr val="002060"/>
              </a:solidFill>
            </a:endParaRPr>
          </a:p>
          <a:p>
            <a:r>
              <a:rPr lang="ru-RU" sz="2000" b="1" dirty="0">
                <a:solidFill>
                  <a:srgbClr val="002060"/>
                </a:solidFill>
              </a:rPr>
              <a:t>Ребенок держится без дистанции, быстро становиться «дурашливым». Часто видны признаки нецеленаправленного поведения. </a:t>
            </a:r>
          </a:p>
          <a:p>
            <a:endParaRPr lang="ru-RU" sz="2000" b="1" dirty="0">
              <a:solidFill>
                <a:srgbClr val="002060"/>
              </a:solidFill>
            </a:endParaRPr>
          </a:p>
          <a:p>
            <a:r>
              <a:rPr lang="ru-RU" sz="2000" b="1" dirty="0">
                <a:solidFill>
                  <a:srgbClr val="002060"/>
                </a:solidFill>
              </a:rPr>
              <a:t>Однако ребенок, как правило, управляем взрослым, доступен процедуре обследования. </a:t>
            </a:r>
          </a:p>
          <a:p>
            <a:pPr marL="0" indent="0">
              <a:buNone/>
            </a:pPr>
            <a:endParaRPr lang="ru-RU" sz="2000" b="1" dirty="0">
              <a:solidFill>
                <a:srgbClr val="002060"/>
              </a:solidFill>
            </a:endParaRPr>
          </a:p>
          <a:p>
            <a:r>
              <a:rPr lang="ru-RU" sz="2000" b="1" dirty="0">
                <a:solidFill>
                  <a:srgbClr val="002060"/>
                </a:solidFill>
              </a:rPr>
              <a:t>В целом поведение такого ребенка в процессе диагностики можно описать как условно «правильное». Общая моторика дисгармонична, мелкая моторика развита слабо, ребенку с трудом  удаются точные, координированные движения.</a:t>
            </a:r>
          </a:p>
        </p:txBody>
      </p:sp>
      <p:sp>
        <p:nvSpPr>
          <p:cNvPr id="6" name="Текст 5"/>
          <p:cNvSpPr>
            <a:spLocks noGrp="1"/>
          </p:cNvSpPr>
          <p:nvPr>
            <p:ph type="body" sz="half" idx="2"/>
          </p:nvPr>
        </p:nvSpPr>
        <p:spPr>
          <a:xfrm>
            <a:off x="179512" y="332656"/>
            <a:ext cx="2123728" cy="792088"/>
          </a:xfrm>
        </p:spPr>
        <p:txBody>
          <a:bodyPr>
            <a:noAutofit/>
          </a:bodyPr>
          <a:lstStyle/>
          <a:p>
            <a:r>
              <a:rPr lang="ru-RU" sz="2400" b="1" dirty="0">
                <a:solidFill>
                  <a:srgbClr val="C00000"/>
                </a:solidFill>
              </a:rPr>
              <a:t>Внешний вид и поведение</a:t>
            </a:r>
          </a:p>
        </p:txBody>
      </p:sp>
    </p:spTree>
    <p:extLst>
      <p:ext uri="{BB962C8B-B14F-4D97-AF65-F5344CB8AC3E}">
        <p14:creationId xmlns:p14="http://schemas.microsoft.com/office/powerpoint/2010/main" val="200026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835696" y="0"/>
            <a:ext cx="7308304" cy="6858000"/>
          </a:xfrm>
          <a:solidFill>
            <a:schemeClr val="bg1"/>
          </a:solidFill>
        </p:spPr>
        <p:txBody>
          <a:bodyPr>
            <a:normAutofit/>
          </a:bodyPr>
          <a:lstStyle/>
          <a:p>
            <a:pPr algn="just"/>
            <a:r>
              <a:rPr lang="ru-RU" sz="2000" b="1" dirty="0">
                <a:solidFill>
                  <a:srgbClr val="002060"/>
                </a:solidFill>
              </a:rPr>
              <a:t>Темп деятельности, как правило, замедленный, хотя ребенок может быть и быстрым, импульсивным. </a:t>
            </a:r>
          </a:p>
          <a:p>
            <a:pPr algn="just"/>
            <a:r>
              <a:rPr lang="ru-RU" sz="2000" b="1" dirty="0">
                <a:solidFill>
                  <a:srgbClr val="002060"/>
                </a:solidFill>
              </a:rPr>
              <a:t>Работоспособность может быть как сниженной, так и нормативной. Часто такие дети мало пресыщаемы, могут долгое время заниматься однотипной несложной «механической» деятельностью. </a:t>
            </a:r>
          </a:p>
          <a:p>
            <a:pPr algn="just"/>
            <a:r>
              <a:rPr lang="ru-RU" sz="2000" b="1" dirty="0">
                <a:solidFill>
                  <a:srgbClr val="002060"/>
                </a:solidFill>
              </a:rPr>
              <a:t>Самостоятельный контроль за результатами собственной деятельности малодоступен. Иногда ребенок с трудом работает даже под контролем взрослого, не удерживает алгоритм задания, не в состоянии сравнить полученный результат с требуемым. На фоне утомления его деятельность становится выражено импульсивной.</a:t>
            </a:r>
          </a:p>
          <a:p>
            <a:pPr algn="just"/>
            <a:r>
              <a:rPr lang="ru-RU" sz="2000" b="1" dirty="0">
                <a:solidFill>
                  <a:srgbClr val="002060"/>
                </a:solidFill>
              </a:rPr>
              <a:t>Критичность ребенка, в первую очередь, к результатам своей деятельности чаще всего грубо снижена, хотя он адекватно реагирует на похвалу или неодобрение со стороны взрослых.</a:t>
            </a:r>
          </a:p>
          <a:p>
            <a:pPr algn="just"/>
            <a:endParaRPr lang="ru-RU" sz="900" b="1" dirty="0">
              <a:solidFill>
                <a:srgbClr val="002060"/>
              </a:solidFill>
            </a:endParaRPr>
          </a:p>
          <a:p>
            <a:pPr algn="just"/>
            <a:r>
              <a:rPr lang="ru-RU" sz="2000" b="1" dirty="0">
                <a:solidFill>
                  <a:srgbClr val="002060"/>
                </a:solidFill>
              </a:rPr>
              <a:t>Выражено снижена, перенос освоенных навыков на аналогичный материал порою грубо затруднен даже при подаче его в наглядно-действенной форме. Темп обучения значительно замедлен.</a:t>
            </a:r>
          </a:p>
          <a:p>
            <a:endParaRPr lang="ru-RU" sz="2000" b="1" dirty="0">
              <a:solidFill>
                <a:schemeClr val="tx2">
                  <a:lumMod val="50000"/>
                </a:schemeClr>
              </a:solidFill>
            </a:endParaRPr>
          </a:p>
        </p:txBody>
      </p:sp>
      <p:sp>
        <p:nvSpPr>
          <p:cNvPr id="7" name="Текст 5"/>
          <p:cNvSpPr txBox="1">
            <a:spLocks/>
          </p:cNvSpPr>
          <p:nvPr/>
        </p:nvSpPr>
        <p:spPr>
          <a:xfrm>
            <a:off x="0" y="260648"/>
            <a:ext cx="1763688" cy="79208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ru-RU" sz="2000" b="1" dirty="0">
                <a:solidFill>
                  <a:srgbClr val="C00000"/>
                </a:solidFill>
              </a:rPr>
              <a:t>Характер деятельности</a:t>
            </a:r>
          </a:p>
        </p:txBody>
      </p:sp>
      <p:sp>
        <p:nvSpPr>
          <p:cNvPr id="8" name="Текст 5"/>
          <p:cNvSpPr txBox="1">
            <a:spLocks/>
          </p:cNvSpPr>
          <p:nvPr/>
        </p:nvSpPr>
        <p:spPr>
          <a:xfrm>
            <a:off x="-14264" y="5466167"/>
            <a:ext cx="1943708" cy="79208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ru-RU" sz="2000" b="1" dirty="0">
                <a:solidFill>
                  <a:srgbClr val="C00000"/>
                </a:solidFill>
              </a:rPr>
              <a:t>Обучаемость</a:t>
            </a:r>
          </a:p>
        </p:txBody>
      </p:sp>
      <p:cxnSp>
        <p:nvCxnSpPr>
          <p:cNvPr id="4" name="Прямая соединительная линия 3"/>
          <p:cNvCxnSpPr/>
          <p:nvPr/>
        </p:nvCxnSpPr>
        <p:spPr>
          <a:xfrm>
            <a:off x="1835696" y="5229200"/>
            <a:ext cx="7308304"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742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Текст 3"/>
          <p:cNvSpPr>
            <a:spLocks noGrp="1"/>
          </p:cNvSpPr>
          <p:nvPr>
            <p:ph type="body" sz="half" idx="2"/>
          </p:nvPr>
        </p:nvSpPr>
        <p:spPr/>
        <p:txBody>
          <a:bodyPr/>
          <a:lstStyle/>
          <a:p>
            <a:endParaRPr lang="ru-RU"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753600" cy="730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1158280" y="131664"/>
            <a:ext cx="8424936" cy="1077218"/>
          </a:xfrm>
          <a:prstGeom prst="rect">
            <a:avLst/>
          </a:prstGeom>
          <a:solidFill>
            <a:schemeClr val="bg1"/>
          </a:solidFill>
        </p:spPr>
        <p:txBody>
          <a:bodyPr wrap="square">
            <a:spAutoFit/>
          </a:bodyPr>
          <a:lstStyle/>
          <a:p>
            <a:pPr algn="ctr"/>
            <a:r>
              <a:rPr lang="ru-RU" sz="3200" b="1" dirty="0">
                <a:solidFill>
                  <a:schemeClr val="accent3">
                    <a:lumMod val="50000"/>
                  </a:schemeClr>
                </a:solidFill>
                <a:latin typeface="Times New Roman" panose="02020603050405020304" pitchFamily="18" charset="0"/>
                <a:cs typeface="Times New Roman" panose="02020603050405020304" pitchFamily="18" charset="0"/>
              </a:rPr>
              <a:t>ПОЗНАВАТЕЛЬНАЯ ДЕЯТЕЛЬНОСТЬ</a:t>
            </a:r>
          </a:p>
          <a:p>
            <a:pPr algn="ctr"/>
            <a:r>
              <a:rPr lang="ru-RU" sz="3200" b="1" dirty="0">
                <a:solidFill>
                  <a:schemeClr val="accent3">
                    <a:lumMod val="50000"/>
                  </a:schemeClr>
                </a:solidFill>
                <a:latin typeface="Times New Roman" panose="02020603050405020304" pitchFamily="18" charset="0"/>
                <a:cs typeface="Times New Roman" panose="02020603050405020304" pitchFamily="18" charset="0"/>
              </a:rPr>
              <a:t>ДЕТЕЙ С УО</a:t>
            </a:r>
          </a:p>
        </p:txBody>
      </p:sp>
    </p:spTree>
    <p:extLst>
      <p:ext uri="{BB962C8B-B14F-4D97-AF65-F5344CB8AC3E}">
        <p14:creationId xmlns:p14="http://schemas.microsoft.com/office/powerpoint/2010/main" val="374684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979712" y="0"/>
            <a:ext cx="7164288" cy="6858000"/>
          </a:xfrm>
          <a:solidFill>
            <a:schemeClr val="bg1"/>
          </a:solidFill>
        </p:spPr>
        <p:txBody>
          <a:bodyPr>
            <a:normAutofit/>
          </a:bodyPr>
          <a:lstStyle/>
          <a:p>
            <a:r>
              <a:rPr lang="ru-RU" sz="2000" b="1" dirty="0">
                <a:solidFill>
                  <a:schemeClr val="tx2">
                    <a:lumMod val="50000"/>
                  </a:schemeClr>
                </a:solidFill>
              </a:rPr>
              <a:t>Ребенок зависим, несамостоятелен. </a:t>
            </a:r>
          </a:p>
          <a:p>
            <a:r>
              <a:rPr lang="ru-RU" sz="2000" b="1" dirty="0">
                <a:solidFill>
                  <a:schemeClr val="tx2">
                    <a:lumMod val="50000"/>
                  </a:schemeClr>
                </a:solidFill>
              </a:rPr>
              <a:t>При этом  незлобен, чаще благодушен, чем раздражен. </a:t>
            </a:r>
          </a:p>
          <a:p>
            <a:r>
              <a:rPr lang="ru-RU" sz="2000" b="1" dirty="0">
                <a:solidFill>
                  <a:schemeClr val="tx2">
                    <a:lumMod val="50000"/>
                  </a:schemeClr>
                </a:solidFill>
              </a:rPr>
              <a:t>Самооценка неадекватна, в основном ориентирована на оценку другого человека, в том числе и другого ребенка. </a:t>
            </a:r>
          </a:p>
          <a:p>
            <a:r>
              <a:rPr lang="ru-RU" sz="2000" b="1" dirty="0">
                <a:solidFill>
                  <a:schemeClr val="tx2">
                    <a:lumMod val="50000"/>
                  </a:schemeClr>
                </a:solidFill>
              </a:rPr>
              <a:t>В силу снижения критичности притязания на успех неадекватны, могут быть завышены.</a:t>
            </a:r>
          </a:p>
          <a:p>
            <a:endParaRPr lang="ru-RU" sz="2000" b="1" dirty="0">
              <a:solidFill>
                <a:schemeClr val="tx2">
                  <a:lumMod val="50000"/>
                </a:schemeClr>
              </a:solidFill>
            </a:endParaRPr>
          </a:p>
          <a:p>
            <a:endParaRPr lang="ru-RU" sz="2000" b="1" dirty="0">
              <a:solidFill>
                <a:schemeClr val="tx2">
                  <a:lumMod val="50000"/>
                </a:schemeClr>
              </a:solidFill>
            </a:endParaRPr>
          </a:p>
          <a:p>
            <a:r>
              <a:rPr lang="ru-RU" sz="2000" b="1" dirty="0">
                <a:solidFill>
                  <a:schemeClr val="tx2">
                    <a:lumMod val="50000"/>
                  </a:schemeClr>
                </a:solidFill>
              </a:rPr>
              <a:t>При данном варианте тотального недоразвития следует ожидать достаточно медленную динамику развития. </a:t>
            </a:r>
          </a:p>
          <a:p>
            <a:r>
              <a:rPr lang="ru-RU" sz="2000" b="1" dirty="0">
                <a:solidFill>
                  <a:schemeClr val="tx2">
                    <a:lumMod val="50000"/>
                  </a:schemeClr>
                </a:solidFill>
              </a:rPr>
              <a:t>При адекватно подобранных темпах и программах развития и, самое главное, адекватной образовательной программе – образование и социальная адаптация будут удовлетворительными. </a:t>
            </a:r>
          </a:p>
          <a:p>
            <a:r>
              <a:rPr lang="ru-RU" sz="2000" b="1" dirty="0">
                <a:solidFill>
                  <a:schemeClr val="tx2">
                    <a:lumMod val="50000"/>
                  </a:schemeClr>
                </a:solidFill>
              </a:rPr>
              <a:t>При анализе условий, необходимых для лучшей адаптации, можно выделить потребность в большом объеме помощи взрослого при обучении, особых дидактических и методических приемах и  необходимость индивидуализации учебного плана.</a:t>
            </a:r>
          </a:p>
        </p:txBody>
      </p:sp>
      <p:sp>
        <p:nvSpPr>
          <p:cNvPr id="13" name="Текст 5"/>
          <p:cNvSpPr txBox="1">
            <a:spLocks/>
          </p:cNvSpPr>
          <p:nvPr/>
        </p:nvSpPr>
        <p:spPr>
          <a:xfrm>
            <a:off x="-26712" y="3068960"/>
            <a:ext cx="1862408" cy="79208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ru-RU" sz="2200" b="1" dirty="0">
                <a:solidFill>
                  <a:srgbClr val="C00000"/>
                </a:solidFill>
              </a:rPr>
              <a:t>Прогноз развития и адаптации</a:t>
            </a:r>
          </a:p>
        </p:txBody>
      </p:sp>
      <p:sp>
        <p:nvSpPr>
          <p:cNvPr id="7" name="Текст 5"/>
          <p:cNvSpPr txBox="1">
            <a:spLocks noGrp="1"/>
          </p:cNvSpPr>
          <p:nvPr>
            <p:ph type="body" sz="half" idx="2"/>
          </p:nvPr>
        </p:nvSpPr>
        <p:spPr>
          <a:xfrm>
            <a:off x="0" y="333375"/>
            <a:ext cx="1979613" cy="792163"/>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r>
              <a:rPr lang="ru-RU" sz="2200" b="1" dirty="0">
                <a:solidFill>
                  <a:srgbClr val="C00000"/>
                </a:solidFill>
              </a:rPr>
              <a:t>Аффективно-эмоциональная сфера</a:t>
            </a:r>
          </a:p>
        </p:txBody>
      </p:sp>
      <p:cxnSp>
        <p:nvCxnSpPr>
          <p:cNvPr id="3" name="Прямая соединительная линия 2"/>
          <p:cNvCxnSpPr/>
          <p:nvPr/>
        </p:nvCxnSpPr>
        <p:spPr>
          <a:xfrm>
            <a:off x="1979712" y="2708920"/>
            <a:ext cx="7164288"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36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8715404" y="6492875"/>
            <a:ext cx="428596" cy="365125"/>
          </a:xfrm>
        </p:spPr>
        <p:txBody>
          <a:bodyPr/>
          <a:lstStyle/>
          <a:p>
            <a:fld id="{82C64B8A-85B0-4660-B9CB-AE5DA0DC56D2}" type="slidenum">
              <a:rPr lang="ru-RU" smtClean="0"/>
              <a:pPr/>
              <a:t>7</a:t>
            </a:fld>
            <a:endParaRPr lang="ru-RU" dirty="0"/>
          </a:p>
        </p:txBody>
      </p:sp>
      <p:sp>
        <p:nvSpPr>
          <p:cNvPr id="4" name="Прямоугольник 3"/>
          <p:cNvSpPr/>
          <p:nvPr/>
        </p:nvSpPr>
        <p:spPr>
          <a:xfrm>
            <a:off x="251520" y="116632"/>
            <a:ext cx="8712968" cy="6463308"/>
          </a:xfrm>
          <a:prstGeom prst="rect">
            <a:avLst/>
          </a:prstGeom>
          <a:solidFill>
            <a:schemeClr val="bg1"/>
          </a:solidFill>
        </p:spPr>
        <p:txBody>
          <a:bodyPr wrap="square">
            <a:spAutoFit/>
          </a:bodyPr>
          <a:lstStyle/>
          <a:p>
            <a:pPr marL="342900" indent="-342900" algn="ctr">
              <a:lnSpc>
                <a:spcPct val="115000"/>
              </a:lnSpc>
            </a:pPr>
            <a:r>
              <a:rPr lang="ru-RU" sz="2400" b="1" dirty="0">
                <a:solidFill>
                  <a:srgbClr val="C00000"/>
                </a:solidFill>
                <a:ea typeface="Calibri"/>
                <a:cs typeface="Times New Roman"/>
              </a:rPr>
              <a:t>коммуникативные трудности связаны:  </a:t>
            </a:r>
          </a:p>
          <a:p>
            <a:pPr marL="342900" lvl="0" indent="-342900" algn="just">
              <a:lnSpc>
                <a:spcPct val="115000"/>
              </a:lnSpc>
              <a:spcAft>
                <a:spcPts val="0"/>
              </a:spcAft>
              <a:buFont typeface="Symbol"/>
              <a:buBlip>
                <a:blip r:embed="rId2"/>
              </a:buBlip>
            </a:pPr>
            <a:r>
              <a:rPr lang="ru-RU" sz="2400" dirty="0">
                <a:solidFill>
                  <a:srgbClr val="002060"/>
                </a:solidFill>
                <a:latin typeface="Times New Roman" panose="02020603050405020304" pitchFamily="18" charset="0"/>
                <a:cs typeface="Times New Roman" panose="02020603050405020304" pitchFamily="18" charset="0"/>
              </a:rPr>
              <a:t>с неумением вступать в контакт, выбирать уместные способы общения со сверстниками, взрослыми, проявлять вежливое, доброжелательное отношение к ним, слушать партнёра; дети одновременно домогаются внимания и отторгают его, переходя на агрессию или пассивное отчуждение; </a:t>
            </a:r>
          </a:p>
          <a:p>
            <a:pPr marL="342900" lvl="0" indent="-342900" algn="just">
              <a:lnSpc>
                <a:spcPct val="115000"/>
              </a:lnSpc>
              <a:spcAft>
                <a:spcPts val="0"/>
              </a:spcAft>
              <a:buFont typeface="Symbol"/>
              <a:buBlip>
                <a:blip r:embed="rId2"/>
              </a:buBlip>
            </a:pPr>
            <a:endParaRPr lang="ru-RU" sz="2400" dirty="0">
              <a:solidFill>
                <a:srgbClr val="002060"/>
              </a:solidFill>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a:buBlip>
                <a:blip r:embed="rId2"/>
              </a:buBlip>
            </a:pPr>
            <a:r>
              <a:rPr lang="ru-RU" sz="2400" dirty="0">
                <a:solidFill>
                  <a:srgbClr val="002060"/>
                </a:solidFill>
                <a:latin typeface="Times New Roman" panose="02020603050405020304" pitchFamily="18" charset="0"/>
                <a:cs typeface="Times New Roman" panose="02020603050405020304" pitchFamily="18" charset="0"/>
              </a:rPr>
              <a:t>с неумением и нежеланием признать свою вину в конфликтной ситуации (доминируют защитные формы поведения в конфликтных ситуациях), самостоятельно планировать и контролировать свои действия;</a:t>
            </a:r>
          </a:p>
          <a:p>
            <a:pPr lvl="0" algn="just">
              <a:lnSpc>
                <a:spcPct val="115000"/>
              </a:lnSpc>
              <a:spcAft>
                <a:spcPts val="0"/>
              </a:spcAft>
            </a:pPr>
            <a:endParaRPr lang="ru-RU" sz="24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15000"/>
              </a:lnSpc>
              <a:buBlip>
                <a:blip r:embed="rId2"/>
              </a:buBlip>
            </a:pPr>
            <a:r>
              <a:rPr lang="ru-RU" sz="2400" dirty="0">
                <a:solidFill>
                  <a:srgbClr val="002060"/>
                </a:solidFill>
                <a:latin typeface="Times New Roman" panose="02020603050405020304" pitchFamily="18" charset="0"/>
                <a:cs typeface="Times New Roman" panose="02020603050405020304" pitchFamily="18" charset="0"/>
              </a:rPr>
              <a:t> с индифферентным, т.е. </a:t>
            </a:r>
            <a:r>
              <a:rPr lang="ru-RU" sz="2400" dirty="0" err="1">
                <a:solidFill>
                  <a:srgbClr val="002060"/>
                </a:solidFill>
                <a:latin typeface="Times New Roman" panose="02020603050405020304" pitchFamily="18" charset="0"/>
                <a:cs typeface="Times New Roman" panose="02020603050405020304" pitchFamily="18" charset="0"/>
              </a:rPr>
              <a:t>безраличным</a:t>
            </a:r>
            <a:r>
              <a:rPr lang="ru-RU" sz="2400" dirty="0">
                <a:solidFill>
                  <a:srgbClr val="002060"/>
                </a:solidFill>
                <a:latin typeface="Times New Roman" panose="02020603050405020304" pitchFamily="18" charset="0"/>
                <a:cs typeface="Times New Roman" panose="02020603050405020304" pitchFamily="18" charset="0"/>
              </a:rPr>
              <a:t> отношением к своим высказываниям и высказываниям партнера</a:t>
            </a:r>
            <a:r>
              <a:rPr lang="ru-RU" sz="2400" i="1" dirty="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к тому, как они выглядят, приятно ли на них смотреть собеседнику</a:t>
            </a:r>
            <a:r>
              <a:rPr lang="ru-RU" sz="2400" i="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2656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5161"/>
            <a:ext cx="9252520" cy="6746462"/>
          </a:xfrm>
          <a:prstGeom prst="rect">
            <a:avLst/>
          </a:prstGeom>
          <a:solidFill>
            <a:schemeClr val="bg1"/>
          </a:solidFill>
          <a:ln w="19050">
            <a:solidFill>
              <a:schemeClr val="tx1"/>
            </a:solidFill>
          </a:ln>
        </p:spPr>
        <p:txBody>
          <a:bodyPr wrap="square">
            <a:spAutoFit/>
          </a:bodyPr>
          <a:lstStyle/>
          <a:p>
            <a:pPr marL="34290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с отсутствием внимания к мимике и жестам партнера по общению;</a:t>
            </a:r>
          </a:p>
          <a:p>
            <a:pPr marL="342900" indent="-342900" algn="just">
              <a:lnSpc>
                <a:spcPct val="115000"/>
              </a:lnSpc>
              <a:buBlip>
                <a:blip r:embed="rId2"/>
              </a:buBlip>
            </a:pPr>
            <a:endParaRPr lang="ru-RU" sz="2000" dirty="0">
              <a:solidFill>
                <a:srgbClr val="002060"/>
              </a:solidFill>
              <a:latin typeface="Times New Roman" panose="02020603050405020304" pitchFamily="18" charset="0"/>
              <a:cs typeface="Times New Roman" panose="02020603050405020304" pitchFamily="18" charset="0"/>
            </a:endParaRPr>
          </a:p>
          <a:p>
            <a:pPr marL="342900" lvl="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с неумением использовать правила организации контакта: смотреть в глаза партнеру; обращаясь к собеседнику, называть его имя (</a:t>
            </a:r>
            <a:r>
              <a:rPr lang="ru-RU" sz="2800" i="1" dirty="0">
                <a:solidFill>
                  <a:srgbClr val="002060"/>
                </a:solidFill>
                <a:latin typeface="Times New Roman" panose="02020603050405020304" pitchFamily="18" charset="0"/>
                <a:cs typeface="Times New Roman" panose="02020603050405020304" pitchFamily="18" charset="0"/>
              </a:rPr>
              <a:t>В.В. Коркунов, 2013  ).</a:t>
            </a:r>
          </a:p>
          <a:p>
            <a:pPr lvl="0" algn="just">
              <a:lnSpc>
                <a:spcPct val="115000"/>
              </a:lnSpc>
            </a:pPr>
            <a:endParaRPr lang="ru-RU" sz="2000" i="1" dirty="0">
              <a:solidFill>
                <a:srgbClr val="002060"/>
              </a:solidFill>
              <a:latin typeface="Times New Roman" panose="02020603050405020304" pitchFamily="18" charset="0"/>
              <a:cs typeface="Times New Roman" panose="02020603050405020304" pitchFamily="18" charset="0"/>
            </a:endParaRPr>
          </a:p>
          <a:p>
            <a:pPr marL="342900" lvl="0" indent="-342900" algn="just">
              <a:lnSpc>
                <a:spcPct val="115000"/>
              </a:lnSpc>
              <a:buBlip>
                <a:blip r:embed="rId2"/>
              </a:buBlip>
            </a:pPr>
            <a:r>
              <a:rPr lang="ru-RU" sz="2800" dirty="0">
                <a:solidFill>
                  <a:srgbClr val="002060"/>
                </a:solidFill>
                <a:latin typeface="Times New Roman" panose="02020603050405020304" pitchFamily="18" charset="0"/>
                <a:cs typeface="Times New Roman" panose="02020603050405020304" pitchFamily="18" charset="0"/>
              </a:rPr>
              <a:t>Наибольшие затруднения связаны с недостатками звукопроизношения, лексического запаса и грамматического строя речи (ОНР).</a:t>
            </a:r>
          </a:p>
          <a:p>
            <a:pPr lvl="0" algn="just">
              <a:lnSpc>
                <a:spcPct val="115000"/>
              </a:lnSpc>
            </a:pPr>
            <a:endParaRPr lang="ru-RU" sz="2000" i="1" dirty="0">
              <a:solidFill>
                <a:srgbClr val="002060"/>
              </a:solidFill>
              <a:latin typeface="Times New Roman" panose="02020603050405020304" pitchFamily="18" charset="0"/>
              <a:cs typeface="Times New Roman" panose="02020603050405020304" pitchFamily="18" charset="0"/>
            </a:endParaRPr>
          </a:p>
          <a:p>
            <a:pPr marL="342900" lvl="0" indent="-342900" algn="ctr">
              <a:lnSpc>
                <a:spcPct val="115000"/>
              </a:lnSpc>
            </a:pPr>
            <a:r>
              <a:rPr lang="ru-RU" sz="2800" dirty="0">
                <a:solidFill>
                  <a:srgbClr val="C00000"/>
                </a:solidFill>
                <a:latin typeface="Times New Roman" panose="02020603050405020304" pitchFamily="18" charset="0"/>
                <a:cs typeface="Times New Roman" panose="02020603050405020304" pitchFamily="18" charset="0"/>
              </a:rPr>
              <a:t>Неумение общаться является одной из главных причин в </a:t>
            </a:r>
            <a:r>
              <a:rPr lang="ru-RU" sz="2800" dirty="0" err="1">
                <a:solidFill>
                  <a:srgbClr val="C00000"/>
                </a:solidFill>
                <a:latin typeface="Times New Roman" panose="02020603050405020304" pitchFamily="18" charset="0"/>
                <a:cs typeface="Times New Roman" panose="02020603050405020304" pitchFamily="18" charset="0"/>
              </a:rPr>
              <a:t>дезадаптации</a:t>
            </a:r>
            <a:r>
              <a:rPr lang="ru-RU" sz="2800" dirty="0">
                <a:solidFill>
                  <a:srgbClr val="C00000"/>
                </a:solidFill>
                <a:latin typeface="Times New Roman" panose="02020603050405020304" pitchFamily="18" charset="0"/>
                <a:cs typeface="Times New Roman" panose="02020603050405020304" pitchFamily="18" charset="0"/>
              </a:rPr>
              <a:t> подростков с интеллектуальной недостаточностью!</a:t>
            </a:r>
          </a:p>
        </p:txBody>
      </p:sp>
    </p:spTree>
    <p:extLst>
      <p:ext uri="{BB962C8B-B14F-4D97-AF65-F5344CB8AC3E}">
        <p14:creationId xmlns:p14="http://schemas.microsoft.com/office/powerpoint/2010/main" val="167235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82C64B8A-85B0-4660-B9CB-AE5DA0DC56D2}" type="slidenum">
              <a:rPr lang="ru-RU" smtClean="0"/>
              <a:pPr/>
              <a:t>9</a:t>
            </a:fld>
            <a:endParaRPr lang="ru-RU"/>
          </a:p>
        </p:txBody>
      </p:sp>
      <p:sp>
        <p:nvSpPr>
          <p:cNvPr id="3" name="Прямоугольник 2"/>
          <p:cNvSpPr/>
          <p:nvPr/>
        </p:nvSpPr>
        <p:spPr>
          <a:xfrm>
            <a:off x="0" y="0"/>
            <a:ext cx="9144000" cy="69411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lvl="0" indent="-342900" algn="just">
              <a:lnSpc>
                <a:spcPct val="115000"/>
              </a:lnSpc>
              <a:spcAft>
                <a:spcPts val="0"/>
              </a:spcAft>
            </a:pPr>
            <a:endParaRPr lang="ru-RU" sz="900" dirty="0">
              <a:solidFill>
                <a:srgbClr val="002060"/>
              </a:solidFill>
              <a:latin typeface="Times New Roman" pitchFamily="18" charset="0"/>
              <a:cs typeface="Times New Roman" pitchFamily="18" charset="0"/>
            </a:endParaRPr>
          </a:p>
          <a:p>
            <a:pPr marL="342900" lvl="0" indent="-342900" algn="just">
              <a:lnSpc>
                <a:spcPct val="115000"/>
              </a:lnSpc>
              <a:spcAft>
                <a:spcPts val="0"/>
              </a:spcAft>
              <a:buFont typeface="Symbol"/>
              <a:buBlip>
                <a:blip r:embed="rId2"/>
              </a:buBlip>
            </a:pPr>
            <a:r>
              <a:rPr lang="ru-RU" sz="2400" dirty="0">
                <a:solidFill>
                  <a:srgbClr val="002060"/>
                </a:solidFill>
                <a:latin typeface="Times New Roman" panose="02020603050405020304" pitchFamily="18" charset="0"/>
                <a:cs typeface="Times New Roman" panose="02020603050405020304" pitchFamily="18" charset="0"/>
              </a:rPr>
              <a:t>со сниженной потребностью в межличностном общении (редко бывают инициаторами общения; имеют ограниченный круг общения);</a:t>
            </a:r>
          </a:p>
          <a:p>
            <a:pPr marL="342900" lvl="0" indent="-342900" algn="just">
              <a:lnSpc>
                <a:spcPct val="115000"/>
              </a:lnSpc>
              <a:spcAft>
                <a:spcPts val="0"/>
              </a:spcAft>
              <a:buFont typeface="Symbol"/>
              <a:buBlip>
                <a:blip r:embed="rId2"/>
              </a:buBlip>
            </a:pPr>
            <a:endParaRPr lang="ru-RU" sz="2400" dirty="0">
              <a:solidFill>
                <a:srgbClr val="002060"/>
              </a:solidFill>
              <a:latin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a:buBlip>
                <a:blip r:embed="rId2"/>
              </a:buBlip>
            </a:pPr>
            <a:r>
              <a:rPr lang="ru-RU" sz="2400" dirty="0">
                <a:solidFill>
                  <a:srgbClr val="002060"/>
                </a:solidFill>
                <a:latin typeface="Times New Roman" panose="02020603050405020304" pitchFamily="18" charset="0"/>
                <a:cs typeface="Times New Roman" panose="02020603050405020304" pitchFamily="18" charset="0"/>
              </a:rPr>
              <a:t>с трудностями понимания интересов партнера по общению и соотнесения своих личных интересов с общими интересами коллектива;</a:t>
            </a:r>
          </a:p>
          <a:p>
            <a:pPr marL="342900" lvl="0" indent="-342900" algn="just">
              <a:lnSpc>
                <a:spcPct val="115000"/>
              </a:lnSpc>
              <a:spcAft>
                <a:spcPts val="0"/>
              </a:spcAft>
              <a:buFont typeface="Symbol"/>
              <a:buBlip>
                <a:blip r:embed="rId2"/>
              </a:buBlip>
            </a:pPr>
            <a:endParaRPr lang="ru-RU" sz="24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15000"/>
              </a:lnSpc>
              <a:buBlip>
                <a:blip r:embed="rId2"/>
              </a:buBlip>
            </a:pPr>
            <a:r>
              <a:rPr lang="ru-RU" sz="2400" dirty="0">
                <a:solidFill>
                  <a:srgbClr val="002060"/>
                </a:solidFill>
                <a:latin typeface="Times New Roman" panose="02020603050405020304" pitchFamily="18" charset="0"/>
                <a:cs typeface="Times New Roman" panose="02020603050405020304" pitchFamily="18" charset="0"/>
              </a:rPr>
              <a:t>со стереотипностью в процессе общения (дети держатся однажды сложившегося мнения; если оно отрицательно по отношению к тому или иному однокласснику, они не могут без посторонней помощи переменить к нему отношение, увидеть в своем товарище положительные проявления характера </a:t>
            </a:r>
            <a:r>
              <a:rPr lang="ru-RU" sz="2400" i="1" dirty="0">
                <a:solidFill>
                  <a:srgbClr val="002060"/>
                </a:solidFill>
                <a:latin typeface="Times New Roman" panose="02020603050405020304" pitchFamily="18" charset="0"/>
                <a:cs typeface="Times New Roman" panose="02020603050405020304" pitchFamily="18" charset="0"/>
              </a:rPr>
              <a:t>(В. В. Воронкова, 1994);</a:t>
            </a:r>
          </a:p>
          <a:p>
            <a:pPr algn="just">
              <a:lnSpc>
                <a:spcPct val="115000"/>
              </a:lnSpc>
            </a:pPr>
            <a:endParaRPr lang="ru-RU"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7303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1455</TotalTime>
  <Words>840</Words>
  <Application>Microsoft Office PowerPoint</Application>
  <PresentationFormat>Экран (4:3)</PresentationFormat>
  <Paragraphs>71</Paragraphs>
  <Slides>10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NaBel</dc:creator>
  <cp:lastModifiedBy>Кристина Белоусова</cp:lastModifiedBy>
  <cp:revision>111</cp:revision>
  <dcterms:created xsi:type="dcterms:W3CDTF">2016-01-05T16:51:37Z</dcterms:created>
  <dcterms:modified xsi:type="dcterms:W3CDTF">2020-03-30T11:19:27Z</dcterms:modified>
</cp:coreProperties>
</file>