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60" r:id="rId4"/>
    <p:sldId id="259" r:id="rId5"/>
    <p:sldId id="286" r:id="rId6"/>
    <p:sldId id="262" r:id="rId7"/>
    <p:sldId id="263" r:id="rId8"/>
    <p:sldId id="264" r:id="rId9"/>
    <p:sldId id="306" r:id="rId10"/>
    <p:sldId id="307" r:id="rId11"/>
    <p:sldId id="308" r:id="rId12"/>
    <p:sldId id="265" r:id="rId13"/>
    <p:sldId id="266" r:id="rId14"/>
    <p:sldId id="317" r:id="rId15"/>
    <p:sldId id="267" r:id="rId16"/>
    <p:sldId id="268" r:id="rId17"/>
    <p:sldId id="302" r:id="rId18"/>
    <p:sldId id="303" r:id="rId19"/>
    <p:sldId id="304" r:id="rId20"/>
    <p:sldId id="269" r:id="rId21"/>
    <p:sldId id="305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0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1" autoAdjust="0"/>
    <p:restoredTop sz="79893"/>
  </p:normalViewPr>
  <p:slideViewPr>
    <p:cSldViewPr snapToGrid="0">
      <p:cViewPr varScale="1">
        <p:scale>
          <a:sx n="57" d="100"/>
          <a:sy n="57" d="100"/>
        </p:scale>
        <p:origin x="-7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F0704-AE5E-417E-AE41-01E3147B6D9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53ED2-88A4-4D15-82D4-EA9F17F2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78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53ED2-88A4-4D15-82D4-EA9F17F23D0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23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7474" y="1402449"/>
            <a:ext cx="10058400" cy="301882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ФИЗИОЛОГИЧЕСКИЕ ОСОБЕННОСТИ ОРГАНИЗМА ДЕТЕЙ</a:t>
            </a:r>
            <a:r>
              <a:rPr lang="ru-RU" sz="3200" dirty="0">
                <a:latin typeface="Georgia" panose="02040502050405020303" pitchFamily="18" charset="0"/>
              </a:rPr>
              <a:t/>
            </a:r>
            <a:br>
              <a:rPr lang="ru-RU" sz="3200" dirty="0">
                <a:latin typeface="Georgia" panose="02040502050405020303" pitchFamily="18" charset="0"/>
              </a:rPr>
            </a:br>
            <a:r>
              <a:rPr lang="ru-RU" sz="3200" b="1" dirty="0">
                <a:latin typeface="Georgia" panose="02040502050405020303" pitchFamily="18" charset="0"/>
              </a:rPr>
              <a:t>ДОШКОЛЬНОГО И МЛАДШЕГО ШКОЛЬНОГО ВОЗРАСТА</a:t>
            </a:r>
            <a:r>
              <a:rPr lang="ru-RU" sz="3200" dirty="0">
                <a:latin typeface="Georgia" panose="02040502050405020303" pitchFamily="18" charset="0"/>
              </a:rPr>
              <a:t/>
            </a:r>
            <a:br>
              <a:rPr lang="ru-RU" sz="3200" dirty="0">
                <a:latin typeface="Georgia" panose="02040502050405020303" pitchFamily="18" charset="0"/>
              </a:rPr>
            </a:br>
            <a:endParaRPr lang="ru-RU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4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kolioz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7761" y="1919288"/>
            <a:ext cx="5167677" cy="413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128" y="211015"/>
            <a:ext cx="1126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Georgia" panose="02040502050405020303" pitchFamily="18" charset="0"/>
              </a:rPr>
              <a:t>НОРМАЛЬНАЯ ФОРМА ПОЗВОНОЧНОГО СТОЛБА И ОСАНКА</a:t>
            </a:r>
            <a:endParaRPr lang="ru-RU" sz="3600" b="1" dirty="0">
              <a:latin typeface="Georgia" panose="02040502050405020303" pitchFamily="18" charset="0"/>
            </a:endParaRPr>
          </a:p>
        </p:txBody>
      </p:sp>
      <p:pic>
        <p:nvPicPr>
          <p:cNvPr id="7" name="Picture 6" descr="soerem_predst_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6963" y="1919288"/>
            <a:ext cx="3324434" cy="413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27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7108" y="211015"/>
            <a:ext cx="888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Georgia" panose="02040502050405020303" pitchFamily="18" charset="0"/>
              </a:rPr>
              <a:t>НОРМАЛЬНАЯ ОСАНКА</a:t>
            </a:r>
            <a:endParaRPr lang="ru-RU" sz="3600" b="1" dirty="0">
              <a:latin typeface="Georgia" panose="02040502050405020303" pitchFamily="18" charset="0"/>
            </a:endParaRPr>
          </a:p>
        </p:txBody>
      </p:sp>
      <p:pic>
        <p:nvPicPr>
          <p:cNvPr id="6" name="Picture 4" descr="osank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7220" y="1878164"/>
            <a:ext cx="4480727" cy="37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27220" y="1346479"/>
            <a:ext cx="448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САГИТТАЛЬНАЯ ПЛОСКОСТЬ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8" name="Picture 4" descr="фронтальная плоскос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8352" y="1878164"/>
            <a:ext cx="3870290" cy="381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38352" y="1346479"/>
            <a:ext cx="387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ФРОНТАЛЬНАЯ ПЛОСКОСТЬ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0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79" y="1845734"/>
            <a:ext cx="11254154" cy="40233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Происходит перестройка </a:t>
            </a:r>
            <a:r>
              <a:rPr lang="ru-RU" dirty="0" err="1">
                <a:solidFill>
                  <a:schemeClr val="tx1"/>
                </a:solidFill>
                <a:latin typeface="Georgia" panose="02040502050405020303" pitchFamily="18" charset="0"/>
              </a:rPr>
              <a:t>иннервационного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аппарата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мышц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беспеченность нервными клетками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дошкольном и младшем школьном возрасте увеличиваются размеры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дифференциация (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разделение, разведение процессов или явлений на составляющие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части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элементов мышечных, суставных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сухожильных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рецепторов.  Их совершенство достигается к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6 годам.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протяжении данного возрастного периода происходит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перераспреде­ление положения мышечных веретен в скелетных мышцах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— от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равномерного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их расположения в мышце у новорожденных к </a:t>
            </a:r>
            <a:r>
              <a:rPr lang="ru-RU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сосредотачиванию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веретен в концевых областях мышц, где они подвергаются большему растяжению и, соответственно, точнее информируют мозг о движении мышц. До 11-12 лет происходит также созревание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нервно-мышечных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синапсов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контакта между нейроном и получающей сигнал клеткой),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улучшая проведение моторных команд.</a:t>
            </a:r>
          </a:p>
          <a:p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2707" y="261257"/>
            <a:ext cx="11304395" cy="118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ФИЗИЧЕСКОЕ РАЗВИТИЕ </a:t>
            </a:r>
            <a:b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 ОПОРНО-ДВИГАТЕЛЬНЫЙ АППАРАТ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7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335" y="1963773"/>
            <a:ext cx="11043139" cy="47485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Мышечная масса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 новорожденных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всего 20% от веса тела, у детей 2-3 лет — 23%, в 7-8 лет — 27%, у 15-летних подростков — 32%, в то время как у взрослых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нетренированных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людей — около 44%, у спортсменов — порядка 50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%.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9-10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лет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ребенка тонус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мышц-сгибателей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превышает тонус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разгибателей (детям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трудно длительное время сохранять вертикальную позу при стоянии, поддерживать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выпрямленное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положение спины при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сидении).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Мышцы конечностей (особенно мелкие мышцы кисти)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относительно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слабее, чем мышцы туловища.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Недостаточное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развитие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мышечно-связочного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аппарата брюшного пресса может вызывать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образование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отвисшего живота и появление грыж при поднятии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тяжестей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2707" y="261257"/>
            <a:ext cx="11304395" cy="118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ФИЗИЧЕСКОЕ РАЗВИТИЕ </a:t>
            </a:r>
            <a:b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 ОПОРНО-ДВИГАТЕЛЬНЫЙ АППАРАТ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1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ФИЗИЧЕСКОЕ РАЗВИТИЕ </a:t>
            </a:r>
            <a:b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ОПОРНО-ДВИГАТЕЛЬНЫЙ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АППАРАТ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Сила мышц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мальчиков в дошкольном и младшем школьном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возрасте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равна силе мышц девочек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Несмотря на повышение абсолютной мышечной силы в возрасте 4-5 лет, относительная сила практически не изменяется, так как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растет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масса тела ребенка.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возраста 6-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7 лет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прирост силы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оказывается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больше прироста массы тела, начинает нарастать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относительная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сила мышц (при этом увеличиваются прыгучесть и скоростно-силовые возможности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 моменту рождения ребенка все волокна его мышц являются медленными, развитие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быстрых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волокон происходит в процессе онтогенеза и завершается в 14-15 лет.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9188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803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КРОВООБРАЩЕНИЕ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127" y="1845734"/>
            <a:ext cx="11284299" cy="402336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ровь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количеству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составу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отличается от взрослого организма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Количество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крови у дошкольников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относительно массы тела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заметно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больше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(в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4 г —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11 % от массы тела,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6-7 л —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10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%),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приближаясь к взрослому уровню в период младшего школьного возраста (в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11 л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— 8%, у взрослых — 5-8%).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 мере взросления детей в их крови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повышается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количество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эритроцитов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и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гемоглобина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а количество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лейкоцитов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снижается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дошкольников в составе лейкоцитов сравнительно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больше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лимфоцитов, но меньше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нейтрофилов: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снижена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фагоцитарная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функция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защитная, уничтожающая антигены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наблюдается высокая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восприимчивость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 инфекционным заболеваниям.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моменту полового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созревания количество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нейтрофилов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повышается, а лимфоцитов снижается до взрослого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уровня, количество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тромбоцитов с возрастом практически не изменяется.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6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4358068"/>
              </p:ext>
            </p:extLst>
          </p:nvPr>
        </p:nvGraphicFramePr>
        <p:xfrm>
          <a:off x="663190" y="2441754"/>
          <a:ext cx="10832123" cy="3858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3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2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9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8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4 года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7 лет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11 лет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Количество крови (% от массы тела)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Количество эритроцитов (10|2/л)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4.7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4.8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4.9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Содержание гемоглобина (г/л)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126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128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132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Количество лейкоцитов (109/л)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11.0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10.0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8.2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Частота сердцебиений (уд./мин)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100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80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Минутный объем крови (л/мин)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2.8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3.0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3.1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Артериальное </a:t>
                      </a:r>
                      <a:r>
                        <a:rPr lang="ru-RU" sz="2000" dirty="0" err="1">
                          <a:effectLst/>
                          <a:latin typeface="Georgia" panose="02040502050405020303" pitchFamily="18" charset="0"/>
                        </a:rPr>
                        <a:t>давл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., макс, (мм рт. ст.)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95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98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103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Артериальное давл., мин. (мм рт. ст.)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47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62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919" y="135617"/>
            <a:ext cx="1184700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Возрастная динамика функциональных показателей у детей дошкольного и младшего школьного возраста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(по: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Аганянц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 Е. К. и др., 1991)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9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009" y="1273342"/>
            <a:ext cx="11414927" cy="499719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 детей частое и поверхностное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Легочная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ткань мало растяжима.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Бронхиальное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древо недостаточно </a:t>
            </a:r>
            <a:r>
              <a:rPr lang="ru-RU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сфомировано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Грудная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клетка сохраняет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конусовидную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форму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имеет малую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экскурсию,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дыхательные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мышцы слабы.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Затруднено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внешнее дыхание,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повышены </a:t>
            </a:r>
            <a:r>
              <a:rPr lang="ru-RU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энерготраты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на выполнение вдоха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уменьшена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глубину дыхания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Дыхательный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объем дошкольника 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3-5 раз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меньше, чем у взрослого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человека (он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постепенно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увеличивается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но еще заметно отстает от взрослого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уровня).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Из-за неглубокого дыхания и сравнительно большого объема «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мертвого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пространства» эффективность дыхания у детей невысока.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з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альвеолярного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воздуха в кровь переходит меньше кислорода и много его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оказывается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выдыхаемом воздухе.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Кислородная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емкость крови в результате мала — 13-15 об.% (у взрослых —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19-20 об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.%).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803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КРОВООБРАЩЕНИЕ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646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596" y="1845734"/>
            <a:ext cx="11485266" cy="40233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Частота дыхания у детей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повы­шена, постепенно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снижается с возрастом.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силу высокой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возбудимости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детей частота дыхания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чрезвычайно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легко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нарастает при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умственных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физических нагрузках,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эмоциональных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вспышках, повышении температуры и других воздействиях.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часто оказывается нерит­мичным, появляются задержки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Вплоть до 11-летнего возраста отмечается недостаточность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произвольной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регуляции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дыхания (это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отражается на речевой функции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дошкольников).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Размеры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альвеол, объем и масса легких растут на протяжении первого года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жизни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 От 1 года до 8 лет объем легких увеличивается в 2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раза (но еще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наполовину меньше, чем у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взрослого).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Длительность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задержки дыхания,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максимальная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вентиляция легких, ЖЕЛ определяются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 детей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 5-летнего возраста, когда они могут сознательно регулировать дыхание.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87232" y="301450"/>
            <a:ext cx="10058400" cy="7526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КРОВООБРАЩЕНИЕ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066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273" y="1845734"/>
            <a:ext cx="11334540" cy="402336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Жизненная емкость легких дошкольников в 3-5 раз меньше, чем у взрослых, а младшем школьном возрасте — в 2 раза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меньше.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Минутный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объем дыхания на протяжении дошкольного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младшего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школьного возраста постепенно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растет, за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счет вы­сокой частоты дыхания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меньше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отстает от взрослых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величин.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Продолжительность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задержки дыхания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невелика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так как у них очень высокая скорость обмена веществ, большая потреб­ность в кислороде и низкая адаптация к анаэробным условиям.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Быстро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снижается содержание оксигемоглобина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соединение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гемоглобина с молекулярным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кислоро­дом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, 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переносчик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 O</a:t>
            </a:r>
            <a:r>
              <a:rPr lang="ru-RU" i="1" baseline="-25000" dirty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 от органов дыхания к 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тканям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) 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крови и уже при его содержании 90-92% в крови задержка дыхания пре­кращается (у взрослых задержка дыхания прекращается при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значительно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более низком содержании оксигемоглобина — 80-85%, а у адаптированных спортсменов — даже при 50-60%).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Какова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ваша продолжительность задержки дыхания?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87232" y="301450"/>
            <a:ext cx="10058400" cy="7526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КРОВООБРАЩЕНИЕ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43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633045"/>
            <a:ext cx="11123526" cy="95358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ЦЕНТРАЛЬНАЯ НЕРВНАЯ СИСТЕМА, ВЫСШАЯ НЕРВНАЯ ДЕЯТЕЛЬНОСТЬ </a:t>
            </a:r>
            <a:r>
              <a:rPr lang="ru-RU" sz="2400" b="1" dirty="0">
                <a:latin typeface="Georgia" panose="02040502050405020303" pitchFamily="18" charset="0"/>
              </a:rPr>
              <a:t>И </a:t>
            </a:r>
            <a:r>
              <a:rPr lang="ru-RU" sz="2400" b="1" dirty="0" smtClean="0">
                <a:latin typeface="Georgia" panose="02040502050405020303" pitchFamily="18" charset="0"/>
              </a:rPr>
              <a:t>СЕНСОРНЫЕ СИСТЕМЫ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240" y="1775396"/>
            <a:ext cx="11093380" cy="356069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Все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реакции приспособления к условиям новой среды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требуют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быстрого развития мозга, особенно его высших отделов — коры больших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полушарий (различные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зоны коры созревают не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одновременно: 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первые же годы жизни созревают проекционные зоны коры (первичные поля) — зрительные, моторные, слуховые и др., затем вторичные поля (периферия анализаторов) и позднее всего, вплоть до взрослого состояния — третичные, ассоциативные поля коры (зоны высшего анализа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синтеза). Моторная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зона коры (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первичное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поле) в основном сформирована уже к 4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годам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8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5415312"/>
              </p:ext>
            </p:extLst>
          </p:nvPr>
        </p:nvGraphicFramePr>
        <p:xfrm>
          <a:off x="515816" y="2289420"/>
          <a:ext cx="11203911" cy="3997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1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84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4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4 года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7 лет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11 лет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Частота дыхания (</a:t>
                      </a:r>
                      <a:r>
                        <a:rPr lang="ru-RU" sz="2000" dirty="0" err="1">
                          <a:effectLst/>
                          <a:latin typeface="Georgia" panose="02040502050405020303" pitchFamily="18" charset="0"/>
                        </a:rPr>
                        <a:t>вд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./мин)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27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22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21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Жизненная емкость легких (л)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1.1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1.9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2.1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Дыхательный объем (мл)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156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175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Минутный объем дыхания (л/мин)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3.4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3.8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6.8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Макс, вентиляция легких (л/мин)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50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60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Макс, потребление кислорода (л/мин)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1.8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2.1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Задержка дыхания на вдохе (с)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26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Задержка дыхания на выдохе (с) 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ru-R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4270" y="165762"/>
            <a:ext cx="1184700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Возрастная динамика функциональных показателей у детей дошкольного и младшего школьного возраста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(по: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Аганянц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 Е. К. и др., 1991)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4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659" y="1845733"/>
            <a:ext cx="11163719" cy="4082793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Длительность задержки дыхания на вдохе (проба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Штанге) у взрослых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— 30-90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с,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а на выдохе (проба </a:t>
            </a:r>
            <a:r>
              <a:rPr lang="ru-RU" i="1" dirty="0" err="1">
                <a:solidFill>
                  <a:schemeClr val="tx1"/>
                </a:solidFill>
                <a:latin typeface="Georgia" panose="02040502050405020303" pitchFamily="18" charset="0"/>
              </a:rPr>
              <a:t>Генча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)—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35-40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с.</a:t>
            </a:r>
          </a:p>
          <a:p>
            <a:pPr algn="ctr"/>
            <a:endParaRPr lang="ru-RU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ru-RU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протяжении первого года жизни у детей преобладает грудной тип дыхания, а в возрасте 3-7 лет начинает формироваться брюшной тип.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Уже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 возраста 7-8 лет начинают проявляться половые различия в показателях внешнего дыхания: у мальчиков ниже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частота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дыхания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, больше </a:t>
            </a:r>
            <a:r>
              <a:rPr lang="ru-RU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глубина дыхания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</a:rPr>
              <a:t>, ЖЕЛ, МОД, дыхание более эконо­мично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87232" y="301450"/>
            <a:ext cx="10058400" cy="7526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КРОВООБРАЩЕНИЕ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ДЫХАНИЕ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0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ПИЩЕВАРЕНИЕ, ОБМЕН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ВЕЩЕСТВ И ЭНЕРГИИ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706" y="1996460"/>
            <a:ext cx="11284299" cy="402336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дошкольном возрасте у ребенка сформированы молочные зубы, которые позволяют ему перейти от молочного питания к более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грубой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пище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5-6 лет начинается смена молочных зубов на постоянные, которая в основном заканчивается к периоду полового созревания, и только третьи большие коренные зубы (зубы «мудрости») формиру­ются вплоть до возраста взрослого человека.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появлением молочных зубов у ребенка начинается выраженное слюноотделение. Оно усиливается на протяжении первого года жиз­ни и продолжает совершенствоваться по количеству и составу слюны с увеличением разнообразия пищи.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207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529" y="1845734"/>
            <a:ext cx="11133573" cy="402336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Размеры желудка постепенно увеличиваются, к 6-7 годам он при­обретает форму, характерную для взрослого организма.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 6-7 годам заметно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развиваются мышцы, обеспечивающие движения желуд­ка и перистальтику кишечника.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 детей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дошкольного и младшего школьного возраста еще малочисленны и недоразвиты пищеварительные железы.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Желудочный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сок беднее ферментами, активность их еще мала. Это затрудняет процесс переваривания пищи. Низкое содержание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соляной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кислоты снижает бактерицидные свойства желудочного сока, что приводит к частым желудочно-кишечным расстройствам у детей.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ПИЩЕВАРЕНИЕ, ОБМЕН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ВЕЩЕСТВ И ЭНЕРГИИ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024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дошкольном возрасте интенсивно развиваются функции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поджелудочной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железы и печени ребенка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возрасте 6-9 лет активность желез пищеварительного тракта значительно усиливается,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пищеварительные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функции совершенствуются.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Отличие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пищеварения в детском организме от взрослого заключается в том, что у 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детей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представлено только пристеночное пищеварение и отсутствует внутриполостное переваривание пищи.</a:t>
            </a:r>
          </a:p>
          <a:p>
            <a:endParaRPr lang="ru-RU" dirty="0">
              <a:solidFill>
                <a:schemeClr val="accent6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ПИЩЕВАРЕНИЕ, ОБМЕН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ВЕЩЕСТВ И ЭНЕРГИИ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157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191" y="1715104"/>
            <a:ext cx="10962752" cy="4414389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Недостаточность процессов всасывания в тонком кишечнике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компенсируется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возможностью всасывания 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желудке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которая сохраняется у детей до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10-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летнего возраста.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Особенностью обменных процессов в детском организме является преобладание анаболических процессов (ассимиляции) над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катаболическими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(диссимиляции).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Растущему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организму требуются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повышенные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нормы поступления питательных веществ, особенно белков.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детей характерен положительный азотистый баланс, т. е.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поступление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азота в организм превышает его выведение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Использование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питательных продуктов идет в двух направлениях: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•    для обеспечения роста и развития организма (пластическая функция);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•   для обеспечения двигательной активности (энергетическая функция).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ПИЩЕВАРЕНИЕ, ОБМЕН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ВЕЩЕСТВ И ЭНЕРГИИ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930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756" y="1845734"/>
            <a:ext cx="10582924" cy="402336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отребность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воде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витаминам, больше у детей чем у взрослых.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Относительная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потребность в воде (на 1 кг массы тела) с возрастом снижается, а абсолютная суточная величина потребления воды нарастает: в возрасте 1 года необходимо 0.8 л, в 4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года - 1 л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7-10 лет 1.4 л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11-14 лет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1.5л.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детском возрасте также необходимо постоянное поступление в организм минеральных веществ: для роста костей (кальций, фосфор), для обеспечения процессов возбуждения в нервной и мышечной ткани (натрий и калий), для образования гемоглобина (железо) и др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Энергетический обмен у детей дошкольного и младшего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школьного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значительно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(почти в 2 раза) превышает уровень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обме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у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взрослых, снижаясь наиболее резко в первые 5 лет и менее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заметно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— на протяжении всей последующей жизни.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Суточный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расход энергии растет с возрастом: в 4 года — 2000 ккал, в 7 лет — 2400 ккал, в 11 лет— 2800 ккал.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ПИЩЕВАРЕНИЕ, ОБМЕН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ВЕЩЕСТВ И ЭНЕРГИИ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926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659" y="1845734"/>
            <a:ext cx="11163719" cy="402336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Дети отличаются недостаточно налаженными механизмами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теплообмена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(легко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перегреваются и легко теряют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тепло).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Грудные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дети реагируют на охлаждение бурными хаотическими движениями, которые их согревают. У них велика в теплоотдаче роль процессов испарения водяных паров при дыхании.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первые годы жизни в организме ребенка преобладают процессы химической терморегуляции. Благодаря высокому уровню обменных процессов организм ребенка быстро нагревается. Температура кожи и внутренняя температура тела у дошкольника (37.4-37.6° С) выше, чем у взрослых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837" y="286603"/>
            <a:ext cx="11374734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ТЕРМОРЕГУЛЯЦИЯ, ПРОЦЕССЫ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ВЫДЕЛЕНИЯ И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ДЕЯТЕЛЬНОСТЬ </a:t>
            </a: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ЖЕЛЕЗ ВНУТРЕННЕЙ СЕКРЕЦИИ</a:t>
            </a:r>
            <a:endParaRPr lang="ru-RU" sz="3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18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578" y="286603"/>
            <a:ext cx="10912510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ТЕРМОРЕГУЛЯЦИЯ, ПРОЦЕССЫ ВЫДЕЛЕНИЯ И ДЕЯТЕЛЬНОСТЬ ЖЕЛЕЗ ВНУТРЕННЕЙ СЕКРЕЦИИ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845734"/>
            <a:ext cx="11264202" cy="460530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Обилие кровеносных сосудов в коже обусловливает быстрый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перенос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тепла от температурного ядра тела к его оболочке, 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недостаточная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рефлекторная регуляция просвета кожных сосудов не обеспечивает защиту от больших тепловых потерь.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небольшой мышечной массе дети имеют низкую теплоизоляцию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покровных тканей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Высокие </a:t>
            </a:r>
            <a:r>
              <a:rPr lang="ru-RU" dirty="0" err="1">
                <a:solidFill>
                  <a:schemeClr val="tx1"/>
                </a:solidFill>
                <a:latin typeface="Georgia" panose="02040502050405020303" pitchFamily="18" charset="0"/>
              </a:rPr>
              <a:t>теплопотери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обусловлены также и относительно большой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поверхностью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маленького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тела (быстрое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охлаждение тела ребенка и требует особого внимания к его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закаливанию).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 переходом к младшему школьному возрасту границы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терморегуляции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расширяются, а механизмы теплообмена совершенствуются.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Нарастание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мышечной массы улучшает теплоизолирующие свойства покровов тела, совершенствование сосудистых реакций облегчает регуляцию теплообмена на поверхности кожи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119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337" y="1845734"/>
            <a:ext cx="10562827" cy="402336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Улучшается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регуляция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потоотделения, уточняется информация от терморецепторов тела и деятельность центров терморегуляции (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лучше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поддерживается постоянство температуры тела в различных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условиях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среды и при разных формах деятельности).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Дети младшего школьного возраста по сравнению с дошкольниками меньше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подвержены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перегреванию и переохлаждению, однако их устойчивость к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изменениям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температурных режимов все еще недостаточно совершенна.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Важнейшая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роль в процессах выделения принадлежит почкам. Формирование размеров, веса и функций почек интенсивно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продолжается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 13-15 лет. У дошкольников вес почек к 7-летнему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возрасту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удваивается по сравнению с годовалым возрастом, а в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возрасте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11 лет — вес увеличивается в 1.5 раза по сравнению с 5-летним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возрастом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2079" y="286603"/>
            <a:ext cx="11414928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ТЕРМОРЕГУЛЯЦИЯ, ПРОЦЕССЫ ВЫДЕЛЕНИЯ И ДЕЯТЕЛЬНОСТЬ ЖЕЛЕЗ ВНУТРЕННЕЙ СЕКРЕЦИИ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0712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79" y="1845734"/>
            <a:ext cx="11354637" cy="4023360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Быстрее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всего формируются функциональные системы,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включающие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вертикальные связи между корой и периферическими органами и обеспечивающие жизненно необходимые навыки — сосания, защит­ных реакций (чихания, моргания и пр.), элементарных движений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Медленнее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происходит развитие отростков корковых нейронов и </a:t>
            </a:r>
            <a:r>
              <a:rPr lang="ru-RU" dirty="0" err="1">
                <a:solidFill>
                  <a:schemeClr val="tx1"/>
                </a:solidFill>
                <a:latin typeface="Georgia" panose="02040502050405020303" pitchFamily="18" charset="0"/>
              </a:rPr>
              <a:t>миелинизация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нервных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волокон в коре, процессы налаживания горизонтальных </a:t>
            </a:r>
            <a:r>
              <a:rPr lang="ru-RU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межцентральных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взаимосвязей в коре больших полушарий.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514" y="633045"/>
            <a:ext cx="11123526" cy="953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ЦЕНТРАЛЬНАЯ НЕРВНАЯ СИСТЕМА, ВЫСШАЯ НЕРВНАЯ ДЕЯТЕЛЬНОСТЬ И СЕНСОРНЫЕ СИСТЕМЫ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3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734" y="3101145"/>
            <a:ext cx="754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Georgia" panose="02040502050405020303" pitchFamily="18" charset="0"/>
              </a:rPr>
              <a:t>СПАСИБО ЗА ВНИМАНИЕ!</a:t>
            </a:r>
            <a:endParaRPr lang="ru-RU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1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273" y="1715104"/>
            <a:ext cx="11173767" cy="46354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Детям первых лет жизни требуется значительная длительность сна, с небольшими перерывами для бодрствования. Общая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длительность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сна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составляет: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возрасте 1 года 16 часов,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4-5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лет — 12 часов,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7-10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лет — 10 часов,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 взрослых — 7-8 часов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этом особенно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велика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 детей первых лет жизни длительность фазы «быстрого» сна (с активацией обменных процессов, электрической активности мозга, вегетативных и моторных функций и быстрыми движениями глаз) по сравнению с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фазой «медленного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» сна (когда все эти процессы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замедляются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).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Выраженность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фазы «быстрого» сна связывают со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способностью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мозга к обучению, что соответствует активному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познанию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внешнего мира в детском возрасте.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Электрическая активность мозга отражает разобщенность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различных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территорий коры и незрелость корковых нейронов — она нерегулярна, не имеет доминирующих ритмов и выраженных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фокусов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активности, преобладают медленные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волны.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514" y="633045"/>
            <a:ext cx="11123526" cy="953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ЦЕНТРАЛЬНАЯ НЕРВНАЯ СИСТЕМА, ВЫСШАЯ НЕРВНАЯ ДЕЯТЕЛЬНОСТЬ И СЕНСОРНЫЕ СИСТЕМЫ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9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51693" y="1845733"/>
            <a:ext cx="11555604" cy="4534969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Для нервной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системы 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детей дошкольного и младшего школьного возраста характерна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высокая возбудимость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слабость тормозных процессов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что приводит к широкой иррадиации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(процесс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распространения возбуждения или торможения в коре больших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полушарий) возбуждения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 коре и недостаточной координации движений.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Длительное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под­держание процесса возбуждения еще невозможно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дети быстро утомляются. При организации занятий с младшими школьниками и особенно с дошкольниками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необходимо: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- избегать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долгих наставлений и указаний,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- продолжительных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монотонных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заданий,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- строго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дозировать нагрузки, так как дети этого возраста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отличаются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недостаточно развитым ощущением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усталости (плохо оценивают изменения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внутренней среды организма при утомлении и не могут в полной мере отразить их словами даже при полном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изнеможении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2514" y="633045"/>
            <a:ext cx="11123526" cy="953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ЦЕНТРАЛЬНАЯ НЕРВНАЯ СИСТЕМА, ВЫСШАЯ НЕРВНАЯ ДЕЯТЕЛЬНОСТЬ И СЕНСОРНЫЕ СИСТЕМЫ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288" y="1875879"/>
            <a:ext cx="10962750" cy="39111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При слабости корковых процессов у детей преобладают 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подкорковые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процессы возбуждения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. Дети в этом возрасте легко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отвлекаются при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любых внешних раздражениях. В такой чрезвычайной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выраженности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ориентировочной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реакции отражается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непроизвольный характер их внимания.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Произвольное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же внимание очень кратковременно: дети 5-7 лет способны сосредотачивать внимание лишь на 15-20 минут.</a:t>
            </a:r>
          </a:p>
          <a:p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ребенка первых лет жизни плохо развито субъективное чувство времени. Чаще всего он не может правильно отмеривать 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воспроизводить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заданные интервалы, укладываться во времени при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выполнении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различных заданий.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возрастом чувство времени улучшается: так, например, интервал 30 секунд точно воспроизводят лишь 22% 6-летних, 39% 8-летних и 49% 10-летних детей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514" y="633045"/>
            <a:ext cx="11123526" cy="953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ЦЕНТРАЛЬНАЯ НЕРВНАЯ СИСТЕМА, ВЫСШАЯ НЕРВНАЯ ДЕЯТЕЛЬНОСТЬ И СЕНСОРНЫЕ СИСТЕМЫ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5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828" y="1845734"/>
            <a:ext cx="10860066" cy="40233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Высшая нервная деятельность детей дошкольного и младшего школьного возраста характеризуется медленной выработкой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отдельных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условных рефлексов и формирования динамических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стереотипов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а также особенной трудностью их переделки. Большое значение для формирования двигательных навыков имеет использование под­ражательных рефлексов, эмоциональность занятий, игровая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деятельность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младшем школьном возрасте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возникают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преобладающие влияния коры на подкорковые процессы,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усиливаются процессы 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внутреннего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торможения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произвольного внимания, появляется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способность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 освоению сложных программ деятельности, формируются характерные индивидуально-типологические особенности высшей нервной деятельности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ребенка.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514" y="633045"/>
            <a:ext cx="11123526" cy="953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ЦЕНТРАЛЬНАЯ НЕРВНАЯ СИСТЕМА, ВЫСШАЯ НЕРВНАЯ ДЕЯТЕЛЬНОСТЬ И СЕНСОРНЫЕ СИСТЕМЫ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5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707" y="261257"/>
            <a:ext cx="11304395" cy="11895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ФИЗИЧЕСКОЕ РАЗВИТИЕ </a:t>
            </a:r>
            <a:br>
              <a:rPr lang="ru-RU" sz="3600" b="1" dirty="0">
                <a:latin typeface="Georgia" panose="02040502050405020303" pitchFamily="18" charset="0"/>
              </a:rPr>
            </a:br>
            <a:r>
              <a:rPr lang="ru-RU" sz="3600" b="1" dirty="0"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latin typeface="Georgia" panose="02040502050405020303" pitchFamily="18" charset="0"/>
              </a:rPr>
              <a:t>ОПОРНО-ДВИГАТЕЛЬНЫЙ АППАРАТ</a:t>
            </a:r>
            <a:endParaRPr lang="ru-RU" sz="36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466" y="1902933"/>
            <a:ext cx="11424976" cy="386482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протяжении первого года жизни и в возрасте 6 лет происходит заметный прирост длины тела.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первые два года жизни усиленно растут мышцы, обеспечивающие стояние и ходьбу.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возрасте от 2-х до 4-х лет преобладает рост длиннейшей и большой ягодичной мышц, в 7-12 лет — двуглавой мышцы голени.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Интенсивный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рост стоп наблюдается у девочек после 7 лет, а у мальчиков после 9 лет.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возраста 5-7 лет до 10-11 лет быстро увеличивается длина конечностей, превышая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скорость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роста тела.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Прирост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массы тела отстает от скорости увеличения длины тела.</a:t>
            </a:r>
          </a:p>
          <a:p>
            <a:pPr algn="just"/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5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756" y="1845734"/>
            <a:ext cx="11143622" cy="402336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 костях и скелетных мышцах у детей много органических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веществ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и воды, мало минеральных веществ. </a:t>
            </a: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Гибкие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кости могут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изгибаться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при неправильных позах и неравномерных нагрузках. Легкая растяжимость мышечно-связочного аппарата обеспечивает ребенку хорошо выраженную гибкость, но не может создать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прочного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«мышечного корсета» для сохранения нормального расположения костей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результате возможны деформации скелета, развитие асим­метричности тела и конечностей, возникновение плоскостопия. Это требует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особого внимания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 организации нормальной позы детей и использовании физических нагрузок.</a:t>
            </a:r>
          </a:p>
          <a:p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Мышечные волокна ребенка тонкие и слабые, они гораздо менее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возбудимы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чем у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взрослых. Их рост в толщину продолжается до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30-35 лет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, а в длину - до 20-25 лет. С интенсивным ростом мышечных волокон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происходит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относительное уменьшение ядерной массы на единицу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площади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скелетных мышц — по сравнению с новорожденными их масса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снижается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к возрасту 6 лет в 4-5 раз, а к возрасту 10-14 лет — в 6 раз.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2707" y="261257"/>
            <a:ext cx="11304395" cy="11895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ФИЗИЧЕСКОЕ РАЗВИТИЕ </a:t>
            </a:r>
            <a:br>
              <a:rPr lang="ru-RU" sz="3600" b="1" dirty="0">
                <a:latin typeface="Georgia" panose="02040502050405020303" pitchFamily="18" charset="0"/>
              </a:rPr>
            </a:br>
            <a:r>
              <a:rPr lang="ru-RU" sz="3600" b="1" dirty="0">
                <a:latin typeface="Georgia" panose="02040502050405020303" pitchFamily="18" charset="0"/>
              </a:rPr>
              <a:t>И </a:t>
            </a:r>
            <a:r>
              <a:rPr lang="ru-RU" sz="3600" b="1" dirty="0" smtClean="0">
                <a:latin typeface="Georgia" panose="02040502050405020303" pitchFamily="18" charset="0"/>
              </a:rPr>
              <a:t>ОПОРНО-ДВИГАТЕЛЬНЫЙ АППАРАТ</a:t>
            </a:r>
            <a:endParaRPr lang="ru-RU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7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842</TotalTime>
  <Words>2866</Words>
  <Application>Microsoft Office PowerPoint</Application>
  <PresentationFormat>Произвольный</PresentationFormat>
  <Paragraphs>218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Ретро</vt:lpstr>
      <vt:lpstr>ФИЗИОЛОГИЧЕСКИЕ ОСОБЕННОСТИ ОРГАНИЗМА ДЕТЕЙ ДОШКОЛЬНОГО И МЛАДШЕГО ШКОЛЬНОГО ВОЗРАСТА </vt:lpstr>
      <vt:lpstr>ЦЕНТРАЛЬНАЯ НЕРВНАЯ СИСТЕМА, ВЫСШАЯ НЕРВНАЯ ДЕЯТЕЛЬНОСТЬ И СЕНСОРНЫЕ СИСТЕМЫ</vt:lpstr>
      <vt:lpstr>Слайд 3</vt:lpstr>
      <vt:lpstr>Слайд 4</vt:lpstr>
      <vt:lpstr>Слайд 5</vt:lpstr>
      <vt:lpstr>Слайд 6</vt:lpstr>
      <vt:lpstr>Слайд 7</vt:lpstr>
      <vt:lpstr>ФИЗИЧЕСКОЕ РАЗВИТИЕ  И ОПОРНО-ДВИГАТЕЛЬНЫЙ АППАРАТ</vt:lpstr>
      <vt:lpstr>ФИЗИЧЕСКОЕ РАЗВИТИЕ  И ОПОРНО-ДВИГАТЕЛЬНЫЙ АППАРАТ</vt:lpstr>
      <vt:lpstr>Слайд 10</vt:lpstr>
      <vt:lpstr>Слайд 11</vt:lpstr>
      <vt:lpstr>Слайд 12</vt:lpstr>
      <vt:lpstr>Слайд 13</vt:lpstr>
      <vt:lpstr>ФИЗИЧЕСКОЕ РАЗВИТИЕ  И ОПОРНО-ДВИГАТЕЛЬНЫЙ АППАРАТ</vt:lpstr>
      <vt:lpstr>КРОВООБРАЩЕНИЕ И ДЫХАНИЕ</vt:lpstr>
      <vt:lpstr>Слайд 16</vt:lpstr>
      <vt:lpstr>КРОВООБРАЩЕНИЕ И ДЫХАНИЕ</vt:lpstr>
      <vt:lpstr>КРОВООБРАЩЕНИЕ И ДЫХАНИЕ</vt:lpstr>
      <vt:lpstr>КРОВООБРАЩЕНИЕ И ДЫХАНИЕ</vt:lpstr>
      <vt:lpstr>Слайд 20</vt:lpstr>
      <vt:lpstr>КРОВООБРАЩЕНИЕ И ДЫХАНИЕ</vt:lpstr>
      <vt:lpstr>ПИЩЕВАРЕНИЕ, ОБМЕН ВЕЩЕСТВ И ЭНЕРГИИ</vt:lpstr>
      <vt:lpstr>ПИЩЕВАРЕНИЕ, ОБМЕН ВЕЩЕСТВ И ЭНЕРГИИ</vt:lpstr>
      <vt:lpstr>ПИЩЕВАРЕНИЕ, ОБМЕН ВЕЩЕСТВ И ЭНЕРГИИ</vt:lpstr>
      <vt:lpstr>ПИЩЕВАРЕНИЕ, ОБМЕН ВЕЩЕСТВ И ЭНЕРГИИ</vt:lpstr>
      <vt:lpstr>ПИЩЕВАРЕНИЕ, ОБМЕН ВЕЩЕСТВ И ЭНЕРГИИ</vt:lpstr>
      <vt:lpstr>ТЕРМОРЕГУЛЯЦИЯ, ПРОЦЕССЫ ВЫДЕЛЕНИЯ И ДЕЯТЕЛЬНОСТЬ ЖЕЛЕЗ ВНУТРЕННЕЙ СЕКРЕЦИИ</vt:lpstr>
      <vt:lpstr>ТЕРМОРЕГУЛЯЦИЯ, ПРОЦЕССЫ ВЫДЕЛЕНИЯ И ДЕЯТЕЛЬНОСТЬ ЖЕЛЕЗ ВНУТРЕННЕЙ СЕКРЕЦИИ</vt:lpstr>
      <vt:lpstr>ТЕРМОРЕГУЛЯЦИЯ, ПРОЦЕССЫ ВЫДЕЛЕНИЯ И ДЕЯТЕЛЬНОСТЬ ЖЕЛЕЗ ВНУТРЕННЕЙ СЕКРЕЦИИ</vt:lpstr>
      <vt:lpstr>Слайд 30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татьяна</cp:lastModifiedBy>
  <cp:revision>75</cp:revision>
  <dcterms:created xsi:type="dcterms:W3CDTF">2016-12-21T06:27:30Z</dcterms:created>
  <dcterms:modified xsi:type="dcterms:W3CDTF">2020-04-27T19:31:52Z</dcterms:modified>
</cp:coreProperties>
</file>