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8" r:id="rId48"/>
    <p:sldId id="306" r:id="rId49"/>
    <p:sldId id="309" r:id="rId50"/>
    <p:sldId id="310" r:id="rId51"/>
    <p:sldId id="311" r:id="rId52"/>
    <p:sldId id="312" r:id="rId53"/>
    <p:sldId id="313" r:id="rId54"/>
    <p:sldId id="314" r:id="rId55"/>
    <p:sldId id="315" r:id="rId56"/>
    <p:sldId id="316" r:id="rId57"/>
    <p:sldId id="317" r:id="rId58"/>
    <p:sldId id="318" r:id="rId59"/>
    <p:sldId id="319" r:id="rId60"/>
    <p:sldId id="321" r:id="rId61"/>
    <p:sldId id="320" r:id="rId62"/>
    <p:sldId id="322" r:id="rId63"/>
    <p:sldId id="323" r:id="rId64"/>
    <p:sldId id="324" r:id="rId65"/>
    <p:sldId id="325" r:id="rId66"/>
    <p:sldId id="326" r:id="rId67"/>
    <p:sldId id="327" r:id="rId68"/>
    <p:sldId id="328" r:id="rId69"/>
    <p:sldId id="329" r:id="rId70"/>
    <p:sldId id="330" r:id="rId71"/>
    <p:sldId id="331" r:id="rId72"/>
    <p:sldId id="333" r:id="rId73"/>
    <p:sldId id="334" r:id="rId74"/>
    <p:sldId id="335" r:id="rId75"/>
    <p:sldId id="336" r:id="rId76"/>
    <p:sldId id="337" r:id="rId77"/>
    <p:sldId id="338" r:id="rId78"/>
    <p:sldId id="339" r:id="rId79"/>
    <p:sldId id="340" r:id="rId80"/>
    <p:sldId id="341" r:id="rId81"/>
    <p:sldId id="342"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2" d="100"/>
          <a:sy n="112" d="100"/>
        </p:scale>
        <p:origin x="-510"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2588863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324275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5CC6746-2542-43EB-8DDD-920F55138948}" type="slidenum">
              <a:rPr lang="ru-RU" smtClean="0"/>
              <a:pPr/>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1154918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3616075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5CC6746-2542-43EB-8DDD-920F55138948}" type="slidenum">
              <a:rPr lang="ru-RU" smtClean="0"/>
              <a:pPr/>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736098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4251969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1154778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566768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193325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3098673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1066228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3533921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991500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50680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70683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5F65B1F-A382-4D73-81B4-CCA5FB6DFA6E}" type="datetimeFigureOut">
              <a:rPr lang="ru-RU" smtClean="0"/>
              <a:pPr/>
              <a:t>22.04.2020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467140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5F65B1F-A382-4D73-81B4-CCA5FB6DFA6E}" type="datetimeFigureOut">
              <a:rPr lang="ru-RU" smtClean="0"/>
              <a:pPr/>
              <a:t>22.04.2020</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5CC6746-2542-43EB-8DDD-920F55138948}" type="slidenum">
              <a:rPr lang="ru-RU" smtClean="0"/>
              <a:pPr/>
              <a:t>‹#›</a:t>
            </a:fld>
            <a:endParaRPr lang="ru-RU"/>
          </a:p>
        </p:txBody>
      </p:sp>
    </p:spTree>
    <p:extLst>
      <p:ext uri="{BB962C8B-B14F-4D97-AF65-F5344CB8AC3E}">
        <p14:creationId xmlns:p14="http://schemas.microsoft.com/office/powerpoint/2010/main" xmlns="" val="217664825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0A6CF68-5BAE-45B7-A3C0-FF6C02F20387}"/>
              </a:ext>
            </a:extLst>
          </p:cNvPr>
          <p:cNvSpPr>
            <a:spLocks noGrp="1"/>
          </p:cNvSpPr>
          <p:nvPr>
            <p:ph type="ctrTitle"/>
          </p:nvPr>
        </p:nvSpPr>
        <p:spPr>
          <a:xfrm>
            <a:off x="2589213" y="954338"/>
            <a:ext cx="8915399" cy="3111225"/>
          </a:xfrm>
        </p:spPr>
        <p:txBody>
          <a:bodyPr>
            <a:normAutofit/>
          </a:bodyPr>
          <a:lstStyle/>
          <a:p>
            <a:pPr algn="ctr"/>
            <a:r>
              <a:rPr lang="ru-RU" b="1" dirty="0" smtClean="0"/>
              <a:t>Условия воспитания здорового ребенка</a:t>
            </a:r>
            <a:endParaRPr lang="ru-RU" b="1" dirty="0"/>
          </a:p>
        </p:txBody>
      </p:sp>
      <p:sp>
        <p:nvSpPr>
          <p:cNvPr id="3" name="Подзаголовок 2">
            <a:extLst>
              <a:ext uri="{FF2B5EF4-FFF2-40B4-BE49-F238E27FC236}">
                <a16:creationId xmlns="" xmlns:a16="http://schemas.microsoft.com/office/drawing/2014/main" id="{27A3B932-5604-4B91-8577-A6CF52D95E73}"/>
              </a:ext>
            </a:extLst>
          </p:cNvPr>
          <p:cNvSpPr>
            <a:spLocks noGrp="1"/>
          </p:cNvSpPr>
          <p:nvPr>
            <p:ph type="subTitle" idx="1"/>
          </p:nvPr>
        </p:nvSpPr>
        <p:spPr>
          <a:xfrm flipV="1">
            <a:off x="2589213" y="5903662"/>
            <a:ext cx="8915399" cy="45719"/>
          </a:xfrm>
        </p:spPr>
        <p:txBody>
          <a:bodyPr>
            <a:normAutofit fontScale="25000" lnSpcReduction="20000"/>
          </a:bodyPr>
          <a:lstStyle/>
          <a:p>
            <a:endParaRPr lang="ru-RU" dirty="0"/>
          </a:p>
        </p:txBody>
      </p:sp>
    </p:spTree>
    <p:extLst>
      <p:ext uri="{BB962C8B-B14F-4D97-AF65-F5344CB8AC3E}">
        <p14:creationId xmlns:p14="http://schemas.microsoft.com/office/powerpoint/2010/main" xmlns="" val="4151979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участка ДОУ</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787790" y="2011679"/>
            <a:ext cx="3010487" cy="4018181"/>
          </a:xfrm>
        </p:spPr>
        <p:txBody>
          <a:bodyPr>
            <a:noAutofit/>
          </a:bodyPr>
          <a:lstStyle/>
          <a:p>
            <a:pPr lvl="0"/>
            <a:r>
              <a:rPr lang="ru-RU" sz="2800" b="1" dirty="0"/>
              <a:t>Наличие групповых участков, наличие навесов, веранд, стола и скамеек</a:t>
            </a:r>
          </a:p>
        </p:txBody>
      </p:sp>
      <p:pic>
        <p:nvPicPr>
          <p:cNvPr id="3074" name="Picture 2" descr="http://www.maam.ru/upload/blogs/detsad-407493-1473877222.jpg">
            <a:extLst>
              <a:ext uri="{FF2B5EF4-FFF2-40B4-BE49-F238E27FC236}">
                <a16:creationId xmlns="" xmlns:a16="http://schemas.microsoft.com/office/drawing/2014/main" id="{B15BAD2C-343A-450D-B216-8A50FC07DC7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84542" y="647114"/>
            <a:ext cx="7076049" cy="56270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180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участка ДОУ</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787790" y="2011679"/>
            <a:ext cx="3010487" cy="4018181"/>
          </a:xfrm>
        </p:spPr>
        <p:txBody>
          <a:bodyPr>
            <a:noAutofit/>
          </a:bodyPr>
          <a:lstStyle/>
          <a:p>
            <a:pPr lvl="0"/>
            <a:r>
              <a:rPr lang="ru-RU" sz="2800" b="1" dirty="0"/>
              <a:t>Наличие оборудования для развития основных движений</a:t>
            </a:r>
          </a:p>
        </p:txBody>
      </p:sp>
      <p:pic>
        <p:nvPicPr>
          <p:cNvPr id="4098" name="Picture 2" descr="http://www.maam.ru/upload/blogs/detsad-146918-1395002028.jpg">
            <a:extLst>
              <a:ext uri="{FF2B5EF4-FFF2-40B4-BE49-F238E27FC236}">
                <a16:creationId xmlns="" xmlns:a16="http://schemas.microsoft.com/office/drawing/2014/main" id="{CC097A18-57A3-434B-A285-1DADE2C834A2}"/>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31322" y="1055077"/>
            <a:ext cx="7652825" cy="51909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4968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участка ДОУ</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618977" y="2222695"/>
            <a:ext cx="3713871" cy="3807165"/>
          </a:xfrm>
        </p:spPr>
        <p:txBody>
          <a:bodyPr>
            <a:noAutofit/>
          </a:bodyPr>
          <a:lstStyle/>
          <a:p>
            <a:pPr lvl="0"/>
            <a:r>
              <a:rPr lang="ru-RU" sz="2800" b="1" dirty="0"/>
              <a:t>Наличие песочного ящика с закрывающейся крышкой, приспособлений для игр с водой</a:t>
            </a:r>
          </a:p>
        </p:txBody>
      </p:sp>
      <p:pic>
        <p:nvPicPr>
          <p:cNvPr id="5122" name="Picture 2" descr="http://legkovmeste.ru/wp-content/uploads/2015/05/%D0%B0%D0%BD%D0%BE%D0%BD%D1%817.jpg">
            <a:extLst>
              <a:ext uri="{FF2B5EF4-FFF2-40B4-BE49-F238E27FC236}">
                <a16:creationId xmlns="" xmlns:a16="http://schemas.microsoft.com/office/drawing/2014/main" id="{01E0ADFF-F5B0-4A16-A08E-8F293D9D8CB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14203" y="446088"/>
            <a:ext cx="7216726" cy="58984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8475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участка ДОУ</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1097280" y="2546252"/>
            <a:ext cx="3235568" cy="3483608"/>
          </a:xfrm>
        </p:spPr>
        <p:txBody>
          <a:bodyPr>
            <a:noAutofit/>
          </a:bodyPr>
          <a:lstStyle/>
          <a:p>
            <a:pPr lvl="0"/>
            <a:r>
              <a:rPr lang="ru-RU" sz="2800" b="1" dirty="0"/>
              <a:t>Прочность и устойчивость оборудования</a:t>
            </a:r>
          </a:p>
        </p:txBody>
      </p:sp>
      <p:pic>
        <p:nvPicPr>
          <p:cNvPr id="6148" name="Picture 4" descr="http://edu.mari.ru/mouo-kugener/dou2/DocLib17/_w/%D0%BE%D1%84%D0%BE%D1%80%D0%BC%D0%BB%D0%B5%D0%BD%D0%B8%D0%B5%20%D1%83%D1%87%D0%B0%D1%81%D1%82%D0%BA%D0%B0%20%D0%B2%20I%20%D0%BC%D0%BB%D0%B0%D0%B4%D1%88%D0%B5%D0%B9%20%D0%B3%D1%80%D1%83%D0%BF%D0%BF%D0%B5_JPG.jpg">
            <a:extLst>
              <a:ext uri="{FF2B5EF4-FFF2-40B4-BE49-F238E27FC236}">
                <a16:creationId xmlns="" xmlns:a16="http://schemas.microsoft.com/office/drawing/2014/main" id="{2BE3B674-BFE4-43F7-89C4-8977C1D525F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32848" y="828140"/>
            <a:ext cx="7695029" cy="52017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7999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участка ДОУ</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1097280" y="2546252"/>
            <a:ext cx="3235568" cy="3483608"/>
          </a:xfrm>
        </p:spPr>
        <p:txBody>
          <a:bodyPr>
            <a:noAutofit/>
          </a:bodyPr>
          <a:lstStyle/>
          <a:p>
            <a:pPr lvl="0"/>
            <a:r>
              <a:rPr lang="ru-RU" sz="3200" b="1" dirty="0"/>
              <a:t>Озеленение участка</a:t>
            </a:r>
          </a:p>
        </p:txBody>
      </p:sp>
      <p:pic>
        <p:nvPicPr>
          <p:cNvPr id="7170" name="Picture 2" descr="https://topstroy-remont.ru/wp-content/uploads/2016/09/blagoustrojstvo-territorii-detskogo-sada.jpg">
            <a:extLst>
              <a:ext uri="{FF2B5EF4-FFF2-40B4-BE49-F238E27FC236}">
                <a16:creationId xmlns="" xmlns:a16="http://schemas.microsoft.com/office/drawing/2014/main" id="{7A0AF16B-32CF-419F-B94B-876CC88BF13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31323" y="576776"/>
            <a:ext cx="7498080" cy="54530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7059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участка ДОУ</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1097280" y="2546252"/>
            <a:ext cx="3235568" cy="3483608"/>
          </a:xfrm>
        </p:spPr>
        <p:txBody>
          <a:bodyPr>
            <a:noAutofit/>
          </a:bodyPr>
          <a:lstStyle/>
          <a:p>
            <a:pPr lvl="0"/>
            <a:r>
              <a:rPr lang="ru-RU" sz="3200" b="1" dirty="0"/>
              <a:t>Поддержание чистоты и порядка</a:t>
            </a:r>
          </a:p>
        </p:txBody>
      </p:sp>
      <p:pic>
        <p:nvPicPr>
          <p:cNvPr id="8194" name="Picture 2" descr="http://mymarcy.ru/wp-content/uploads/2016/07/foto-3.jpg">
            <a:extLst>
              <a:ext uri="{FF2B5EF4-FFF2-40B4-BE49-F238E27FC236}">
                <a16:creationId xmlns="" xmlns:a16="http://schemas.microsoft.com/office/drawing/2014/main" id="{D2532CC3-8670-4B72-AA5C-11FCC7F7EE1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54880" y="446088"/>
            <a:ext cx="7188591" cy="58562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2856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785C28B-A656-4005-AF48-E3DB7AE63B9A}"/>
              </a:ext>
            </a:extLst>
          </p:cNvPr>
          <p:cNvSpPr>
            <a:spLocks noGrp="1"/>
          </p:cNvSpPr>
          <p:nvPr>
            <p:ph type="title"/>
          </p:nvPr>
        </p:nvSpPr>
        <p:spPr/>
        <p:txBody>
          <a:bodyPr>
            <a:normAutofit/>
          </a:bodyPr>
          <a:lstStyle/>
          <a:p>
            <a:pPr algn="ctr"/>
            <a:r>
              <a:rPr lang="ru-RU" sz="6000" b="1" dirty="0"/>
              <a:t>2. РЕЖИМ ДНЯ</a:t>
            </a:r>
          </a:p>
        </p:txBody>
      </p:sp>
      <p:sp>
        <p:nvSpPr>
          <p:cNvPr id="3" name="Объект 2">
            <a:extLst>
              <a:ext uri="{FF2B5EF4-FFF2-40B4-BE49-F238E27FC236}">
                <a16:creationId xmlns="" xmlns:a16="http://schemas.microsoft.com/office/drawing/2014/main" id="{627E6810-9695-4D0E-A3E6-8AA6B9E4293B}"/>
              </a:ext>
            </a:extLst>
          </p:cNvPr>
          <p:cNvSpPr>
            <a:spLocks noGrp="1"/>
          </p:cNvSpPr>
          <p:nvPr>
            <p:ph idx="1"/>
          </p:nvPr>
        </p:nvSpPr>
        <p:spPr>
          <a:xfrm>
            <a:off x="1800665" y="1905000"/>
            <a:ext cx="10072467" cy="4953000"/>
          </a:xfrm>
        </p:spPr>
        <p:txBody>
          <a:bodyPr>
            <a:normAutofit fontScale="92500" lnSpcReduction="10000"/>
          </a:bodyPr>
          <a:lstStyle/>
          <a:p>
            <a:pPr marL="0" indent="0" algn="ctr">
              <a:buNone/>
            </a:pPr>
            <a:r>
              <a:rPr lang="ru-RU" sz="2800" b="1" dirty="0"/>
              <a:t>это правильное распределение во времени основных жизненных процессов активной деятельности и отдыха человека</a:t>
            </a:r>
          </a:p>
          <a:p>
            <a:pPr marL="0" indent="0" algn="ctr">
              <a:buNone/>
            </a:pPr>
            <a:endParaRPr lang="ru-RU" sz="2800" b="1" dirty="0"/>
          </a:p>
          <a:p>
            <a:pPr lvl="0" algn="just"/>
            <a:r>
              <a:rPr lang="ru-RU" sz="2100" dirty="0">
                <a:latin typeface="Times New Roman" panose="02020603050405020304" pitchFamily="18" charset="0"/>
                <a:cs typeface="Times New Roman" panose="02020603050405020304" pitchFamily="18" charset="0"/>
              </a:rPr>
              <a:t>Обеспечивает физиологическую необходимую потребность сна и бодрствования, чередование гигиенических процессов, кормления, занятий и прогулок.</a:t>
            </a:r>
          </a:p>
          <a:p>
            <a:pPr lvl="0" algn="just"/>
            <a:r>
              <a:rPr lang="ru-RU" sz="2100" dirty="0">
                <a:latin typeface="Times New Roman" panose="02020603050405020304" pitchFamily="18" charset="0"/>
                <a:cs typeface="Times New Roman" panose="02020603050405020304" pitchFamily="18" charset="0"/>
              </a:rPr>
              <a:t>Способствует правильному функционированию всех органов и систем организма.</a:t>
            </a:r>
          </a:p>
          <a:p>
            <a:pPr lvl="0" algn="just"/>
            <a:r>
              <a:rPr lang="ru-RU" sz="2100" dirty="0">
                <a:latin typeface="Times New Roman" panose="02020603050405020304" pitchFamily="18" charset="0"/>
                <a:cs typeface="Times New Roman" panose="02020603050405020304" pitchFamily="18" charset="0"/>
              </a:rPr>
              <a:t>Является важным условием своевременного и полноценного физического и нервного психологического здоровья.</a:t>
            </a:r>
          </a:p>
          <a:p>
            <a:pPr lvl="0" algn="just"/>
            <a:r>
              <a:rPr lang="ru-RU" sz="2100" dirty="0">
                <a:latin typeface="Times New Roman" panose="02020603050405020304" pitchFamily="18" charset="0"/>
                <a:cs typeface="Times New Roman" panose="02020603050405020304" pitchFamily="18" charset="0"/>
              </a:rPr>
              <a:t>Создает спокойное, бодрое настроение в течение дня.</a:t>
            </a:r>
          </a:p>
          <a:p>
            <a:pPr algn="just"/>
            <a:r>
              <a:rPr lang="ru-RU" sz="2100" dirty="0">
                <a:latin typeface="Times New Roman" panose="02020603050405020304" pitchFamily="18" charset="0"/>
                <a:cs typeface="Times New Roman" panose="02020603050405020304" pitchFamily="18" charset="0"/>
              </a:rPr>
              <a:t>Физиологической основой режима дня является динамический стереотип (система условных рефлексов), благодаря этому у детей складываются определенные привычки поведения в установленное время.</a:t>
            </a:r>
            <a:endParaRPr lang="ru-RU" sz="2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0075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321BD35-43EF-4C00-8D6D-6A572C0B81C2}"/>
              </a:ext>
            </a:extLst>
          </p:cNvPr>
          <p:cNvSpPr>
            <a:spLocks noGrp="1"/>
          </p:cNvSpPr>
          <p:nvPr>
            <p:ph type="title"/>
          </p:nvPr>
        </p:nvSpPr>
        <p:spPr/>
        <p:txBody>
          <a:bodyPr>
            <a:normAutofit/>
          </a:bodyPr>
          <a:lstStyle/>
          <a:p>
            <a:pPr algn="ctr"/>
            <a:r>
              <a:rPr lang="ru-RU" sz="5400" b="1" dirty="0"/>
              <a:t>РЕЖИМ ДНЯ</a:t>
            </a:r>
          </a:p>
        </p:txBody>
      </p:sp>
      <p:pic>
        <p:nvPicPr>
          <p:cNvPr id="6" name="Объект 5">
            <a:extLst>
              <a:ext uri="{FF2B5EF4-FFF2-40B4-BE49-F238E27FC236}">
                <a16:creationId xmlns="" xmlns:a16="http://schemas.microsoft.com/office/drawing/2014/main" id="{FD740191-EE65-4FCC-8E6E-99F3BE1C6D9C}"/>
              </a:ext>
            </a:extLst>
          </p:cNvPr>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893716" y="1372839"/>
            <a:ext cx="5305448" cy="2801749"/>
          </a:xfrm>
        </p:spPr>
      </p:pic>
      <p:pic>
        <p:nvPicPr>
          <p:cNvPr id="8" name="Объект 7">
            <a:extLst>
              <a:ext uri="{FF2B5EF4-FFF2-40B4-BE49-F238E27FC236}">
                <a16:creationId xmlns="" xmlns:a16="http://schemas.microsoft.com/office/drawing/2014/main" id="{CA8DF01E-E8BB-4647-A47E-AF0DE8E8616C}"/>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893716" y="4037428"/>
            <a:ext cx="5305448" cy="3778250"/>
          </a:xfrm>
        </p:spPr>
      </p:pic>
      <p:pic>
        <p:nvPicPr>
          <p:cNvPr id="10" name="Рисунок 9">
            <a:extLst>
              <a:ext uri="{FF2B5EF4-FFF2-40B4-BE49-F238E27FC236}">
                <a16:creationId xmlns="" xmlns:a16="http://schemas.microsoft.com/office/drawing/2014/main" id="{BE43B980-9B2A-41B6-B456-1B17C1AEF08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78894" y="1455793"/>
            <a:ext cx="5305448" cy="2581635"/>
          </a:xfrm>
          <a:prstGeom prst="rect">
            <a:avLst/>
          </a:prstGeom>
        </p:spPr>
      </p:pic>
      <p:pic>
        <p:nvPicPr>
          <p:cNvPr id="12" name="Рисунок 11">
            <a:extLst>
              <a:ext uri="{FF2B5EF4-FFF2-40B4-BE49-F238E27FC236}">
                <a16:creationId xmlns="" xmlns:a16="http://schemas.microsoft.com/office/drawing/2014/main" id="{5383AA81-39A6-4B3B-8C86-2ADAF6791AA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82154" y="3988191"/>
            <a:ext cx="5202187" cy="3827487"/>
          </a:xfrm>
          <a:prstGeom prst="rect">
            <a:avLst/>
          </a:prstGeom>
        </p:spPr>
      </p:pic>
    </p:spTree>
    <p:extLst>
      <p:ext uri="{BB962C8B-B14F-4D97-AF65-F5344CB8AC3E}">
        <p14:creationId xmlns:p14="http://schemas.microsoft.com/office/powerpoint/2010/main" xmlns="" val="363972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A96590A-6E42-4C7C-826F-529AA1E0D1F9}"/>
              </a:ext>
            </a:extLst>
          </p:cNvPr>
          <p:cNvSpPr>
            <a:spLocks noGrp="1"/>
          </p:cNvSpPr>
          <p:nvPr>
            <p:ph type="title"/>
          </p:nvPr>
        </p:nvSpPr>
        <p:spPr/>
        <p:txBody>
          <a:bodyPr>
            <a:normAutofit/>
          </a:bodyPr>
          <a:lstStyle/>
          <a:p>
            <a:pPr algn="ctr"/>
            <a:r>
              <a:rPr lang="ru-RU" sz="7200" b="1" dirty="0"/>
              <a:t>3. ПИТАНИЕ</a:t>
            </a:r>
          </a:p>
        </p:txBody>
      </p:sp>
      <p:sp>
        <p:nvSpPr>
          <p:cNvPr id="3" name="Объект 2">
            <a:extLst>
              <a:ext uri="{FF2B5EF4-FFF2-40B4-BE49-F238E27FC236}">
                <a16:creationId xmlns="" xmlns:a16="http://schemas.microsoft.com/office/drawing/2014/main" id="{2828BEBA-830A-438D-A73E-A1658FC28073}"/>
              </a:ext>
            </a:extLst>
          </p:cNvPr>
          <p:cNvSpPr>
            <a:spLocks noGrp="1"/>
          </p:cNvSpPr>
          <p:nvPr>
            <p:ph idx="1"/>
          </p:nvPr>
        </p:nvSpPr>
        <p:spPr>
          <a:xfrm>
            <a:off x="2589212" y="2133600"/>
            <a:ext cx="8915400" cy="3777622"/>
          </a:xfrm>
        </p:spPr>
        <p:txBody>
          <a:bodyPr>
            <a:normAutofit/>
          </a:bodyPr>
          <a:lstStyle/>
          <a:p>
            <a:pPr marL="0" indent="0" algn="ctr">
              <a:buNone/>
            </a:pPr>
            <a:r>
              <a:rPr lang="ru-RU" sz="2000" b="1" dirty="0"/>
              <a:t>неправильное питание нарушает нормальное течение роста и развития детей и приводит к появлению ряда заболеваний</a:t>
            </a:r>
          </a:p>
        </p:txBody>
      </p:sp>
      <p:pic>
        <p:nvPicPr>
          <p:cNvPr id="5" name="Рисунок 4">
            <a:extLst>
              <a:ext uri="{FF2B5EF4-FFF2-40B4-BE49-F238E27FC236}">
                <a16:creationId xmlns="" xmlns:a16="http://schemas.microsoft.com/office/drawing/2014/main" id="{6B59F5ED-7D07-4D65-8960-C262C3E0E37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07765" y="3080378"/>
            <a:ext cx="6274191" cy="3777622"/>
          </a:xfrm>
          <a:prstGeom prst="rect">
            <a:avLst/>
          </a:prstGeom>
        </p:spPr>
      </p:pic>
    </p:spTree>
    <p:extLst>
      <p:ext uri="{BB962C8B-B14F-4D97-AF65-F5344CB8AC3E}">
        <p14:creationId xmlns:p14="http://schemas.microsoft.com/office/powerpoint/2010/main" xmlns="" val="375314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900igr.net/up/datas/194533/005.jpg">
            <a:extLst>
              <a:ext uri="{FF2B5EF4-FFF2-40B4-BE49-F238E27FC236}">
                <a16:creationId xmlns="" xmlns:a16="http://schemas.microsoft.com/office/drawing/2014/main" id="{34D88BA6-E3F2-4219-881B-ABBC2E089CB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3999" y="0"/>
            <a:ext cx="10335065"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6197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B4BF24D-ABB8-4249-BB9C-2D8CED252E1B}"/>
              </a:ext>
            </a:extLst>
          </p:cNvPr>
          <p:cNvSpPr>
            <a:spLocks noGrp="1"/>
          </p:cNvSpPr>
          <p:nvPr>
            <p:ph type="title"/>
          </p:nvPr>
        </p:nvSpPr>
        <p:spPr/>
        <p:txBody>
          <a:bodyPr/>
          <a:lstStyle/>
          <a:p>
            <a:pPr algn="ctr"/>
            <a:r>
              <a:rPr lang="ru-RU" b="1" dirty="0"/>
              <a:t>Условия воспитания здорового ребенка</a:t>
            </a:r>
          </a:p>
        </p:txBody>
      </p:sp>
      <p:sp>
        <p:nvSpPr>
          <p:cNvPr id="3" name="Объект 2">
            <a:extLst>
              <a:ext uri="{FF2B5EF4-FFF2-40B4-BE49-F238E27FC236}">
                <a16:creationId xmlns="" xmlns:a16="http://schemas.microsoft.com/office/drawing/2014/main" id="{BA46F9D4-8DA0-44D2-B771-8690EF99EA24}"/>
              </a:ext>
            </a:extLst>
          </p:cNvPr>
          <p:cNvSpPr>
            <a:spLocks noGrp="1"/>
          </p:cNvSpPr>
          <p:nvPr>
            <p:ph idx="1"/>
          </p:nvPr>
        </p:nvSpPr>
        <p:spPr/>
        <p:txBody>
          <a:bodyPr>
            <a:normAutofit/>
          </a:bodyPr>
          <a:lstStyle/>
          <a:p>
            <a:pPr marL="514350" indent="-514350">
              <a:buFont typeface="+mj-lt"/>
              <a:buAutoNum type="arabicPeriod"/>
            </a:pPr>
            <a:r>
              <a:rPr lang="ru-RU" sz="2800" dirty="0"/>
              <a:t>Гигиена помещения, участка и оборудования ДОУ</a:t>
            </a:r>
          </a:p>
          <a:p>
            <a:pPr marL="514350" indent="-514350">
              <a:buFont typeface="+mj-lt"/>
              <a:buAutoNum type="arabicPeriod"/>
            </a:pPr>
            <a:r>
              <a:rPr lang="ru-RU" sz="2800" dirty="0"/>
              <a:t>Режим дня</a:t>
            </a:r>
          </a:p>
          <a:p>
            <a:pPr marL="514350" indent="-514350">
              <a:buFont typeface="+mj-lt"/>
              <a:buAutoNum type="arabicPeriod"/>
            </a:pPr>
            <a:r>
              <a:rPr lang="ru-RU" sz="2800" dirty="0" smtClean="0"/>
              <a:t>Питание</a:t>
            </a:r>
            <a:endParaRPr lang="ru-RU" sz="2800" dirty="0"/>
          </a:p>
          <a:p>
            <a:pPr marL="514350" indent="-514350">
              <a:buFont typeface="+mj-lt"/>
              <a:buAutoNum type="arabicPeriod"/>
            </a:pPr>
            <a:r>
              <a:rPr lang="ru-RU" sz="2800" dirty="0"/>
              <a:t>Воспитание культурно-гигиенических навыков</a:t>
            </a:r>
          </a:p>
          <a:p>
            <a:pPr marL="514350" indent="-514350">
              <a:buFont typeface="+mj-lt"/>
              <a:buAutoNum type="arabicPeriod"/>
            </a:pPr>
            <a:r>
              <a:rPr lang="ru-RU" sz="2800" dirty="0" smtClean="0"/>
              <a:t>Создание </a:t>
            </a:r>
            <a:r>
              <a:rPr lang="ru-RU" sz="2800" dirty="0"/>
              <a:t>благоприятной психологической обстановки</a:t>
            </a:r>
          </a:p>
        </p:txBody>
      </p:sp>
    </p:spTree>
    <p:extLst>
      <p:ext uri="{BB962C8B-B14F-4D97-AF65-F5344CB8AC3E}">
        <p14:creationId xmlns:p14="http://schemas.microsoft.com/office/powerpoint/2010/main" xmlns="" val="500550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ds03.infourok.ru/uploads/ex/0d48/0001e207-2f56982c/img7.jpg">
            <a:extLst>
              <a:ext uri="{FF2B5EF4-FFF2-40B4-BE49-F238E27FC236}">
                <a16:creationId xmlns="" xmlns:a16="http://schemas.microsoft.com/office/drawing/2014/main" id="{C6CE955C-EA2C-4627-B84C-0E8BAD6C377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0665" y="436098"/>
            <a:ext cx="10128737" cy="64219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21967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p:txBody>
          <a:bodyPr>
            <a:normAutofit/>
          </a:bodyPr>
          <a:lstStyle/>
          <a:p>
            <a:pPr algn="ctr"/>
            <a:r>
              <a:rPr lang="ru-RU" sz="4400" b="1" dirty="0"/>
              <a:t>РАЦИОНАЛЬНОЕ ПИТАНИЕ</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2133600"/>
            <a:ext cx="8915400" cy="3777622"/>
          </a:xfrm>
        </p:spPr>
        <p:txBody>
          <a:bodyPr/>
          <a:lstStyle/>
          <a:p>
            <a:pPr marL="0" indent="0" algn="ctr">
              <a:buNone/>
            </a:pPr>
            <a:r>
              <a:rPr lang="ru-RU" b="1" dirty="0"/>
              <a:t>это в меру калорийное питание, т.е. потребление калорий не должно превышать энергозатраты организма</a:t>
            </a:r>
          </a:p>
        </p:txBody>
      </p:sp>
      <p:pic>
        <p:nvPicPr>
          <p:cNvPr id="12292" name="Picture 4" descr="http://159523.selcdn.ru/upload/resize_cache/13882/c966492ed92d8ea385e534335d33d7d6/blog/ddf12a269d2a204df0ece8068c6e5aeb/027ef556e6aef4eb3d1b39ccd3cbfdd1.jpg">
            <a:extLst>
              <a:ext uri="{FF2B5EF4-FFF2-40B4-BE49-F238E27FC236}">
                <a16:creationId xmlns="" xmlns:a16="http://schemas.microsoft.com/office/drawing/2014/main" id="{6925EB52-C723-4A70-AB8B-F2A876D53F1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0672" y="2982351"/>
            <a:ext cx="5387926" cy="347472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4" name="Picture 6" descr="http://cityforkids.ru/wp-content/uploads/1128.jpg">
            <a:extLst>
              <a:ext uri="{FF2B5EF4-FFF2-40B4-BE49-F238E27FC236}">
                <a16:creationId xmlns="" xmlns:a16="http://schemas.microsoft.com/office/drawing/2014/main" id="{0DBABDE3-7837-4366-B426-A4991B7E64A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13574" y="2982351"/>
            <a:ext cx="5387926" cy="34747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55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barn(inVertical)">
                                      <p:cBhvr>
                                        <p:cTn id="14" dur="500"/>
                                        <p:tgtEl>
                                          <p:spTgt spid="1229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294"/>
                                        </p:tgtEl>
                                        <p:attrNameLst>
                                          <p:attrName>style.visibility</p:attrName>
                                        </p:attrNameLst>
                                      </p:cBhvr>
                                      <p:to>
                                        <p:strVal val="visible"/>
                                      </p:to>
                                    </p:set>
                                    <p:animEffect transition="in" filter="barn(inVertical)">
                                      <p:cBhvr>
                                        <p:cTn id="19"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810795"/>
          </a:xfrm>
        </p:spPr>
        <p:txBody>
          <a:bodyPr>
            <a:normAutofit/>
          </a:bodyPr>
          <a:lstStyle/>
          <a:p>
            <a:pPr algn="ctr"/>
            <a:r>
              <a:rPr lang="ru-RU" sz="4400" b="1" dirty="0"/>
              <a:t>РАЦИОНАЛЬНОЕ ПИТАНИЕ</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1547446"/>
            <a:ext cx="8915400" cy="4363776"/>
          </a:xfrm>
        </p:spPr>
        <p:txBody>
          <a:bodyPr/>
          <a:lstStyle/>
          <a:p>
            <a:pPr marL="0" indent="0" algn="ctr">
              <a:buNone/>
            </a:pPr>
            <a:r>
              <a:rPr lang="ru-RU" b="1" dirty="0"/>
              <a:t>должно быть сбалансированным, т.е. в нем должны быть все необходимые элементы (жиры, белки, углеводы, витамины)</a:t>
            </a:r>
          </a:p>
        </p:txBody>
      </p:sp>
      <p:pic>
        <p:nvPicPr>
          <p:cNvPr id="13314" name="Picture 2" descr="http://zazozh.com/wp-content/uploads/2017/01/produkty-sbalansirovannogo-pitaniya.jpg">
            <a:extLst>
              <a:ext uri="{FF2B5EF4-FFF2-40B4-BE49-F238E27FC236}">
                <a16:creationId xmlns="" xmlns:a16="http://schemas.microsoft.com/office/drawing/2014/main" id="{35C5FEC1-35BB-4DE2-8A4B-BD117096B64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1335" y="2363372"/>
            <a:ext cx="9115865" cy="44946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0821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ipe(down)">
                                      <p:cBhvr>
                                        <p:cTn id="13"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810795"/>
          </a:xfrm>
        </p:spPr>
        <p:txBody>
          <a:bodyPr>
            <a:normAutofit/>
          </a:bodyPr>
          <a:lstStyle/>
          <a:p>
            <a:pPr algn="ctr"/>
            <a:r>
              <a:rPr lang="ru-RU" sz="4400" b="1" dirty="0"/>
              <a:t>РАЦИОНАЛЬНОЕ ПИТАНИЕ</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1547446"/>
            <a:ext cx="8915400" cy="4363776"/>
          </a:xfrm>
        </p:spPr>
        <p:txBody>
          <a:bodyPr/>
          <a:lstStyle/>
          <a:p>
            <a:pPr marL="0" indent="0" algn="ctr">
              <a:buNone/>
            </a:pPr>
            <a:r>
              <a:rPr lang="ru-RU" b="1" dirty="0"/>
              <a:t>режим питания должен выдерживаться, т.к. это влияет на усвоение продукта</a:t>
            </a:r>
          </a:p>
        </p:txBody>
      </p:sp>
      <p:pic>
        <p:nvPicPr>
          <p:cNvPr id="14338" name="Picture 2" descr="http://mtdata.ru/u11/photo4A53/20296118776-0/original.jpg">
            <a:extLst>
              <a:ext uri="{FF2B5EF4-FFF2-40B4-BE49-F238E27FC236}">
                <a16:creationId xmlns="" xmlns:a16="http://schemas.microsoft.com/office/drawing/2014/main" id="{927B8CEC-E5B2-4D25-BCD2-1B56B495895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05576" y="2300065"/>
            <a:ext cx="9312812" cy="45579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9383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810795"/>
          </a:xfrm>
        </p:spPr>
        <p:txBody>
          <a:bodyPr>
            <a:normAutofit/>
          </a:bodyPr>
          <a:lstStyle/>
          <a:p>
            <a:pPr algn="ctr"/>
            <a:r>
              <a:rPr lang="ru-RU" sz="4400" b="1" dirty="0"/>
              <a:t>РАЦИОНАЛЬНОЕ ПИТАНИЕ</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1547446"/>
            <a:ext cx="8915400" cy="4363776"/>
          </a:xfrm>
        </p:spPr>
        <p:txBody>
          <a:bodyPr/>
          <a:lstStyle/>
          <a:p>
            <a:pPr marL="0" indent="0" algn="ctr">
              <a:buNone/>
            </a:pPr>
            <a:r>
              <a:rPr lang="ru-RU" b="1" dirty="0"/>
              <a:t>разнообразие блюд </a:t>
            </a:r>
          </a:p>
        </p:txBody>
      </p:sp>
      <p:pic>
        <p:nvPicPr>
          <p:cNvPr id="15362" name="Picture 2" descr="http://vmirelady.ru/wp-content/uploads/samaja-poleznaja-kasha_1.jpeg">
            <a:extLst>
              <a:ext uri="{FF2B5EF4-FFF2-40B4-BE49-F238E27FC236}">
                <a16:creationId xmlns="" xmlns:a16="http://schemas.microsoft.com/office/drawing/2014/main" id="{186B218E-95D4-48CA-8374-9FA0E180E78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4950" y="1969477"/>
            <a:ext cx="8729662" cy="49940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487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fade">
                                      <p:cBhvr>
                                        <p:cTn id="13" dur="1000"/>
                                        <p:tgtEl>
                                          <p:spTgt spid="15362"/>
                                        </p:tgtEl>
                                      </p:cBhvr>
                                    </p:animEffect>
                                    <p:anim calcmode="lin" valueType="num">
                                      <p:cBhvr>
                                        <p:cTn id="14" dur="1000" fill="hold"/>
                                        <p:tgtEl>
                                          <p:spTgt spid="15362"/>
                                        </p:tgtEl>
                                        <p:attrNameLst>
                                          <p:attrName>ppt_x</p:attrName>
                                        </p:attrNameLst>
                                      </p:cBhvr>
                                      <p:tavLst>
                                        <p:tav tm="0">
                                          <p:val>
                                            <p:strVal val="#ppt_x"/>
                                          </p:val>
                                        </p:tav>
                                        <p:tav tm="100000">
                                          <p:val>
                                            <p:strVal val="#ppt_x"/>
                                          </p:val>
                                        </p:tav>
                                      </p:tavLst>
                                    </p:anim>
                                    <p:anim calcmode="lin" valueType="num">
                                      <p:cBhvr>
                                        <p:cTn id="15"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810795"/>
          </a:xfrm>
        </p:spPr>
        <p:txBody>
          <a:bodyPr>
            <a:normAutofit/>
          </a:bodyPr>
          <a:lstStyle/>
          <a:p>
            <a:pPr algn="ctr"/>
            <a:r>
              <a:rPr lang="ru-RU" sz="4400" b="1" dirty="0"/>
              <a:t>РАЦИОНАЛЬНОЕ ПИТАНИЕ</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1547446"/>
            <a:ext cx="8915400" cy="4363776"/>
          </a:xfrm>
        </p:spPr>
        <p:txBody>
          <a:bodyPr/>
          <a:lstStyle/>
          <a:p>
            <a:pPr marL="0" indent="0" algn="ctr">
              <a:buNone/>
            </a:pPr>
            <a:r>
              <a:rPr lang="ru-RU" b="1" dirty="0"/>
              <a:t>разные способы обработки кулинарных продуктов</a:t>
            </a:r>
          </a:p>
        </p:txBody>
      </p:sp>
      <p:pic>
        <p:nvPicPr>
          <p:cNvPr id="16386" name="Picture 2" descr="http://cdn01.ru/files/users/images/b9/51/b95148a24ecc94793e999a3761abd4f3.jpg">
            <a:extLst>
              <a:ext uri="{FF2B5EF4-FFF2-40B4-BE49-F238E27FC236}">
                <a16:creationId xmlns="" xmlns:a16="http://schemas.microsoft.com/office/drawing/2014/main" id="{763C5BB9-FD41-4FF7-A400-A6A417C3204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38552" y="2163633"/>
            <a:ext cx="5016720" cy="43637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3235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1000"/>
                                        <p:tgtEl>
                                          <p:spTgt spid="16386"/>
                                        </p:tgtEl>
                                      </p:cBhvr>
                                    </p:animEffect>
                                    <p:anim calcmode="lin" valueType="num">
                                      <p:cBhvr>
                                        <p:cTn id="14" dur="1000" fill="hold"/>
                                        <p:tgtEl>
                                          <p:spTgt spid="16386"/>
                                        </p:tgtEl>
                                        <p:attrNameLst>
                                          <p:attrName>ppt_x</p:attrName>
                                        </p:attrNameLst>
                                      </p:cBhvr>
                                      <p:tavLst>
                                        <p:tav tm="0">
                                          <p:val>
                                            <p:strVal val="#ppt_x"/>
                                          </p:val>
                                        </p:tav>
                                        <p:tav tm="100000">
                                          <p:val>
                                            <p:strVal val="#ppt_x"/>
                                          </p:val>
                                        </p:tav>
                                      </p:tavLst>
                                    </p:anim>
                                    <p:anim calcmode="lin" valueType="num">
                                      <p:cBhvr>
                                        <p:cTn id="15"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17AE854-5CE4-4CC6-838D-B3D7AB65E64D}"/>
              </a:ext>
            </a:extLst>
          </p:cNvPr>
          <p:cNvSpPr>
            <a:spLocks noGrp="1"/>
          </p:cNvSpPr>
          <p:nvPr>
            <p:ph type="title"/>
          </p:nvPr>
        </p:nvSpPr>
        <p:spPr/>
        <p:txBody>
          <a:bodyPr/>
          <a:lstStyle/>
          <a:p>
            <a:pPr algn="ctr"/>
            <a:r>
              <a:rPr lang="ru-RU" b="1" dirty="0"/>
              <a:t>СЫРЫЕ ПРОДУКТЫ</a:t>
            </a:r>
          </a:p>
        </p:txBody>
      </p:sp>
      <p:pic>
        <p:nvPicPr>
          <p:cNvPr id="5" name="Объект 4">
            <a:extLst>
              <a:ext uri="{FF2B5EF4-FFF2-40B4-BE49-F238E27FC236}">
                <a16:creationId xmlns="" xmlns:a16="http://schemas.microsoft.com/office/drawing/2014/main" id="{66B2D079-3EC2-461E-9EC0-F4A0305C66D6}"/>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27606" y="1392702"/>
            <a:ext cx="8482819" cy="5465298"/>
          </a:xfrm>
        </p:spPr>
      </p:pic>
    </p:spTree>
    <p:extLst>
      <p:ext uri="{BB962C8B-B14F-4D97-AF65-F5344CB8AC3E}">
        <p14:creationId xmlns:p14="http://schemas.microsoft.com/office/powerpoint/2010/main" xmlns="" val="21260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17AE854-5CE4-4CC6-838D-B3D7AB65E64D}"/>
              </a:ext>
            </a:extLst>
          </p:cNvPr>
          <p:cNvSpPr>
            <a:spLocks noGrp="1"/>
          </p:cNvSpPr>
          <p:nvPr>
            <p:ph type="title"/>
          </p:nvPr>
        </p:nvSpPr>
        <p:spPr/>
        <p:txBody>
          <a:bodyPr/>
          <a:lstStyle/>
          <a:p>
            <a:pPr algn="ctr"/>
            <a:r>
              <a:rPr lang="ru-RU" b="1" dirty="0"/>
              <a:t>ПАРОВАЯ ОБРАБОТКА</a:t>
            </a:r>
          </a:p>
        </p:txBody>
      </p:sp>
      <p:pic>
        <p:nvPicPr>
          <p:cNvPr id="17410" name="Picture 2" descr="http://fitburg.ru/wp-content/uploads/2016/03/24369181-polza-pischi-prigotovlennoy-na-paru-pri-gepatite.jpg">
            <a:extLst>
              <a:ext uri="{FF2B5EF4-FFF2-40B4-BE49-F238E27FC236}">
                <a16:creationId xmlns="" xmlns:a16="http://schemas.microsoft.com/office/drawing/2014/main" id="{8E30F13D-0277-4C20-85D7-A1159FD6852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350" y="1434905"/>
            <a:ext cx="8423787" cy="51347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36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500" fill="hold"/>
                                        <p:tgtEl>
                                          <p:spTgt spid="17410"/>
                                        </p:tgtEl>
                                        <p:attrNameLst>
                                          <p:attrName>ppt_w</p:attrName>
                                        </p:attrNameLst>
                                      </p:cBhvr>
                                      <p:tavLst>
                                        <p:tav tm="0">
                                          <p:val>
                                            <p:fltVal val="0"/>
                                          </p:val>
                                        </p:tav>
                                        <p:tav tm="100000">
                                          <p:val>
                                            <p:strVal val="#ppt_w"/>
                                          </p:val>
                                        </p:tav>
                                      </p:tavLst>
                                    </p:anim>
                                    <p:anim calcmode="lin" valueType="num">
                                      <p:cBhvr>
                                        <p:cTn id="8" dur="500" fill="hold"/>
                                        <p:tgtEl>
                                          <p:spTgt spid="17410"/>
                                        </p:tgtEl>
                                        <p:attrNameLst>
                                          <p:attrName>ppt_h</p:attrName>
                                        </p:attrNameLst>
                                      </p:cBhvr>
                                      <p:tavLst>
                                        <p:tav tm="0">
                                          <p:val>
                                            <p:fltVal val="0"/>
                                          </p:val>
                                        </p:tav>
                                        <p:tav tm="100000">
                                          <p:val>
                                            <p:strVal val="#ppt_h"/>
                                          </p:val>
                                        </p:tav>
                                      </p:tavLst>
                                    </p:anim>
                                    <p:animEffect transition="in" filter="fade">
                                      <p:cBhvr>
                                        <p:cTn id="9"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17AE854-5CE4-4CC6-838D-B3D7AB65E64D}"/>
              </a:ext>
            </a:extLst>
          </p:cNvPr>
          <p:cNvSpPr>
            <a:spLocks noGrp="1"/>
          </p:cNvSpPr>
          <p:nvPr>
            <p:ph type="title"/>
          </p:nvPr>
        </p:nvSpPr>
        <p:spPr/>
        <p:txBody>
          <a:bodyPr/>
          <a:lstStyle/>
          <a:p>
            <a:pPr algn="ctr"/>
            <a:r>
              <a:rPr lang="ru-RU" b="1" dirty="0"/>
              <a:t>ВАРКА</a:t>
            </a:r>
          </a:p>
        </p:txBody>
      </p:sp>
      <p:pic>
        <p:nvPicPr>
          <p:cNvPr id="18434" name="Picture 2" descr="https://thumbs.dreamstime.com/z/%D0%B2%D0%B0%D1%80%D0%B8%D1%82%D1%8C-%D0%BE%D0%B2%D0%BE%D1%89%D0%B8-%D0%B1%D0%B0%D0%BA%D0%B0-8452606.jpg">
            <a:extLst>
              <a:ext uri="{FF2B5EF4-FFF2-40B4-BE49-F238E27FC236}">
                <a16:creationId xmlns="" xmlns:a16="http://schemas.microsoft.com/office/drawing/2014/main" id="{63696667-EDFF-4313-85C6-0C1200579A9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5927" y="1800665"/>
            <a:ext cx="5280074" cy="4242093"/>
          </a:xfrm>
          <a:prstGeom prst="rect">
            <a:avLst/>
          </a:prstGeom>
          <a:noFill/>
          <a:extLst>
            <a:ext uri="{909E8E84-426E-40DD-AFC4-6F175D3DCCD1}">
              <a14:hiddenFill xmlns:a14="http://schemas.microsoft.com/office/drawing/2010/main" xmlns="">
                <a:solidFill>
                  <a:srgbClr val="FFFFFF"/>
                </a:solidFill>
              </a14:hiddenFill>
            </a:ext>
          </a:extLst>
        </p:spPr>
      </p:pic>
      <p:pic>
        <p:nvPicPr>
          <p:cNvPr id="18436" name="Picture 4" descr="http://kvikmaer.ru/wp-content/uploads/2016/07/pic5169086.jpg">
            <a:extLst>
              <a:ext uri="{FF2B5EF4-FFF2-40B4-BE49-F238E27FC236}">
                <a16:creationId xmlns="" xmlns:a16="http://schemas.microsoft.com/office/drawing/2014/main" id="{A37DAAC3-1C28-4AFB-9429-69E98177564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8087" y="1800665"/>
            <a:ext cx="5092504" cy="40092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485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436"/>
                                        </p:tgtEl>
                                        <p:attrNameLst>
                                          <p:attrName>style.visibility</p:attrName>
                                        </p:attrNameLst>
                                      </p:cBhvr>
                                      <p:to>
                                        <p:strVal val="visible"/>
                                      </p:to>
                                    </p:set>
                                    <p:animEffect transition="in" filter="fade">
                                      <p:cBhvr>
                                        <p:cTn id="14" dur="1000"/>
                                        <p:tgtEl>
                                          <p:spTgt spid="18436"/>
                                        </p:tgtEl>
                                      </p:cBhvr>
                                    </p:animEffect>
                                    <p:anim calcmode="lin" valueType="num">
                                      <p:cBhvr>
                                        <p:cTn id="15" dur="1000" fill="hold"/>
                                        <p:tgtEl>
                                          <p:spTgt spid="18436"/>
                                        </p:tgtEl>
                                        <p:attrNameLst>
                                          <p:attrName>ppt_x</p:attrName>
                                        </p:attrNameLst>
                                      </p:cBhvr>
                                      <p:tavLst>
                                        <p:tav tm="0">
                                          <p:val>
                                            <p:strVal val="#ppt_x"/>
                                          </p:val>
                                        </p:tav>
                                        <p:tav tm="100000">
                                          <p:val>
                                            <p:strVal val="#ppt_x"/>
                                          </p:val>
                                        </p:tav>
                                      </p:tavLst>
                                    </p:anim>
                                    <p:anim calcmode="lin" valueType="num">
                                      <p:cBhvr>
                                        <p:cTn id="1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17AE854-5CE4-4CC6-838D-B3D7AB65E64D}"/>
              </a:ext>
            </a:extLst>
          </p:cNvPr>
          <p:cNvSpPr>
            <a:spLocks noGrp="1"/>
          </p:cNvSpPr>
          <p:nvPr>
            <p:ph type="title"/>
          </p:nvPr>
        </p:nvSpPr>
        <p:spPr/>
        <p:txBody>
          <a:bodyPr/>
          <a:lstStyle/>
          <a:p>
            <a:pPr algn="ctr"/>
            <a:r>
              <a:rPr lang="ru-RU" b="1" dirty="0"/>
              <a:t>ТУШЕНИЕ</a:t>
            </a:r>
          </a:p>
        </p:txBody>
      </p:sp>
      <p:pic>
        <p:nvPicPr>
          <p:cNvPr id="19458" name="Picture 2" descr="http://360travel.ru/photo_country/13/miniimg/0028.jpg">
            <a:extLst>
              <a:ext uri="{FF2B5EF4-FFF2-40B4-BE49-F238E27FC236}">
                <a16:creationId xmlns="" xmlns:a16="http://schemas.microsoft.com/office/drawing/2014/main" id="{FC5F2527-F14B-4757-93CB-1BCC308AE79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569" y="1449388"/>
            <a:ext cx="7723163" cy="51202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0655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animEffect transition="in" filter="fade">
                                      <p:cBhvr>
                                        <p:cTn id="9"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1. Гигиена помещения</a:t>
            </a:r>
          </a:p>
        </p:txBody>
      </p:sp>
      <p:pic>
        <p:nvPicPr>
          <p:cNvPr id="6" name="Объект 5">
            <a:extLst>
              <a:ext uri="{FF2B5EF4-FFF2-40B4-BE49-F238E27FC236}">
                <a16:creationId xmlns="" xmlns:a16="http://schemas.microsoft.com/office/drawing/2014/main" id="{0D3B4BDF-A972-446A-82DA-CA78F9683004}"/>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220308" y="267286"/>
            <a:ext cx="7709095" cy="6485206"/>
          </a:xfrm>
        </p:spPr>
      </p:pic>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898744" y="2827605"/>
            <a:ext cx="3166819" cy="3455474"/>
          </a:xfrm>
        </p:spPr>
        <p:txBody>
          <a:bodyPr>
            <a:normAutofit/>
          </a:bodyPr>
          <a:lstStyle/>
          <a:p>
            <a:r>
              <a:rPr lang="ru-RU" sz="2400" b="1" dirty="0"/>
              <a:t>Определенная площадь групповой комнаты</a:t>
            </a:r>
          </a:p>
        </p:txBody>
      </p:sp>
    </p:spTree>
    <p:extLst>
      <p:ext uri="{BB962C8B-B14F-4D97-AF65-F5344CB8AC3E}">
        <p14:creationId xmlns:p14="http://schemas.microsoft.com/office/powerpoint/2010/main" xmlns="" val="429339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17AE854-5CE4-4CC6-838D-B3D7AB65E64D}"/>
              </a:ext>
            </a:extLst>
          </p:cNvPr>
          <p:cNvSpPr>
            <a:spLocks noGrp="1"/>
          </p:cNvSpPr>
          <p:nvPr>
            <p:ph type="title"/>
          </p:nvPr>
        </p:nvSpPr>
        <p:spPr>
          <a:xfrm>
            <a:off x="1181687" y="624110"/>
            <a:ext cx="10322926" cy="1280890"/>
          </a:xfrm>
        </p:spPr>
        <p:txBody>
          <a:bodyPr/>
          <a:lstStyle/>
          <a:p>
            <a:pPr algn="ctr"/>
            <a:r>
              <a:rPr lang="ru-RU" b="1" dirty="0"/>
              <a:t>ЗАПЕКАНИЕ</a:t>
            </a:r>
          </a:p>
        </p:txBody>
      </p:sp>
      <p:pic>
        <p:nvPicPr>
          <p:cNvPr id="20482" name="Picture 2" descr="https://retseptus.ru/data/img/5838-tvorozhnaya-zapekanka-so-smorodinoi.jpg">
            <a:extLst>
              <a:ext uri="{FF2B5EF4-FFF2-40B4-BE49-F238E27FC236}">
                <a16:creationId xmlns="" xmlns:a16="http://schemas.microsoft.com/office/drawing/2014/main" id="{0D00C2E4-B7B2-4EB8-833A-7BB61DC6271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0505" y="2071708"/>
            <a:ext cx="5697417" cy="4399429"/>
          </a:xfrm>
          <a:prstGeom prst="rect">
            <a:avLst/>
          </a:prstGeom>
          <a:noFill/>
          <a:extLst>
            <a:ext uri="{909E8E84-426E-40DD-AFC4-6F175D3DCCD1}">
              <a14:hiddenFill xmlns:a14="http://schemas.microsoft.com/office/drawing/2010/main" xmlns="">
                <a:solidFill>
                  <a:srgbClr val="FFFFFF"/>
                </a:solidFill>
              </a14:hiddenFill>
            </a:ext>
          </a:extLst>
        </p:spPr>
      </p:pic>
      <p:pic>
        <p:nvPicPr>
          <p:cNvPr id="20484" name="Picture 4" descr="http://moiris.ru/wp-content/uploads/2014/06/%D0%B7%D0%B0%D0%BF%D0%B5%D0%BA%D0%B0%D0%BD%D0%BA%D0%B0-%D0%B8%D0%B7-%D1%80%D0%B8%D1%81%D0%B0-%D0%B8-%D1%84%D0%B0%D1%80%D1%88%D0%B0-%D1%84%D0%BE%D1%82%D0%BE1.jpg">
            <a:extLst>
              <a:ext uri="{FF2B5EF4-FFF2-40B4-BE49-F238E27FC236}">
                <a16:creationId xmlns="" xmlns:a16="http://schemas.microsoft.com/office/drawing/2014/main" id="{DC76876D-7725-4A6B-A118-E4E5005641A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4528" y="2071708"/>
            <a:ext cx="5697417" cy="43994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964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4"/>
                                        </p:tgtEl>
                                        <p:attrNameLst>
                                          <p:attrName>style.visibility</p:attrName>
                                        </p:attrNameLst>
                                      </p:cBhvr>
                                      <p:to>
                                        <p:strVal val="visible"/>
                                      </p:to>
                                    </p:set>
                                    <p:animEffect transition="in" filter="fade">
                                      <p:cBhvr>
                                        <p:cTn id="14" dur="1000"/>
                                        <p:tgtEl>
                                          <p:spTgt spid="20484"/>
                                        </p:tgtEl>
                                      </p:cBhvr>
                                    </p:animEffect>
                                    <p:anim calcmode="lin" valueType="num">
                                      <p:cBhvr>
                                        <p:cTn id="15" dur="1000" fill="hold"/>
                                        <p:tgtEl>
                                          <p:spTgt spid="20484"/>
                                        </p:tgtEl>
                                        <p:attrNameLst>
                                          <p:attrName>ppt_x</p:attrName>
                                        </p:attrNameLst>
                                      </p:cBhvr>
                                      <p:tavLst>
                                        <p:tav tm="0">
                                          <p:val>
                                            <p:strVal val="#ppt_x"/>
                                          </p:val>
                                        </p:tav>
                                        <p:tav tm="100000">
                                          <p:val>
                                            <p:strVal val="#ppt_x"/>
                                          </p:val>
                                        </p:tav>
                                      </p:tavLst>
                                    </p:anim>
                                    <p:anim calcmode="lin" valueType="num">
                                      <p:cBhvr>
                                        <p:cTn id="16"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17AE854-5CE4-4CC6-838D-B3D7AB65E64D}"/>
              </a:ext>
            </a:extLst>
          </p:cNvPr>
          <p:cNvSpPr>
            <a:spLocks noGrp="1"/>
          </p:cNvSpPr>
          <p:nvPr>
            <p:ph type="title"/>
          </p:nvPr>
        </p:nvSpPr>
        <p:spPr>
          <a:xfrm>
            <a:off x="1181687" y="624110"/>
            <a:ext cx="10322926" cy="1280890"/>
          </a:xfrm>
        </p:spPr>
        <p:txBody>
          <a:bodyPr/>
          <a:lstStyle/>
          <a:p>
            <a:pPr algn="ctr"/>
            <a:r>
              <a:rPr lang="ru-RU" b="1" dirty="0"/>
              <a:t>ЖАРКА</a:t>
            </a:r>
          </a:p>
        </p:txBody>
      </p:sp>
      <p:pic>
        <p:nvPicPr>
          <p:cNvPr id="21506" name="Picture 2" descr="https://xn----btbdjauurjei1a3c5d.xn--p1ai/wp-content/uploads/2017/08/bliny-na-vsyu-skovorodu-retsept.jpg">
            <a:extLst>
              <a:ext uri="{FF2B5EF4-FFF2-40B4-BE49-F238E27FC236}">
                <a16:creationId xmlns="" xmlns:a16="http://schemas.microsoft.com/office/drawing/2014/main" id="{62B01F6D-D619-470B-9270-E6AEE8D43B9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2007" y="1716258"/>
            <a:ext cx="5672914" cy="4251863"/>
          </a:xfrm>
          <a:prstGeom prst="rect">
            <a:avLst/>
          </a:prstGeom>
          <a:noFill/>
          <a:extLst>
            <a:ext uri="{909E8E84-426E-40DD-AFC4-6F175D3DCCD1}">
              <a14:hiddenFill xmlns:a14="http://schemas.microsoft.com/office/drawing/2010/main" xmlns="">
                <a:solidFill>
                  <a:srgbClr val="FFFFFF"/>
                </a:solidFill>
              </a14:hiddenFill>
            </a:ext>
          </a:extLst>
        </p:spPr>
      </p:pic>
      <p:pic>
        <p:nvPicPr>
          <p:cNvPr id="21508" name="Picture 4" descr="http://img13.nnm2.com/a/0/3/6/f/1cce3eb1d7ce0efef6723f40ed1.jpg">
            <a:extLst>
              <a:ext uri="{FF2B5EF4-FFF2-40B4-BE49-F238E27FC236}">
                <a16:creationId xmlns="" xmlns:a16="http://schemas.microsoft.com/office/drawing/2014/main" id="{630812E0-8608-4D55-941C-AF04A046235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1716258"/>
            <a:ext cx="5795889" cy="45176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737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508"/>
                                        </p:tgtEl>
                                        <p:attrNameLst>
                                          <p:attrName>style.visibility</p:attrName>
                                        </p:attrNameLst>
                                      </p:cBhvr>
                                      <p:to>
                                        <p:strVal val="visible"/>
                                      </p:to>
                                    </p:set>
                                    <p:animEffect transition="in" filter="fade">
                                      <p:cBhvr>
                                        <p:cTn id="14" dur="1000"/>
                                        <p:tgtEl>
                                          <p:spTgt spid="21508"/>
                                        </p:tgtEl>
                                      </p:cBhvr>
                                    </p:animEffect>
                                    <p:anim calcmode="lin" valueType="num">
                                      <p:cBhvr>
                                        <p:cTn id="15" dur="1000" fill="hold"/>
                                        <p:tgtEl>
                                          <p:spTgt spid="21508"/>
                                        </p:tgtEl>
                                        <p:attrNameLst>
                                          <p:attrName>ppt_x</p:attrName>
                                        </p:attrNameLst>
                                      </p:cBhvr>
                                      <p:tavLst>
                                        <p:tav tm="0">
                                          <p:val>
                                            <p:strVal val="#ppt_x"/>
                                          </p:val>
                                        </p:tav>
                                        <p:tav tm="100000">
                                          <p:val>
                                            <p:strVal val="#ppt_x"/>
                                          </p:val>
                                        </p:tav>
                                      </p:tavLst>
                                    </p:anim>
                                    <p:anim calcmode="lin" valueType="num">
                                      <p:cBhvr>
                                        <p:cTn id="16" dur="1000" fill="hold"/>
                                        <p:tgtEl>
                                          <p:spTgt spid="215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810795"/>
          </a:xfrm>
        </p:spPr>
        <p:txBody>
          <a:bodyPr>
            <a:normAutofit/>
          </a:bodyPr>
          <a:lstStyle/>
          <a:p>
            <a:pPr algn="ctr"/>
            <a:r>
              <a:rPr lang="ru-RU" sz="4400" b="1" dirty="0"/>
              <a:t>РАЦИОНАЛЬНОЕ ПИТАНИЕ</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2208628"/>
            <a:ext cx="8915400" cy="3702594"/>
          </a:xfrm>
        </p:spPr>
        <p:txBody>
          <a:bodyPr>
            <a:normAutofit/>
          </a:bodyPr>
          <a:lstStyle/>
          <a:p>
            <a:pPr marL="0" indent="0" algn="ctr">
              <a:buNone/>
            </a:pPr>
            <a:r>
              <a:rPr lang="ru-RU" sz="2800" b="1" dirty="0"/>
              <a:t>технология приготовления пищи должна сохранять вкусовую и биологическую ценность (в пище детей не должно быть много жареных блюд, рафинированных продуктов (консервы, колбасы, сладости), должно быть больше овощей и фруктов)</a:t>
            </a:r>
          </a:p>
        </p:txBody>
      </p:sp>
    </p:spTree>
    <p:extLst>
      <p:ext uri="{BB962C8B-B14F-4D97-AF65-F5344CB8AC3E}">
        <p14:creationId xmlns:p14="http://schemas.microsoft.com/office/powerpoint/2010/main" xmlns="" val="25008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810795"/>
          </a:xfrm>
        </p:spPr>
        <p:txBody>
          <a:bodyPr>
            <a:normAutofit fontScale="90000"/>
          </a:bodyPr>
          <a:lstStyle/>
          <a:p>
            <a:pPr algn="ctr"/>
            <a:r>
              <a:rPr lang="ru-RU" sz="4400" b="1" dirty="0"/>
              <a:t>4. ВОСПИТАНИЕ КУЛЬТУРНО-ГИГИЕНИЧЕСКИХ НАВЫКОВ</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2208628"/>
            <a:ext cx="8915400" cy="3702594"/>
          </a:xfrm>
        </p:spPr>
        <p:txBody>
          <a:bodyPr>
            <a:normAutofit/>
          </a:bodyPr>
          <a:lstStyle/>
          <a:p>
            <a:pPr lvl="0" algn="just"/>
            <a:r>
              <a:rPr lang="ru-RU" b="1" dirty="0"/>
              <a:t>Это важная составляющая часть формирования у ребенка привычки к здоровому образу жизни.</a:t>
            </a:r>
          </a:p>
          <a:p>
            <a:pPr lvl="0" algn="just"/>
            <a:r>
              <a:rPr lang="ru-RU" b="1" dirty="0"/>
              <a:t>Ребенок сталкивается с этими действиями уже на первом году жизни, поэтому необходимо сразу формировать правильные умения, чтобы потом не переучивать детей, что является более трудным процессом. Нервная система маленьких детей пластична, условные рефлексы образуются легко и быстро. Кроме этого дети подражательны,  у них яркое стремление к самостоятельности. Все это благоприятно способствует формированию этих навыков.</a:t>
            </a:r>
          </a:p>
          <a:p>
            <a:pPr algn="just"/>
            <a:r>
              <a:rPr lang="ru-RU" b="1" dirty="0"/>
              <a:t>Культурно-гигиенические навыки – это часть общей культуры человека и эта работа воспитывает такие качества, как аккуратность, организованность, опрятность, привычку к порядку.</a:t>
            </a:r>
            <a:endParaRPr lang="ru-RU" sz="2800" b="1" dirty="0"/>
          </a:p>
        </p:txBody>
      </p:sp>
    </p:spTree>
    <p:extLst>
      <p:ext uri="{BB962C8B-B14F-4D97-AF65-F5344CB8AC3E}">
        <p14:creationId xmlns:p14="http://schemas.microsoft.com/office/powerpoint/2010/main" xmlns="" val="253072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810795"/>
          </a:xfrm>
        </p:spPr>
        <p:txBody>
          <a:bodyPr>
            <a:normAutofit/>
          </a:bodyPr>
          <a:lstStyle/>
          <a:p>
            <a:pPr algn="ctr"/>
            <a:r>
              <a:rPr lang="ru-RU" sz="4400" b="1"/>
              <a:t>ГРУППЫ </a:t>
            </a:r>
            <a:r>
              <a:rPr lang="ru-RU" sz="4400" b="1" dirty="0"/>
              <a:t>КГН</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1434905"/>
            <a:ext cx="8915400" cy="4476317"/>
          </a:xfrm>
        </p:spPr>
        <p:txBody>
          <a:bodyPr>
            <a:normAutofit/>
          </a:bodyPr>
          <a:lstStyle/>
          <a:p>
            <a:pPr lvl="0" algn="just">
              <a:buFont typeface="+mj-lt"/>
              <a:buAutoNum type="arabicPeriod"/>
            </a:pPr>
            <a:r>
              <a:rPr lang="ru-RU" b="1" dirty="0">
                <a:solidFill>
                  <a:srgbClr val="FF0000"/>
                </a:solidFill>
              </a:rPr>
              <a:t>Навыки умывания</a:t>
            </a:r>
            <a:r>
              <a:rPr lang="ru-RU" dirty="0">
                <a:solidFill>
                  <a:srgbClr val="FF0000"/>
                </a:solidFill>
              </a:rPr>
              <a:t> </a:t>
            </a:r>
            <a:r>
              <a:rPr lang="ru-RU" dirty="0"/>
              <a:t>– </a:t>
            </a:r>
            <a:r>
              <a:rPr lang="ru-RU" b="1" dirty="0"/>
              <a:t>привычка закатывать рукава, не очень сильно открывать кран; умение намыливать руки (делать «мыльные перчатки»); умение смывать мыло, стряхивать воду с рук; умение тщательно вытирать руки полотенцем.</a:t>
            </a:r>
          </a:p>
        </p:txBody>
      </p:sp>
      <p:pic>
        <p:nvPicPr>
          <p:cNvPr id="22532" name="Picture 4" descr="http://dizpar.com/wp-content/uploads/2017/05/how-much-does-a-water-softener-cost-wonderful-on-home-furniture-for-yours-a-cost-2.jpg">
            <a:extLst>
              <a:ext uri="{FF2B5EF4-FFF2-40B4-BE49-F238E27FC236}">
                <a16:creationId xmlns="" xmlns:a16="http://schemas.microsoft.com/office/drawing/2014/main" id="{52C9AB4B-B325-4C8B-87AF-3B50A3D6911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8283" y="2658794"/>
            <a:ext cx="8243668" cy="41992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185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532"/>
                                        </p:tgtEl>
                                        <p:attrNameLst>
                                          <p:attrName>style.visibility</p:attrName>
                                        </p:attrNameLst>
                                      </p:cBhvr>
                                      <p:to>
                                        <p:strVal val="visible"/>
                                      </p:to>
                                    </p:set>
                                    <p:animEffect transition="in" filter="wipe(down)">
                                      <p:cBhvr>
                                        <p:cTn id="14"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810795"/>
          </a:xfrm>
        </p:spPr>
        <p:txBody>
          <a:bodyPr>
            <a:normAutofit/>
          </a:bodyPr>
          <a:lstStyle/>
          <a:p>
            <a:pPr algn="ctr"/>
            <a:r>
              <a:rPr lang="ru-RU" sz="4400" b="1" dirty="0"/>
              <a:t>ГРУППЫ КГН</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1434905"/>
            <a:ext cx="8915400" cy="4476317"/>
          </a:xfrm>
        </p:spPr>
        <p:txBody>
          <a:bodyPr>
            <a:normAutofit/>
          </a:bodyPr>
          <a:lstStyle/>
          <a:p>
            <a:pPr marL="0" lvl="0" indent="0" algn="just">
              <a:buNone/>
            </a:pPr>
            <a:r>
              <a:rPr lang="ru-RU" b="1" dirty="0">
                <a:solidFill>
                  <a:srgbClr val="FF0000"/>
                </a:solidFill>
              </a:rPr>
              <a:t>2. Навыки еды и поведения за столом </a:t>
            </a:r>
            <a:r>
              <a:rPr lang="ru-RU" b="1" dirty="0"/>
              <a:t>– садиться за стол с чистыми руками; правильная посадка; умение пользоваться столовыми приборами, соблюдение элементарных правил этикета</a:t>
            </a:r>
          </a:p>
        </p:txBody>
      </p:sp>
      <p:pic>
        <p:nvPicPr>
          <p:cNvPr id="1026" name="Picture 2" descr="http://www.s.go8212.ru/section/newsIconCis2/upload/images/news/icon/_146530392655.jpg">
            <a:extLst>
              <a:ext uri="{FF2B5EF4-FFF2-40B4-BE49-F238E27FC236}">
                <a16:creationId xmlns="" xmlns:a16="http://schemas.microsoft.com/office/drawing/2014/main" id="{4A64C64A-8C33-4262-9F31-1F586781A55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7772" y="2381683"/>
            <a:ext cx="7891975" cy="44763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292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810795"/>
          </a:xfrm>
        </p:spPr>
        <p:txBody>
          <a:bodyPr>
            <a:normAutofit/>
          </a:bodyPr>
          <a:lstStyle/>
          <a:p>
            <a:pPr algn="ctr"/>
            <a:r>
              <a:rPr lang="ru-RU" sz="4400" b="1" dirty="0"/>
              <a:t>ГРУППЫ КГН</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1434905"/>
            <a:ext cx="8915400" cy="4476317"/>
          </a:xfrm>
        </p:spPr>
        <p:txBody>
          <a:bodyPr>
            <a:normAutofit/>
          </a:bodyPr>
          <a:lstStyle/>
          <a:p>
            <a:pPr marL="0" lvl="0" indent="0" algn="just">
              <a:buNone/>
            </a:pPr>
            <a:r>
              <a:rPr lang="ru-RU" b="1" dirty="0">
                <a:solidFill>
                  <a:srgbClr val="FF0000"/>
                </a:solidFill>
              </a:rPr>
              <a:t>3. Навыки одевания и раздевания </a:t>
            </a:r>
            <a:r>
              <a:rPr lang="ru-RU" b="1" dirty="0"/>
              <a:t>– поддержание порядка в шкафчиках; умение расправлять и выворачивать одежду, правила складывания одежды; правила ухода за своими вещами</a:t>
            </a:r>
          </a:p>
        </p:txBody>
      </p:sp>
      <p:pic>
        <p:nvPicPr>
          <p:cNvPr id="2050" name="Picture 2" descr="http://razvitie-krohi.ru/wp-content/uploads/2016/03/uchim_odevatsa_2.jpg">
            <a:extLst>
              <a:ext uri="{FF2B5EF4-FFF2-40B4-BE49-F238E27FC236}">
                <a16:creationId xmlns="" xmlns:a16="http://schemas.microsoft.com/office/drawing/2014/main" id="{D5DB3D38-6422-45A4-A167-9C1577680BD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97945" y="2391509"/>
            <a:ext cx="7751297" cy="43305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759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down)">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810795"/>
          </a:xfrm>
        </p:spPr>
        <p:txBody>
          <a:bodyPr>
            <a:normAutofit/>
          </a:bodyPr>
          <a:lstStyle/>
          <a:p>
            <a:pPr algn="ctr"/>
            <a:r>
              <a:rPr lang="ru-RU" sz="4400" b="1" dirty="0"/>
              <a:t>ГРУППЫ КГН</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1434905"/>
            <a:ext cx="8915400" cy="4476317"/>
          </a:xfrm>
        </p:spPr>
        <p:txBody>
          <a:bodyPr>
            <a:normAutofit/>
          </a:bodyPr>
          <a:lstStyle/>
          <a:p>
            <a:pPr marL="0" lvl="0" indent="0" algn="just">
              <a:buNone/>
            </a:pPr>
            <a:r>
              <a:rPr lang="ru-RU" b="1" dirty="0">
                <a:solidFill>
                  <a:srgbClr val="FF0000"/>
                </a:solidFill>
              </a:rPr>
              <a:t>4. Навыки поддержания порядка в своей одежде </a:t>
            </a:r>
            <a:r>
              <a:rPr lang="ru-RU" b="1" dirty="0"/>
              <a:t>– аккуратно вешать и складывать; навыки бережного отношения; навыки ухода (почистить, пришить пуговицу); навыки поддержания порядка в своих вещах – заправлять кровать, убирать игрушки, поддерживать порядок в своем уголке</a:t>
            </a:r>
          </a:p>
        </p:txBody>
      </p:sp>
      <p:pic>
        <p:nvPicPr>
          <p:cNvPr id="3074" name="Picture 2" descr="http://lechimrebenka.ru/wp-content/uploads/2014/10/%D0%B4%D0%B5%D1%82%D1%81%D0%BA%D0%B8%D0%B9-%D1%81%D0%B0%D0%B4.jpg">
            <a:extLst>
              <a:ext uri="{FF2B5EF4-FFF2-40B4-BE49-F238E27FC236}">
                <a16:creationId xmlns="" xmlns:a16="http://schemas.microsoft.com/office/drawing/2014/main" id="{C285C37C-DE32-4BEA-8858-D772F3070D4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68615" y="2686929"/>
            <a:ext cx="6857341" cy="40350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533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154746"/>
            <a:ext cx="8911687" cy="554275"/>
          </a:xfrm>
        </p:spPr>
        <p:txBody>
          <a:bodyPr>
            <a:normAutofit/>
          </a:bodyPr>
          <a:lstStyle/>
          <a:p>
            <a:pPr algn="ctr"/>
            <a:r>
              <a:rPr lang="ru-RU" sz="2800" b="1" dirty="0"/>
              <a:t>УСЛОВИЯ ФОРМИРОВАНИЯ КГН</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flipH="1">
            <a:off x="773721" y="669505"/>
            <a:ext cx="2597051" cy="3508602"/>
          </a:xfrm>
        </p:spPr>
        <p:txBody>
          <a:bodyPr>
            <a:normAutofit/>
          </a:bodyPr>
          <a:lstStyle/>
          <a:p>
            <a:pPr marL="0" lvl="0" indent="0" algn="ctr">
              <a:buNone/>
            </a:pPr>
            <a:r>
              <a:rPr lang="ru-RU" sz="9600" b="1" dirty="0">
                <a:solidFill>
                  <a:srgbClr val="FF0000"/>
                </a:solidFill>
              </a:rPr>
              <a:t>1</a:t>
            </a:r>
          </a:p>
        </p:txBody>
      </p:sp>
      <p:sp>
        <p:nvSpPr>
          <p:cNvPr id="5" name="Объект 2">
            <a:extLst>
              <a:ext uri="{FF2B5EF4-FFF2-40B4-BE49-F238E27FC236}">
                <a16:creationId xmlns="" xmlns:a16="http://schemas.microsoft.com/office/drawing/2014/main" id="{AFDD6092-069C-4AF8-8F33-312A3554FD9B}"/>
              </a:ext>
            </a:extLst>
          </p:cNvPr>
          <p:cNvSpPr txBox="1">
            <a:spLocks/>
          </p:cNvSpPr>
          <p:nvPr/>
        </p:nvSpPr>
        <p:spPr>
          <a:xfrm>
            <a:off x="2741612" y="709021"/>
            <a:ext cx="8915400" cy="53546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ru-RU" b="1" dirty="0"/>
              <a:t>Наличие в группе необходимого инвентаря и оборудования (ножи, вилки, ложки, одежные и обувные щетки, дидактические игры). Рациональная организация обстановки в соответствии умывальников, мебели росту детей, привлекательность полотенец, посуды, эстетичный вид.</a:t>
            </a:r>
          </a:p>
          <a:p>
            <a:pPr marL="0" indent="0" algn="just">
              <a:buFont typeface="Wingdings 3" charset="2"/>
              <a:buNone/>
            </a:pPr>
            <a:endParaRPr lang="ru-RU" b="1" dirty="0"/>
          </a:p>
        </p:txBody>
      </p:sp>
      <p:pic>
        <p:nvPicPr>
          <p:cNvPr id="4100" name="Picture 4" descr="http://izo.kz/uploads/5/2/8/25151.jpg">
            <a:extLst>
              <a:ext uri="{FF2B5EF4-FFF2-40B4-BE49-F238E27FC236}">
                <a16:creationId xmlns="" xmlns:a16="http://schemas.microsoft.com/office/drawing/2014/main" id="{810B2C4A-660B-4AD8-9A8D-A7453FD0DC6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458" y="2018027"/>
            <a:ext cx="3679496" cy="3508602"/>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fotoham.ru/img/picture/Jun/10/ab34104b1b1b803bfcd68beb39b66d1d/mini_4.jpg">
            <a:extLst>
              <a:ext uri="{FF2B5EF4-FFF2-40B4-BE49-F238E27FC236}">
                <a16:creationId xmlns="" xmlns:a16="http://schemas.microsoft.com/office/drawing/2014/main" id="{F617EF27-F1EA-43D7-8643-8709D4FF96F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9353" y="3062305"/>
            <a:ext cx="4166995" cy="3579273"/>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https://i09.fotocdn.net/s4/148/public_pin_l/401/2420084883.jpg">
            <a:extLst>
              <a:ext uri="{FF2B5EF4-FFF2-40B4-BE49-F238E27FC236}">
                <a16:creationId xmlns="" xmlns:a16="http://schemas.microsoft.com/office/drawing/2014/main" id="{90779042-16AB-45ED-94B4-F0556E766449}"/>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14800" y="2018027"/>
            <a:ext cx="4290790" cy="39173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491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wipe(down)">
                                      <p:cBhvr>
                                        <p:cTn id="14" dur="500"/>
                                        <p:tgtEl>
                                          <p:spTgt spid="410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wipe(down)">
                                      <p:cBhvr>
                                        <p:cTn id="19" dur="500"/>
                                        <p:tgtEl>
                                          <p:spTgt spid="410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wipe(down)">
                                      <p:cBhvr>
                                        <p:cTn id="24"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154746"/>
            <a:ext cx="8911687" cy="554275"/>
          </a:xfrm>
        </p:spPr>
        <p:txBody>
          <a:bodyPr>
            <a:normAutofit/>
          </a:bodyPr>
          <a:lstStyle/>
          <a:p>
            <a:pPr algn="ctr"/>
            <a:r>
              <a:rPr lang="ru-RU" sz="2800" b="1" dirty="0"/>
              <a:t>УСЛОВИЯ ФОРМИРОВАНИЯ КГН</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flipH="1">
            <a:off x="773721" y="669505"/>
            <a:ext cx="2597051" cy="3508602"/>
          </a:xfrm>
        </p:spPr>
        <p:txBody>
          <a:bodyPr>
            <a:normAutofit/>
          </a:bodyPr>
          <a:lstStyle/>
          <a:p>
            <a:pPr marL="0" lvl="0" indent="0" algn="ctr">
              <a:buNone/>
            </a:pPr>
            <a:r>
              <a:rPr lang="ru-RU" sz="9600" b="1" dirty="0">
                <a:solidFill>
                  <a:srgbClr val="FF0000"/>
                </a:solidFill>
              </a:rPr>
              <a:t>2</a:t>
            </a:r>
          </a:p>
        </p:txBody>
      </p:sp>
      <p:sp>
        <p:nvSpPr>
          <p:cNvPr id="5" name="Объект 2">
            <a:extLst>
              <a:ext uri="{FF2B5EF4-FFF2-40B4-BE49-F238E27FC236}">
                <a16:creationId xmlns="" xmlns:a16="http://schemas.microsoft.com/office/drawing/2014/main" id="{AFDD6092-069C-4AF8-8F33-312A3554FD9B}"/>
              </a:ext>
            </a:extLst>
          </p:cNvPr>
          <p:cNvSpPr txBox="1">
            <a:spLocks/>
          </p:cNvSpPr>
          <p:nvPr/>
        </p:nvSpPr>
        <p:spPr>
          <a:xfrm>
            <a:off x="2741612" y="709021"/>
            <a:ext cx="8915400" cy="53546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ru-RU" b="1" dirty="0"/>
              <a:t>Система и последовательность в работе воспитателя, постепенное усложнение требований к детям и использование всех режимных моментов для этой работы, а также использование разнообразных приемов</a:t>
            </a:r>
          </a:p>
        </p:txBody>
      </p:sp>
      <p:pic>
        <p:nvPicPr>
          <p:cNvPr id="5122" name="Picture 2" descr="http://capitalfood.ru/files/project_4506/news/1437641716_1_mini2.jpg">
            <a:extLst>
              <a:ext uri="{FF2B5EF4-FFF2-40B4-BE49-F238E27FC236}">
                <a16:creationId xmlns="" xmlns:a16="http://schemas.microsoft.com/office/drawing/2014/main" id="{10F70182-73D4-4199-BB47-CC5FB782E85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70772" y="1940754"/>
            <a:ext cx="7620000" cy="4762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9353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ipe(down)">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помещения</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898744" y="2827605"/>
            <a:ext cx="3166819" cy="3455474"/>
          </a:xfrm>
        </p:spPr>
        <p:txBody>
          <a:bodyPr>
            <a:normAutofit/>
          </a:bodyPr>
          <a:lstStyle/>
          <a:p>
            <a:r>
              <a:rPr lang="ru-RU" sz="2400" b="1" dirty="0"/>
              <a:t>Гигиеническая, легко подвергающаяся чистке отделка помещения (светлая и теплая окраска стен)</a:t>
            </a:r>
          </a:p>
        </p:txBody>
      </p:sp>
      <p:pic>
        <p:nvPicPr>
          <p:cNvPr id="7" name="Объект 6">
            <a:extLst>
              <a:ext uri="{FF2B5EF4-FFF2-40B4-BE49-F238E27FC236}">
                <a16:creationId xmlns="" xmlns:a16="http://schemas.microsoft.com/office/drawing/2014/main" id="{A544B50B-8FCC-4F63-8351-4C7AF8A4F8E0}"/>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192172" y="154745"/>
            <a:ext cx="7807570" cy="6583679"/>
          </a:xfrm>
        </p:spPr>
      </p:pic>
    </p:spTree>
    <p:extLst>
      <p:ext uri="{BB962C8B-B14F-4D97-AF65-F5344CB8AC3E}">
        <p14:creationId xmlns:p14="http://schemas.microsoft.com/office/powerpoint/2010/main" xmlns="" val="401088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154746"/>
            <a:ext cx="8911687" cy="554275"/>
          </a:xfrm>
        </p:spPr>
        <p:txBody>
          <a:bodyPr>
            <a:normAutofit/>
          </a:bodyPr>
          <a:lstStyle/>
          <a:p>
            <a:pPr algn="ctr"/>
            <a:r>
              <a:rPr lang="ru-RU" sz="2800" b="1" dirty="0"/>
              <a:t>УСЛОВИЯ ФОРМИРОВАНИЯ КГН</a:t>
            </a:r>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flipH="1">
            <a:off x="773721" y="669505"/>
            <a:ext cx="2597051" cy="3508602"/>
          </a:xfrm>
        </p:spPr>
        <p:txBody>
          <a:bodyPr>
            <a:normAutofit/>
          </a:bodyPr>
          <a:lstStyle/>
          <a:p>
            <a:pPr marL="0" lvl="0" indent="0" algn="ctr">
              <a:buNone/>
            </a:pPr>
            <a:r>
              <a:rPr lang="ru-RU" sz="9600" b="1" dirty="0">
                <a:solidFill>
                  <a:srgbClr val="FF0000"/>
                </a:solidFill>
              </a:rPr>
              <a:t>3</a:t>
            </a:r>
          </a:p>
        </p:txBody>
      </p:sp>
      <p:sp>
        <p:nvSpPr>
          <p:cNvPr id="5" name="Объект 2">
            <a:extLst>
              <a:ext uri="{FF2B5EF4-FFF2-40B4-BE49-F238E27FC236}">
                <a16:creationId xmlns="" xmlns:a16="http://schemas.microsoft.com/office/drawing/2014/main" id="{AFDD6092-069C-4AF8-8F33-312A3554FD9B}"/>
              </a:ext>
            </a:extLst>
          </p:cNvPr>
          <p:cNvSpPr txBox="1">
            <a:spLocks/>
          </p:cNvSpPr>
          <p:nvPr/>
        </p:nvSpPr>
        <p:spPr>
          <a:xfrm>
            <a:off x="2741612" y="928468"/>
            <a:ext cx="8915400" cy="51351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ru-RU" b="1" dirty="0"/>
              <a:t>Связь с семьей – добиваться единства требований</a:t>
            </a:r>
          </a:p>
        </p:txBody>
      </p:sp>
      <p:pic>
        <p:nvPicPr>
          <p:cNvPr id="1026" name="Picture 2" descr="https://www.startsmile.ru/upload/iblock/57b/places_1300.jpg">
            <a:extLst>
              <a:ext uri="{FF2B5EF4-FFF2-40B4-BE49-F238E27FC236}">
                <a16:creationId xmlns="" xmlns:a16="http://schemas.microsoft.com/office/drawing/2014/main" id="{5CBB0C5A-D7B2-416E-ABDB-A5B4E20233C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9982" y="1336430"/>
            <a:ext cx="9349593" cy="55215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441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p:txBody>
          <a:bodyPr/>
          <a:lstStyle/>
          <a:p>
            <a:pPr algn="ctr"/>
            <a:r>
              <a:rPr lang="ru-RU" b="1" i="1" dirty="0">
                <a:solidFill>
                  <a:srgbClr val="FF0000"/>
                </a:solidFill>
                <a:effectLst>
                  <a:outerShdw blurRad="38100" dist="38100" dir="2700000" algn="tl">
                    <a:srgbClr val="000000">
                      <a:alpha val="43137"/>
                    </a:srgbClr>
                  </a:outerShdw>
                </a:effectLst>
              </a:rPr>
              <a:t>Приемы воспитания культурно-гигиенических навыков</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p:txBody>
          <a:bodyPr>
            <a:noAutofit/>
          </a:bodyPr>
          <a:lstStyle/>
          <a:p>
            <a:r>
              <a:rPr lang="ru-RU" sz="2000" b="1" dirty="0"/>
              <a:t>Использование алгоритма при выполнении одного и того же навыка</a:t>
            </a:r>
          </a:p>
          <a:p>
            <a:r>
              <a:rPr lang="ru-RU" sz="2000" b="1" dirty="0"/>
              <a:t>Показ и объяснение каждого действия.</a:t>
            </a:r>
            <a:r>
              <a:rPr lang="ru-RU" sz="2000" dirty="0"/>
              <a:t> </a:t>
            </a:r>
          </a:p>
          <a:p>
            <a:r>
              <a:rPr lang="ru-RU" sz="2000" b="1" dirty="0"/>
              <a:t>Помощь детей.</a:t>
            </a:r>
            <a:r>
              <a:rPr lang="ru-RU" sz="2000" dirty="0"/>
              <a:t> </a:t>
            </a:r>
          </a:p>
          <a:p>
            <a:r>
              <a:rPr lang="ru-RU" sz="2000" b="1" dirty="0"/>
              <a:t>Пример взрослых.</a:t>
            </a:r>
            <a:r>
              <a:rPr lang="ru-RU" sz="2000" dirty="0"/>
              <a:t> </a:t>
            </a:r>
          </a:p>
          <a:p>
            <a:r>
              <a:rPr lang="ru-RU" sz="2000" b="1" dirty="0"/>
              <a:t>Упражнения</a:t>
            </a:r>
            <a:endParaRPr lang="ru-RU" sz="2000" dirty="0"/>
          </a:p>
          <a:p>
            <a:r>
              <a:rPr lang="ru-RU" sz="2000" b="1" dirty="0"/>
              <a:t>Игровые приемы</a:t>
            </a:r>
            <a:endParaRPr lang="ru-RU" sz="2000" dirty="0"/>
          </a:p>
          <a:p>
            <a:r>
              <a:rPr lang="ru-RU" sz="2000" b="1" dirty="0"/>
              <a:t>Использование наглядности</a:t>
            </a:r>
            <a:endParaRPr lang="ru-RU" sz="2000" dirty="0"/>
          </a:p>
          <a:p>
            <a:r>
              <a:rPr lang="ru-RU" sz="2000" b="1" dirty="0"/>
              <a:t>Использование художественной литературы</a:t>
            </a:r>
            <a:endParaRPr lang="ru-RU" sz="2000" dirty="0"/>
          </a:p>
          <a:p>
            <a:r>
              <a:rPr lang="ru-RU" sz="2000" b="1" dirty="0"/>
              <a:t>Контроль за действиями детей</a:t>
            </a:r>
            <a:endParaRPr lang="ru-RU" sz="2000" dirty="0"/>
          </a:p>
        </p:txBody>
      </p:sp>
    </p:spTree>
    <p:extLst>
      <p:ext uri="{BB962C8B-B14F-4D97-AF65-F5344CB8AC3E}">
        <p14:creationId xmlns:p14="http://schemas.microsoft.com/office/powerpoint/2010/main" xmlns="" val="160858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Приемы воспитания культурно-гигиенических навыков</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44062"/>
            <a:ext cx="8915400" cy="5067160"/>
          </a:xfrm>
        </p:spPr>
        <p:txBody>
          <a:bodyPr>
            <a:noAutofit/>
          </a:bodyPr>
          <a:lstStyle/>
          <a:p>
            <a:pPr marL="0" indent="0" algn="ctr">
              <a:buNone/>
            </a:pPr>
            <a:r>
              <a:rPr lang="ru-RU" sz="2800" b="1" dirty="0">
                <a:solidFill>
                  <a:srgbClr val="FF0000"/>
                </a:solidFill>
              </a:rPr>
              <a:t>Использование алгоритма при выполнении одного и того же навыка</a:t>
            </a:r>
          </a:p>
          <a:p>
            <a:pPr lvl="0"/>
            <a:r>
              <a:rPr lang="ru-RU" b="1" dirty="0"/>
              <a:t>зайти в умывальную комнату</a:t>
            </a:r>
          </a:p>
          <a:p>
            <a:pPr lvl="0"/>
            <a:r>
              <a:rPr lang="ru-RU" b="1" dirty="0"/>
              <a:t>закатать рукава</a:t>
            </a:r>
          </a:p>
          <a:p>
            <a:pPr lvl="0"/>
            <a:r>
              <a:rPr lang="ru-RU" b="1" dirty="0"/>
              <a:t>открыть кран и отрегулировать</a:t>
            </a:r>
          </a:p>
          <a:p>
            <a:pPr lvl="0"/>
            <a:r>
              <a:rPr lang="ru-RU" b="1" dirty="0"/>
              <a:t>намочить руки</a:t>
            </a:r>
          </a:p>
          <a:p>
            <a:pPr lvl="0"/>
            <a:r>
              <a:rPr lang="ru-RU" b="1" dirty="0"/>
              <a:t>взять мыло, намочить его</a:t>
            </a:r>
          </a:p>
          <a:p>
            <a:pPr lvl="0"/>
            <a:r>
              <a:rPr lang="ru-RU" b="1" dirty="0"/>
              <a:t>намылить руки</a:t>
            </a:r>
          </a:p>
          <a:p>
            <a:pPr lvl="0"/>
            <a:r>
              <a:rPr lang="ru-RU" b="1" dirty="0"/>
              <a:t>положить мыло</a:t>
            </a:r>
          </a:p>
          <a:p>
            <a:pPr lvl="0"/>
            <a:r>
              <a:rPr lang="ru-RU" b="1" dirty="0"/>
              <a:t>сделать «мыльные перчатки»</a:t>
            </a:r>
          </a:p>
          <a:p>
            <a:pPr marL="0" indent="0">
              <a:buNone/>
            </a:pPr>
            <a:endParaRPr lang="ru-RU" sz="2800" b="1" dirty="0">
              <a:solidFill>
                <a:srgbClr val="FF0000"/>
              </a:solidFill>
            </a:endParaRPr>
          </a:p>
        </p:txBody>
      </p:sp>
    </p:spTree>
    <p:extLst>
      <p:ext uri="{BB962C8B-B14F-4D97-AF65-F5344CB8AC3E}">
        <p14:creationId xmlns:p14="http://schemas.microsoft.com/office/powerpoint/2010/main" xmlns="" val="61150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Приемы воспитания культурно-гигиенических навыков</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1702190"/>
            <a:ext cx="8915400" cy="4209031"/>
          </a:xfrm>
        </p:spPr>
        <p:txBody>
          <a:bodyPr>
            <a:noAutofit/>
          </a:bodyPr>
          <a:lstStyle/>
          <a:p>
            <a:pPr lvl="0"/>
            <a:r>
              <a:rPr lang="ru-RU" b="1" dirty="0"/>
              <a:t>смыть их</a:t>
            </a:r>
          </a:p>
          <a:p>
            <a:pPr lvl="0"/>
            <a:r>
              <a:rPr lang="ru-RU" b="1" dirty="0"/>
              <a:t>если «перчатки» грязные, то действия повторить с 5 пункта</a:t>
            </a:r>
          </a:p>
          <a:p>
            <a:pPr lvl="0"/>
            <a:r>
              <a:rPr lang="ru-RU" b="1" dirty="0"/>
              <a:t>стряхнуть воду с рук (отжать руки)</a:t>
            </a:r>
          </a:p>
          <a:p>
            <a:pPr lvl="0"/>
            <a:r>
              <a:rPr lang="ru-RU" b="1" dirty="0"/>
              <a:t>закрыть кран</a:t>
            </a:r>
          </a:p>
          <a:p>
            <a:pPr lvl="0"/>
            <a:r>
              <a:rPr lang="ru-RU" b="1" dirty="0"/>
              <a:t>взять свое полотенце</a:t>
            </a:r>
          </a:p>
          <a:p>
            <a:pPr lvl="0"/>
            <a:r>
              <a:rPr lang="ru-RU" b="1" dirty="0"/>
              <a:t>вытереть руки насухо</a:t>
            </a:r>
          </a:p>
          <a:p>
            <a:pPr lvl="0"/>
            <a:r>
              <a:rPr lang="ru-RU" b="1" dirty="0"/>
              <a:t>повесить полотенце обратно</a:t>
            </a:r>
          </a:p>
          <a:p>
            <a:pPr lvl="0"/>
            <a:r>
              <a:rPr lang="ru-RU" b="1" dirty="0"/>
              <a:t>отвернуть рукава</a:t>
            </a:r>
          </a:p>
          <a:p>
            <a:pPr lvl="0"/>
            <a:r>
              <a:rPr lang="ru-RU" b="1" dirty="0"/>
              <a:t>выйти из умывальной комнаты</a:t>
            </a:r>
          </a:p>
          <a:p>
            <a:pPr marL="0" indent="0">
              <a:buNone/>
            </a:pPr>
            <a:endParaRPr lang="ru-RU" sz="2800" b="1" dirty="0">
              <a:solidFill>
                <a:srgbClr val="FF0000"/>
              </a:solidFill>
            </a:endParaRPr>
          </a:p>
        </p:txBody>
      </p:sp>
    </p:spTree>
    <p:extLst>
      <p:ext uri="{BB962C8B-B14F-4D97-AF65-F5344CB8AC3E}">
        <p14:creationId xmlns:p14="http://schemas.microsoft.com/office/powerpoint/2010/main" xmlns="" val="87720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Приемы воспитания культурно-гигиенических навыков</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44062"/>
            <a:ext cx="8915400" cy="5067160"/>
          </a:xfrm>
        </p:spPr>
        <p:txBody>
          <a:bodyPr>
            <a:noAutofit/>
          </a:bodyPr>
          <a:lstStyle/>
          <a:p>
            <a:pPr marL="0" indent="0" algn="ctr">
              <a:buNone/>
            </a:pPr>
            <a:r>
              <a:rPr lang="ru-RU" sz="2400" b="1" dirty="0">
                <a:solidFill>
                  <a:srgbClr val="FF0000"/>
                </a:solidFill>
              </a:rPr>
              <a:t>Показ и объяснение каждого действия</a:t>
            </a:r>
          </a:p>
          <a:p>
            <a:pPr marL="0" indent="0">
              <a:buNone/>
            </a:pPr>
            <a:endParaRPr lang="ru-RU" sz="2800" b="1" dirty="0">
              <a:solidFill>
                <a:srgbClr val="FF0000"/>
              </a:solidFill>
            </a:endParaRPr>
          </a:p>
        </p:txBody>
      </p:sp>
      <p:pic>
        <p:nvPicPr>
          <p:cNvPr id="1026" name="Picture 2" descr="http://tmndetsady.ru/upload/news/orig_cbdbc32077863c9dda3ff133a9f67922.jpg">
            <a:extLst>
              <a:ext uri="{FF2B5EF4-FFF2-40B4-BE49-F238E27FC236}">
                <a16:creationId xmlns="" xmlns:a16="http://schemas.microsoft.com/office/drawing/2014/main" id="{0BCB6A25-1B27-46A3-B3E1-0712BA18BD9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7601" y="1579825"/>
            <a:ext cx="6745356" cy="50671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849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Приемы воспитания культурно-гигиенических навыков</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44062"/>
            <a:ext cx="8915400" cy="5067160"/>
          </a:xfrm>
        </p:spPr>
        <p:txBody>
          <a:bodyPr>
            <a:noAutofit/>
          </a:bodyPr>
          <a:lstStyle/>
          <a:p>
            <a:pPr marL="0" indent="0" algn="ctr">
              <a:buNone/>
            </a:pPr>
            <a:r>
              <a:rPr lang="ru-RU" sz="2400" b="1" dirty="0">
                <a:solidFill>
                  <a:srgbClr val="FF0000"/>
                </a:solidFill>
              </a:rPr>
              <a:t>Помощь детей</a:t>
            </a:r>
          </a:p>
        </p:txBody>
      </p:sp>
      <p:pic>
        <p:nvPicPr>
          <p:cNvPr id="5" name="Рисунок 4">
            <a:extLst>
              <a:ext uri="{FF2B5EF4-FFF2-40B4-BE49-F238E27FC236}">
                <a16:creationId xmlns="" xmlns:a16="http://schemas.microsoft.com/office/drawing/2014/main" id="{F0B726DC-A70B-4F47-B4BD-90F8F109EE3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21667" y="1317968"/>
            <a:ext cx="7072837" cy="5329017"/>
          </a:xfrm>
          <a:prstGeom prst="rect">
            <a:avLst/>
          </a:prstGeom>
        </p:spPr>
      </p:pic>
    </p:spTree>
    <p:extLst>
      <p:ext uri="{BB962C8B-B14F-4D97-AF65-F5344CB8AC3E}">
        <p14:creationId xmlns:p14="http://schemas.microsoft.com/office/powerpoint/2010/main" xmlns="" val="157521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Приемы воспитания культурно-гигиенических навыков</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44062"/>
            <a:ext cx="8915400" cy="5067160"/>
          </a:xfrm>
        </p:spPr>
        <p:txBody>
          <a:bodyPr>
            <a:noAutofit/>
          </a:bodyPr>
          <a:lstStyle/>
          <a:p>
            <a:pPr marL="0" indent="0" algn="ctr">
              <a:buNone/>
            </a:pPr>
            <a:r>
              <a:rPr lang="ru-RU" sz="2400" b="1" dirty="0">
                <a:solidFill>
                  <a:srgbClr val="FF0000"/>
                </a:solidFill>
              </a:rPr>
              <a:t>Пример взрослых</a:t>
            </a:r>
          </a:p>
        </p:txBody>
      </p:sp>
      <p:pic>
        <p:nvPicPr>
          <p:cNvPr id="6" name="Рисунок 5">
            <a:extLst>
              <a:ext uri="{FF2B5EF4-FFF2-40B4-BE49-F238E27FC236}">
                <a16:creationId xmlns="" xmlns:a16="http://schemas.microsoft.com/office/drawing/2014/main" id="{652A6220-F81D-435A-B774-50A93AD59D9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70736" y="1577009"/>
            <a:ext cx="8894593" cy="4957065"/>
          </a:xfrm>
          <a:prstGeom prst="rect">
            <a:avLst/>
          </a:prstGeom>
        </p:spPr>
      </p:pic>
    </p:spTree>
    <p:extLst>
      <p:ext uri="{BB962C8B-B14F-4D97-AF65-F5344CB8AC3E}">
        <p14:creationId xmlns:p14="http://schemas.microsoft.com/office/powerpoint/2010/main" xmlns="" val="11023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Приемы воспитания культурно-гигиенических навыков</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2398643"/>
            <a:ext cx="8915400" cy="3512578"/>
          </a:xfrm>
        </p:spPr>
        <p:txBody>
          <a:bodyPr>
            <a:noAutofit/>
          </a:bodyPr>
          <a:lstStyle/>
          <a:p>
            <a:pPr marL="0" indent="0" algn="ctr">
              <a:buNone/>
            </a:pPr>
            <a:r>
              <a:rPr lang="ru-RU" sz="6600" b="1" i="1" dirty="0">
                <a:solidFill>
                  <a:srgbClr val="FF0000"/>
                </a:solidFill>
                <a:effectLst>
                  <a:outerShdw blurRad="38100" dist="38100" dir="2700000" algn="tl">
                    <a:srgbClr val="000000">
                      <a:alpha val="43137"/>
                    </a:srgbClr>
                  </a:outerShdw>
                </a:effectLst>
              </a:rPr>
              <a:t>ИГРОВЫЕ ПРИЕМЫ</a:t>
            </a:r>
          </a:p>
        </p:txBody>
      </p:sp>
    </p:spTree>
    <p:extLst>
      <p:ext uri="{BB962C8B-B14F-4D97-AF65-F5344CB8AC3E}">
        <p14:creationId xmlns:p14="http://schemas.microsoft.com/office/powerpoint/2010/main" xmlns="" val="3637650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Игровые приемы</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Дидактическая игра «Оденем куклу»</a:t>
            </a:r>
          </a:p>
        </p:txBody>
      </p:sp>
      <p:pic>
        <p:nvPicPr>
          <p:cNvPr id="8" name="Рисунок 7">
            <a:extLst>
              <a:ext uri="{FF2B5EF4-FFF2-40B4-BE49-F238E27FC236}">
                <a16:creationId xmlns="" xmlns:a16="http://schemas.microsoft.com/office/drawing/2014/main" id="{D0FCA209-F854-4765-9103-E308866CBA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92199" y="1476295"/>
            <a:ext cx="7811905" cy="5137559"/>
          </a:xfrm>
          <a:prstGeom prst="rect">
            <a:avLst/>
          </a:prstGeom>
        </p:spPr>
      </p:pic>
    </p:spTree>
    <p:extLst>
      <p:ext uri="{BB962C8B-B14F-4D97-AF65-F5344CB8AC3E}">
        <p14:creationId xmlns:p14="http://schemas.microsoft.com/office/powerpoint/2010/main" xmlns="" val="146361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Игровые приемы</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Дидактическая игра «Вымоем куклу»</a:t>
            </a:r>
          </a:p>
        </p:txBody>
      </p:sp>
      <p:pic>
        <p:nvPicPr>
          <p:cNvPr id="5" name="Рисунок 4">
            <a:extLst>
              <a:ext uri="{FF2B5EF4-FFF2-40B4-BE49-F238E27FC236}">
                <a16:creationId xmlns="" xmlns:a16="http://schemas.microsoft.com/office/drawing/2014/main" id="{03F4DF35-4FF8-453C-856F-CB80965FEAA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08115" y="1509311"/>
            <a:ext cx="6941833" cy="5137674"/>
          </a:xfrm>
          <a:prstGeom prst="rect">
            <a:avLst/>
          </a:prstGeom>
        </p:spPr>
      </p:pic>
    </p:spTree>
    <p:extLst>
      <p:ext uri="{BB962C8B-B14F-4D97-AF65-F5344CB8AC3E}">
        <p14:creationId xmlns:p14="http://schemas.microsoft.com/office/powerpoint/2010/main" xmlns="" val="15468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помещения</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337626" y="1422400"/>
            <a:ext cx="3727938" cy="4860679"/>
          </a:xfrm>
        </p:spPr>
        <p:txBody>
          <a:bodyPr>
            <a:noAutofit/>
          </a:bodyPr>
          <a:lstStyle/>
          <a:p>
            <a:pPr lvl="0"/>
            <a:r>
              <a:rPr lang="ru-RU" sz="2400" b="1" dirty="0"/>
              <a:t>Освещение: естественное (площадь окон должна составлять 1/5 площади пола); искусственное (100 люкс при использовании ламп накаливания, 200 люкс при люминесцентном освещении), чистые окна, светлые шторы</a:t>
            </a:r>
          </a:p>
        </p:txBody>
      </p:sp>
      <p:pic>
        <p:nvPicPr>
          <p:cNvPr id="6" name="Объект 5">
            <a:extLst>
              <a:ext uri="{FF2B5EF4-FFF2-40B4-BE49-F238E27FC236}">
                <a16:creationId xmlns="" xmlns:a16="http://schemas.microsoft.com/office/drawing/2014/main" id="{0E08B794-2EB2-432B-9F6F-B12A080EBAAC}"/>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065564" y="126609"/>
            <a:ext cx="7962313" cy="6625883"/>
          </a:xfrm>
        </p:spPr>
      </p:pic>
    </p:spTree>
    <p:extLst>
      <p:ext uri="{BB962C8B-B14F-4D97-AF65-F5344CB8AC3E}">
        <p14:creationId xmlns:p14="http://schemas.microsoft.com/office/powerpoint/2010/main" xmlns="" val="17318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Игровые приемы</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Дидактическая игра «Уложим куклу спать»</a:t>
            </a:r>
          </a:p>
        </p:txBody>
      </p:sp>
      <p:pic>
        <p:nvPicPr>
          <p:cNvPr id="2050" name="Picture 2" descr="http://mdou35kanda.ucoz.ru/_ph/1/427000557.jpg">
            <a:extLst>
              <a:ext uri="{FF2B5EF4-FFF2-40B4-BE49-F238E27FC236}">
                <a16:creationId xmlns="" xmlns:a16="http://schemas.microsoft.com/office/drawing/2014/main" id="{013EE089-3562-4144-B7C3-0C65F163EE2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79305" y="1348409"/>
            <a:ext cx="7248939" cy="54367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10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Игровые приемы</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Дидактическая игра «Накормим куклу»</a:t>
            </a:r>
          </a:p>
        </p:txBody>
      </p:sp>
      <p:pic>
        <p:nvPicPr>
          <p:cNvPr id="8194" name="Picture 2" descr="http://mbdou42.3dn.ru/_pu/2/60705826.jpg">
            <a:extLst>
              <a:ext uri="{FF2B5EF4-FFF2-40B4-BE49-F238E27FC236}">
                <a16:creationId xmlns="" xmlns:a16="http://schemas.microsoft.com/office/drawing/2014/main" id="{2895F98B-9F72-4887-B49A-29310E7D9DB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02766" y="1573059"/>
            <a:ext cx="6765235" cy="50739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44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Игровые приемы</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Дидактическая игра «Оденем куклу на прогулку»</a:t>
            </a:r>
          </a:p>
        </p:txBody>
      </p:sp>
      <p:pic>
        <p:nvPicPr>
          <p:cNvPr id="9220" name="Picture 4" descr="http://www.maam.ru/upload/blogs/detsad-124500-1399830984.jpg">
            <a:extLst>
              <a:ext uri="{FF2B5EF4-FFF2-40B4-BE49-F238E27FC236}">
                <a16:creationId xmlns="" xmlns:a16="http://schemas.microsoft.com/office/drawing/2014/main" id="{CA0A4C5F-6121-4025-A591-4B4077B513B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69793" y="1466059"/>
            <a:ext cx="7184955" cy="53919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715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anim calcmode="lin" valueType="num">
                                      <p:cBhvr>
                                        <p:cTn id="8" dur="1000" fill="hold"/>
                                        <p:tgtEl>
                                          <p:spTgt spid="9220"/>
                                        </p:tgtEl>
                                        <p:attrNameLst>
                                          <p:attrName>ppt_x</p:attrName>
                                        </p:attrNameLst>
                                      </p:cBhvr>
                                      <p:tavLst>
                                        <p:tav tm="0">
                                          <p:val>
                                            <p:strVal val="#ppt_x"/>
                                          </p:val>
                                        </p:tav>
                                        <p:tav tm="100000">
                                          <p:val>
                                            <p:strVal val="#ppt_x"/>
                                          </p:val>
                                        </p:tav>
                                      </p:tavLst>
                                    </p:anim>
                                    <p:anim calcmode="lin" valueType="num">
                                      <p:cBhvr>
                                        <p:cTn id="9"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Игровые приемы</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Игровая ситуация «В гостях у Мойдодыра»</a:t>
            </a:r>
          </a:p>
        </p:txBody>
      </p:sp>
      <p:pic>
        <p:nvPicPr>
          <p:cNvPr id="5" name="Рисунок 4">
            <a:extLst>
              <a:ext uri="{FF2B5EF4-FFF2-40B4-BE49-F238E27FC236}">
                <a16:creationId xmlns="" xmlns:a16="http://schemas.microsoft.com/office/drawing/2014/main" id="{4C8F854B-644F-4AC1-B6AD-DB03DA41AD4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19186" y="1289724"/>
            <a:ext cx="5169133" cy="6487335"/>
          </a:xfrm>
          <a:prstGeom prst="rect">
            <a:avLst/>
          </a:prstGeom>
        </p:spPr>
      </p:pic>
    </p:spTree>
    <p:extLst>
      <p:ext uri="{BB962C8B-B14F-4D97-AF65-F5344CB8AC3E}">
        <p14:creationId xmlns:p14="http://schemas.microsoft.com/office/powerpoint/2010/main" xmlns="" val="273585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Приемы воспитания культурно-гигиенических навыков</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2398643"/>
            <a:ext cx="8915400" cy="3512578"/>
          </a:xfrm>
        </p:spPr>
        <p:txBody>
          <a:bodyPr>
            <a:noAutofit/>
          </a:bodyPr>
          <a:lstStyle/>
          <a:p>
            <a:pPr marL="0" indent="0" algn="ctr">
              <a:buNone/>
            </a:pPr>
            <a:r>
              <a:rPr lang="ru-RU" sz="6600" b="1" i="1" dirty="0">
                <a:solidFill>
                  <a:srgbClr val="FF0000"/>
                </a:solidFill>
                <a:effectLst>
                  <a:outerShdw blurRad="38100" dist="38100" dir="2700000" algn="tl">
                    <a:srgbClr val="000000">
                      <a:alpha val="43137"/>
                    </a:srgbClr>
                  </a:outerShdw>
                </a:effectLst>
              </a:rPr>
              <a:t>Использование наглядности</a:t>
            </a:r>
          </a:p>
        </p:txBody>
      </p:sp>
    </p:spTree>
    <p:extLst>
      <p:ext uri="{BB962C8B-B14F-4D97-AF65-F5344CB8AC3E}">
        <p14:creationId xmlns:p14="http://schemas.microsoft.com/office/powerpoint/2010/main" xmlns="" val="794930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Использование наглядности</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СХЕМЫ</a:t>
            </a:r>
          </a:p>
        </p:txBody>
      </p:sp>
      <p:pic>
        <p:nvPicPr>
          <p:cNvPr id="6" name="Рисунок 5">
            <a:extLst>
              <a:ext uri="{FF2B5EF4-FFF2-40B4-BE49-F238E27FC236}">
                <a16:creationId xmlns="" xmlns:a16="http://schemas.microsoft.com/office/drawing/2014/main" id="{389E2875-ED84-49CA-B5D4-48A95979294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52799" y="1256477"/>
            <a:ext cx="7673009" cy="5601523"/>
          </a:xfrm>
          <a:prstGeom prst="rect">
            <a:avLst/>
          </a:prstGeom>
        </p:spPr>
      </p:pic>
    </p:spTree>
    <p:extLst>
      <p:ext uri="{BB962C8B-B14F-4D97-AF65-F5344CB8AC3E}">
        <p14:creationId xmlns:p14="http://schemas.microsoft.com/office/powerpoint/2010/main" xmlns="" val="393735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Использование наглядности</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СХЕМЫ</a:t>
            </a:r>
          </a:p>
        </p:txBody>
      </p:sp>
      <p:pic>
        <p:nvPicPr>
          <p:cNvPr id="8" name="Рисунок 7">
            <a:extLst>
              <a:ext uri="{FF2B5EF4-FFF2-40B4-BE49-F238E27FC236}">
                <a16:creationId xmlns="" xmlns:a16="http://schemas.microsoft.com/office/drawing/2014/main" id="{9BE35085-D25B-4566-81C0-43E48F1DC75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89212" y="1307740"/>
            <a:ext cx="9019692" cy="5471473"/>
          </a:xfrm>
          <a:prstGeom prst="rect">
            <a:avLst/>
          </a:prstGeom>
        </p:spPr>
      </p:pic>
    </p:spTree>
    <p:extLst>
      <p:ext uri="{BB962C8B-B14F-4D97-AF65-F5344CB8AC3E}">
        <p14:creationId xmlns:p14="http://schemas.microsoft.com/office/powerpoint/2010/main" xmlns="" val="3887081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Использование наглядности</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СХЕМЫ</a:t>
            </a:r>
          </a:p>
        </p:txBody>
      </p:sp>
      <p:pic>
        <p:nvPicPr>
          <p:cNvPr id="5" name="Рисунок 4">
            <a:extLst>
              <a:ext uri="{FF2B5EF4-FFF2-40B4-BE49-F238E27FC236}">
                <a16:creationId xmlns="" xmlns:a16="http://schemas.microsoft.com/office/drawing/2014/main" id="{32039527-2C58-4CCE-A93E-B8433E11F53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69704" y="1358349"/>
            <a:ext cx="8734907" cy="5499651"/>
          </a:xfrm>
          <a:prstGeom prst="rect">
            <a:avLst/>
          </a:prstGeom>
        </p:spPr>
      </p:pic>
    </p:spTree>
    <p:extLst>
      <p:ext uri="{BB962C8B-B14F-4D97-AF65-F5344CB8AC3E}">
        <p14:creationId xmlns:p14="http://schemas.microsoft.com/office/powerpoint/2010/main" xmlns="" val="3959278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Использование наглядности</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СХЕМЫ</a:t>
            </a:r>
          </a:p>
        </p:txBody>
      </p:sp>
      <p:pic>
        <p:nvPicPr>
          <p:cNvPr id="6" name="Рисунок 5">
            <a:extLst>
              <a:ext uri="{FF2B5EF4-FFF2-40B4-BE49-F238E27FC236}">
                <a16:creationId xmlns="" xmlns:a16="http://schemas.microsoft.com/office/drawing/2014/main" id="{9150578F-881C-4C9C-AC9D-BA0DBF4FE59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17827" y="1338470"/>
            <a:ext cx="9258170" cy="5308515"/>
          </a:xfrm>
          <a:prstGeom prst="rect">
            <a:avLst/>
          </a:prstGeom>
        </p:spPr>
      </p:pic>
    </p:spTree>
    <p:extLst>
      <p:ext uri="{BB962C8B-B14F-4D97-AF65-F5344CB8AC3E}">
        <p14:creationId xmlns:p14="http://schemas.microsoft.com/office/powerpoint/2010/main" xmlns="" val="1751730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Использование наглядности</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СХЕМЫ</a:t>
            </a:r>
          </a:p>
        </p:txBody>
      </p:sp>
      <p:pic>
        <p:nvPicPr>
          <p:cNvPr id="5" name="Рисунок 4">
            <a:extLst>
              <a:ext uri="{FF2B5EF4-FFF2-40B4-BE49-F238E27FC236}">
                <a16:creationId xmlns="" xmlns:a16="http://schemas.microsoft.com/office/drawing/2014/main" id="{7C8E0EE3-F731-4F3C-8B18-14879EBF548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67200" y="1347497"/>
            <a:ext cx="5618922" cy="5299488"/>
          </a:xfrm>
          <a:prstGeom prst="rect">
            <a:avLst/>
          </a:prstGeom>
        </p:spPr>
      </p:pic>
    </p:spTree>
    <p:extLst>
      <p:ext uri="{BB962C8B-B14F-4D97-AF65-F5344CB8AC3E}">
        <p14:creationId xmlns:p14="http://schemas.microsoft.com/office/powerpoint/2010/main" xmlns="" val="2395891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помещения</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872196" y="2067951"/>
            <a:ext cx="3010487" cy="4215128"/>
          </a:xfrm>
        </p:spPr>
        <p:txBody>
          <a:bodyPr>
            <a:noAutofit/>
          </a:bodyPr>
          <a:lstStyle/>
          <a:p>
            <a:pPr lvl="0"/>
            <a:r>
              <a:rPr lang="ru-RU" sz="2400" b="1" dirty="0"/>
              <a:t>Соответствие мебели росту детей (должны быть 3 размера мебели); она должна быть прочной, устойчивой, безопасной</a:t>
            </a:r>
          </a:p>
        </p:txBody>
      </p:sp>
      <p:pic>
        <p:nvPicPr>
          <p:cNvPr id="7" name="Объект 6">
            <a:extLst>
              <a:ext uri="{FF2B5EF4-FFF2-40B4-BE49-F238E27FC236}">
                <a16:creationId xmlns="" xmlns:a16="http://schemas.microsoft.com/office/drawing/2014/main" id="{CC746090-FD37-4564-9598-3227AE5D7262}"/>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037428" y="1111349"/>
            <a:ext cx="7976381" cy="4808140"/>
          </a:xfrm>
        </p:spPr>
      </p:pic>
    </p:spTree>
    <p:extLst>
      <p:ext uri="{BB962C8B-B14F-4D97-AF65-F5344CB8AC3E}">
        <p14:creationId xmlns:p14="http://schemas.microsoft.com/office/powerpoint/2010/main" xmlns="" val="412325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Использование наглядности</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СХЕМЫ</a:t>
            </a:r>
          </a:p>
        </p:txBody>
      </p:sp>
      <p:pic>
        <p:nvPicPr>
          <p:cNvPr id="5" name="Рисунок 4">
            <a:extLst>
              <a:ext uri="{FF2B5EF4-FFF2-40B4-BE49-F238E27FC236}">
                <a16:creationId xmlns="" xmlns:a16="http://schemas.microsoft.com/office/drawing/2014/main" id="{4375A313-10ED-4FCC-A5DC-6ACBF1EA73A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38922" y="1285461"/>
            <a:ext cx="7873277" cy="5361524"/>
          </a:xfrm>
          <a:prstGeom prst="rect">
            <a:avLst/>
          </a:prstGeom>
        </p:spPr>
      </p:pic>
    </p:spTree>
    <p:extLst>
      <p:ext uri="{BB962C8B-B14F-4D97-AF65-F5344CB8AC3E}">
        <p14:creationId xmlns:p14="http://schemas.microsoft.com/office/powerpoint/2010/main" xmlns="" val="521190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Использование наглядности</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ПАЗЛЫ</a:t>
            </a:r>
          </a:p>
        </p:txBody>
      </p:sp>
      <p:pic>
        <p:nvPicPr>
          <p:cNvPr id="6" name="Рисунок 5">
            <a:extLst>
              <a:ext uri="{FF2B5EF4-FFF2-40B4-BE49-F238E27FC236}">
                <a16:creationId xmlns="" xmlns:a16="http://schemas.microsoft.com/office/drawing/2014/main" id="{D2C5570D-53FC-459F-90C3-8055ECE559C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41519" y="1307545"/>
            <a:ext cx="6892741" cy="5387286"/>
          </a:xfrm>
          <a:prstGeom prst="rect">
            <a:avLst/>
          </a:prstGeom>
        </p:spPr>
      </p:pic>
    </p:spTree>
    <p:extLst>
      <p:ext uri="{BB962C8B-B14F-4D97-AF65-F5344CB8AC3E}">
        <p14:creationId xmlns:p14="http://schemas.microsoft.com/office/powerpoint/2010/main" xmlns="" val="3244001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Использование наглядности</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ЛАБИРИНТЫ</a:t>
            </a:r>
          </a:p>
        </p:txBody>
      </p:sp>
      <p:pic>
        <p:nvPicPr>
          <p:cNvPr id="8" name="Рисунок 7">
            <a:extLst>
              <a:ext uri="{FF2B5EF4-FFF2-40B4-BE49-F238E27FC236}">
                <a16:creationId xmlns="" xmlns:a16="http://schemas.microsoft.com/office/drawing/2014/main" id="{7E179671-4598-4DDB-8875-C2EEB701229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08737" y="1446819"/>
            <a:ext cx="3484688" cy="5200166"/>
          </a:xfrm>
          <a:prstGeom prst="rect">
            <a:avLst/>
          </a:prstGeom>
        </p:spPr>
      </p:pic>
    </p:spTree>
    <p:extLst>
      <p:ext uri="{BB962C8B-B14F-4D97-AF65-F5344CB8AC3E}">
        <p14:creationId xmlns:p14="http://schemas.microsoft.com/office/powerpoint/2010/main" xmlns="" val="3948400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Использование наглядности</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Настольные дидактические игры</a:t>
            </a:r>
          </a:p>
        </p:txBody>
      </p:sp>
      <p:pic>
        <p:nvPicPr>
          <p:cNvPr id="5" name="Рисунок 4">
            <a:extLst>
              <a:ext uri="{FF2B5EF4-FFF2-40B4-BE49-F238E27FC236}">
                <a16:creationId xmlns="" xmlns:a16="http://schemas.microsoft.com/office/drawing/2014/main" id="{9195C503-FE03-4983-8906-88AD7B9D79F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80452" y="1494719"/>
            <a:ext cx="5632174" cy="5029223"/>
          </a:xfrm>
          <a:prstGeom prst="rect">
            <a:avLst/>
          </a:prstGeom>
        </p:spPr>
      </p:pic>
    </p:spTree>
    <p:extLst>
      <p:ext uri="{BB962C8B-B14F-4D97-AF65-F5344CB8AC3E}">
        <p14:creationId xmlns:p14="http://schemas.microsoft.com/office/powerpoint/2010/main" xmlns="" val="1845578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Использование наглядности</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Рассматривание иллюстраций</a:t>
            </a:r>
          </a:p>
        </p:txBody>
      </p:sp>
      <p:pic>
        <p:nvPicPr>
          <p:cNvPr id="6" name="Рисунок 5">
            <a:extLst>
              <a:ext uri="{FF2B5EF4-FFF2-40B4-BE49-F238E27FC236}">
                <a16:creationId xmlns="" xmlns:a16="http://schemas.microsoft.com/office/drawing/2014/main" id="{96C5AE5A-2247-4640-84F7-DF1D4993979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0212" y="1342734"/>
            <a:ext cx="5591955" cy="4172532"/>
          </a:xfrm>
          <a:prstGeom prst="rect">
            <a:avLst/>
          </a:prstGeom>
        </p:spPr>
      </p:pic>
      <p:pic>
        <p:nvPicPr>
          <p:cNvPr id="8" name="Рисунок 7">
            <a:extLst>
              <a:ext uri="{FF2B5EF4-FFF2-40B4-BE49-F238E27FC236}">
                <a16:creationId xmlns="" xmlns:a16="http://schemas.microsoft.com/office/drawing/2014/main" id="{B6215075-D03B-4820-8B71-5528746327A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10773" y="2493505"/>
            <a:ext cx="5482445" cy="4153480"/>
          </a:xfrm>
          <a:prstGeom prst="rect">
            <a:avLst/>
          </a:prstGeom>
        </p:spPr>
      </p:pic>
    </p:spTree>
    <p:extLst>
      <p:ext uri="{BB962C8B-B14F-4D97-AF65-F5344CB8AC3E}">
        <p14:creationId xmlns:p14="http://schemas.microsoft.com/office/powerpoint/2010/main" xmlns="" val="15668139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Приемы воспитания культурно-гигиенических навыков</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2398643"/>
            <a:ext cx="8915400" cy="3512578"/>
          </a:xfrm>
        </p:spPr>
        <p:txBody>
          <a:bodyPr>
            <a:noAutofit/>
          </a:bodyPr>
          <a:lstStyle/>
          <a:p>
            <a:pPr marL="0" indent="0" algn="ctr">
              <a:buNone/>
            </a:pPr>
            <a:r>
              <a:rPr lang="ru-RU" sz="6600" b="1" i="1" dirty="0">
                <a:solidFill>
                  <a:srgbClr val="FF0000"/>
                </a:solidFill>
                <a:effectLst>
                  <a:outerShdw blurRad="38100" dist="38100" dir="2700000" algn="tl">
                    <a:srgbClr val="000000">
                      <a:alpha val="43137"/>
                    </a:srgbClr>
                  </a:outerShdw>
                </a:effectLst>
              </a:rPr>
              <a:t>Художественное слово</a:t>
            </a:r>
          </a:p>
        </p:txBody>
      </p:sp>
    </p:spTree>
    <p:extLst>
      <p:ext uri="{BB962C8B-B14F-4D97-AF65-F5344CB8AC3E}">
        <p14:creationId xmlns:p14="http://schemas.microsoft.com/office/powerpoint/2010/main" xmlns="" val="8062487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Художественное слово</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Поговорки, пословицы, потешки</a:t>
            </a:r>
          </a:p>
        </p:txBody>
      </p:sp>
      <p:pic>
        <p:nvPicPr>
          <p:cNvPr id="5" name="Рисунок 4">
            <a:extLst>
              <a:ext uri="{FF2B5EF4-FFF2-40B4-BE49-F238E27FC236}">
                <a16:creationId xmlns="" xmlns:a16="http://schemas.microsoft.com/office/drawing/2014/main" id="{2B376525-AE3C-40CD-838A-D6FE2708649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88611" y="1337123"/>
            <a:ext cx="7776953" cy="5494041"/>
          </a:xfrm>
          <a:prstGeom prst="rect">
            <a:avLst/>
          </a:prstGeom>
        </p:spPr>
      </p:pic>
    </p:spTree>
    <p:extLst>
      <p:ext uri="{BB962C8B-B14F-4D97-AF65-F5344CB8AC3E}">
        <p14:creationId xmlns:p14="http://schemas.microsoft.com/office/powerpoint/2010/main" xmlns="" val="3385599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Художественное слово</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Стихотворения, сказки, произведения детской художественной литературы</a:t>
            </a:r>
          </a:p>
          <a:p>
            <a:r>
              <a:rPr lang="ru-RU" sz="3200" b="1" dirty="0">
                <a:solidFill>
                  <a:srgbClr val="002060"/>
                </a:solidFill>
              </a:rPr>
              <a:t>Надо, надо умываться по утрам и вечерам, а нечистым трубочистам стыд и срам! </a:t>
            </a:r>
          </a:p>
        </p:txBody>
      </p:sp>
      <p:pic>
        <p:nvPicPr>
          <p:cNvPr id="10244" name="Picture 4" descr="http://antique.newbookshop.ru/pict/1010606073.jpg">
            <a:extLst>
              <a:ext uri="{FF2B5EF4-FFF2-40B4-BE49-F238E27FC236}">
                <a16:creationId xmlns="" xmlns:a16="http://schemas.microsoft.com/office/drawing/2014/main" id="{A5EFB0E7-6141-4CE3-932E-3695FF9C9CD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76730" y="2809461"/>
            <a:ext cx="6016486" cy="38375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4069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fade">
                                      <p:cBhvr>
                                        <p:cTn id="13" dur="1000"/>
                                        <p:tgtEl>
                                          <p:spTgt spid="10244"/>
                                        </p:tgtEl>
                                      </p:cBhvr>
                                    </p:animEffect>
                                    <p:anim calcmode="lin" valueType="num">
                                      <p:cBhvr>
                                        <p:cTn id="14" dur="1000" fill="hold"/>
                                        <p:tgtEl>
                                          <p:spTgt spid="10244"/>
                                        </p:tgtEl>
                                        <p:attrNameLst>
                                          <p:attrName>ppt_x</p:attrName>
                                        </p:attrNameLst>
                                      </p:cBhvr>
                                      <p:tavLst>
                                        <p:tav tm="0">
                                          <p:val>
                                            <p:strVal val="#ppt_x"/>
                                          </p:val>
                                        </p:tav>
                                        <p:tav tm="100000">
                                          <p:val>
                                            <p:strVal val="#ppt_x"/>
                                          </p:val>
                                        </p:tav>
                                      </p:tavLst>
                                    </p:anim>
                                    <p:anim calcmode="lin" valueType="num">
                                      <p:cBhvr>
                                        <p:cTn id="15"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Художественное слово</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Стихотворения, сказки, произведения детской художественной литературы</a:t>
            </a:r>
          </a:p>
          <a:p>
            <a:r>
              <a:rPr lang="ru-RU" sz="3200" b="1" dirty="0">
                <a:solidFill>
                  <a:srgbClr val="002060"/>
                </a:solidFill>
              </a:rPr>
              <a:t>И кастрюля на бегу закричала утюгу: "Я бегу, бегу, бегу, удержаться не могу!" </a:t>
            </a:r>
          </a:p>
        </p:txBody>
      </p:sp>
      <p:pic>
        <p:nvPicPr>
          <p:cNvPr id="25602" name="Picture 2" descr="http://www.wwww4.com/w6/3514990.jpg">
            <a:extLst>
              <a:ext uri="{FF2B5EF4-FFF2-40B4-BE49-F238E27FC236}">
                <a16:creationId xmlns="" xmlns:a16="http://schemas.microsoft.com/office/drawing/2014/main" id="{6FD25068-EC4B-4B78-B354-EEBA2D98C21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22412" y="2743200"/>
            <a:ext cx="6953712"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3886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602"/>
                                        </p:tgtEl>
                                        <p:attrNameLst>
                                          <p:attrName>style.visibility</p:attrName>
                                        </p:attrNameLst>
                                      </p:cBhvr>
                                      <p:to>
                                        <p:strVal val="visible"/>
                                      </p:to>
                                    </p:set>
                                    <p:animEffect transition="in" filter="fade">
                                      <p:cBhvr>
                                        <p:cTn id="14" dur="1000"/>
                                        <p:tgtEl>
                                          <p:spTgt spid="25602"/>
                                        </p:tgtEl>
                                      </p:cBhvr>
                                    </p:animEffect>
                                    <p:anim calcmode="lin" valueType="num">
                                      <p:cBhvr>
                                        <p:cTn id="15" dur="1000" fill="hold"/>
                                        <p:tgtEl>
                                          <p:spTgt spid="25602"/>
                                        </p:tgtEl>
                                        <p:attrNameLst>
                                          <p:attrName>ppt_x</p:attrName>
                                        </p:attrNameLst>
                                      </p:cBhvr>
                                      <p:tavLst>
                                        <p:tav tm="0">
                                          <p:val>
                                            <p:strVal val="#ppt_x"/>
                                          </p:val>
                                        </p:tav>
                                        <p:tav tm="100000">
                                          <p:val>
                                            <p:strVal val="#ppt_x"/>
                                          </p:val>
                                        </p:tav>
                                      </p:tavLst>
                                    </p:anim>
                                    <p:anim calcmode="lin" valueType="num">
                                      <p:cBhvr>
                                        <p:cTn id="16" dur="1000" fill="hold"/>
                                        <p:tgtEl>
                                          <p:spTgt spid="25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Художественное слово</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Стихотворения, сказки, произведения детской художественной литературы</a:t>
            </a:r>
          </a:p>
          <a:p>
            <a:r>
              <a:rPr lang="ru-RU" sz="3200" b="1" dirty="0">
                <a:solidFill>
                  <a:srgbClr val="002060"/>
                </a:solidFill>
              </a:rPr>
              <a:t>Если сын </a:t>
            </a:r>
            <a:r>
              <a:rPr lang="ru-RU" sz="3200" b="1" dirty="0" err="1">
                <a:solidFill>
                  <a:srgbClr val="002060"/>
                </a:solidFill>
              </a:rPr>
              <a:t>чернее</a:t>
            </a:r>
            <a:r>
              <a:rPr lang="ru-RU" sz="3200" b="1" dirty="0">
                <a:solidFill>
                  <a:srgbClr val="002060"/>
                </a:solidFill>
              </a:rPr>
              <a:t> ночи, грязь лежит на рожице, - ясно, это плохо очень для ребячьей кожицы.</a:t>
            </a:r>
          </a:p>
        </p:txBody>
      </p:sp>
      <p:pic>
        <p:nvPicPr>
          <p:cNvPr id="26626" name="Picture 2" descr="https://ds04.infourok.ru/uploads/ex/09af/0007e566-7ea19be0/img0.jpg">
            <a:extLst>
              <a:ext uri="{FF2B5EF4-FFF2-40B4-BE49-F238E27FC236}">
                <a16:creationId xmlns="" xmlns:a16="http://schemas.microsoft.com/office/drawing/2014/main" id="{F4CC1440-513A-4835-8529-510A699F009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24938" y="3429000"/>
            <a:ext cx="5883965" cy="3429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01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626"/>
                                        </p:tgtEl>
                                        <p:attrNameLst>
                                          <p:attrName>style.visibility</p:attrName>
                                        </p:attrNameLst>
                                      </p:cBhvr>
                                      <p:to>
                                        <p:strVal val="visible"/>
                                      </p:to>
                                    </p:set>
                                    <p:animEffect transition="in" filter="fade">
                                      <p:cBhvr>
                                        <p:cTn id="14" dur="1000"/>
                                        <p:tgtEl>
                                          <p:spTgt spid="26626"/>
                                        </p:tgtEl>
                                      </p:cBhvr>
                                    </p:animEffect>
                                    <p:anim calcmode="lin" valueType="num">
                                      <p:cBhvr>
                                        <p:cTn id="15" dur="1000" fill="hold"/>
                                        <p:tgtEl>
                                          <p:spTgt spid="26626"/>
                                        </p:tgtEl>
                                        <p:attrNameLst>
                                          <p:attrName>ppt_x</p:attrName>
                                        </p:attrNameLst>
                                      </p:cBhvr>
                                      <p:tavLst>
                                        <p:tav tm="0">
                                          <p:val>
                                            <p:strVal val="#ppt_x"/>
                                          </p:val>
                                        </p:tav>
                                        <p:tav tm="100000">
                                          <p:val>
                                            <p:strVal val="#ppt_x"/>
                                          </p:val>
                                        </p:tav>
                                      </p:tavLst>
                                    </p:anim>
                                    <p:anim calcmode="lin" valueType="num">
                                      <p:cBhvr>
                                        <p:cTn id="16"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помещения</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787790" y="2011679"/>
            <a:ext cx="3010487" cy="4018181"/>
          </a:xfrm>
        </p:spPr>
        <p:txBody>
          <a:bodyPr>
            <a:noAutofit/>
          </a:bodyPr>
          <a:lstStyle/>
          <a:p>
            <a:pPr lvl="0"/>
            <a:r>
              <a:rPr lang="ru-RU" sz="3200" b="1" dirty="0"/>
              <a:t>Порядок и чистота в помещении при регулярной уборке</a:t>
            </a:r>
          </a:p>
        </p:txBody>
      </p:sp>
      <p:pic>
        <p:nvPicPr>
          <p:cNvPr id="6" name="Объект 5">
            <a:extLst>
              <a:ext uri="{FF2B5EF4-FFF2-40B4-BE49-F238E27FC236}">
                <a16:creationId xmlns="" xmlns:a16="http://schemas.microsoft.com/office/drawing/2014/main" id="{44887EB7-C29C-4938-B6F2-8DA0B715045A}"/>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332849" y="446089"/>
            <a:ext cx="7610622" cy="6109456"/>
          </a:xfrm>
        </p:spPr>
      </p:pic>
    </p:spTree>
    <p:extLst>
      <p:ext uri="{BB962C8B-B14F-4D97-AF65-F5344CB8AC3E}">
        <p14:creationId xmlns:p14="http://schemas.microsoft.com/office/powerpoint/2010/main" xmlns="" val="32344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Художественное слово</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Стихотворения, сказки, произведения детской художественной литературы</a:t>
            </a:r>
          </a:p>
          <a:p>
            <a:r>
              <a:rPr lang="ru-RU" sz="3200" b="1" dirty="0">
                <a:solidFill>
                  <a:srgbClr val="002060"/>
                </a:solidFill>
              </a:rPr>
              <a:t>Час обеда подошёл, села Машенька за стол.</a:t>
            </a:r>
          </a:p>
        </p:txBody>
      </p:sp>
      <p:pic>
        <p:nvPicPr>
          <p:cNvPr id="27650" name="Picture 2" descr="https://im0-tub-ru.yandex.net/i?id=50967f94640524c883aa435d568e830e-l&amp;n=13">
            <a:extLst>
              <a:ext uri="{FF2B5EF4-FFF2-40B4-BE49-F238E27FC236}">
                <a16:creationId xmlns="" xmlns:a16="http://schemas.microsoft.com/office/drawing/2014/main" id="{73F1257F-2D17-4445-8626-FEC58C2A44E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59895" y="2597426"/>
            <a:ext cx="5274779" cy="41653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695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650"/>
                                        </p:tgtEl>
                                        <p:attrNameLst>
                                          <p:attrName>style.visibility</p:attrName>
                                        </p:attrNameLst>
                                      </p:cBhvr>
                                      <p:to>
                                        <p:strVal val="visible"/>
                                      </p:to>
                                    </p:set>
                                    <p:animEffect transition="in" filter="fade">
                                      <p:cBhvr>
                                        <p:cTn id="14" dur="1000"/>
                                        <p:tgtEl>
                                          <p:spTgt spid="27650"/>
                                        </p:tgtEl>
                                      </p:cBhvr>
                                    </p:animEffect>
                                    <p:anim calcmode="lin" valueType="num">
                                      <p:cBhvr>
                                        <p:cTn id="15" dur="1000" fill="hold"/>
                                        <p:tgtEl>
                                          <p:spTgt spid="27650"/>
                                        </p:tgtEl>
                                        <p:attrNameLst>
                                          <p:attrName>ppt_x</p:attrName>
                                        </p:attrNameLst>
                                      </p:cBhvr>
                                      <p:tavLst>
                                        <p:tav tm="0">
                                          <p:val>
                                            <p:strVal val="#ppt_x"/>
                                          </p:val>
                                        </p:tav>
                                        <p:tav tm="100000">
                                          <p:val>
                                            <p:strVal val="#ppt_x"/>
                                          </p:val>
                                        </p:tav>
                                      </p:tavLst>
                                    </p:anim>
                                    <p:anim calcmode="lin" valueType="num">
                                      <p:cBhvr>
                                        <p:cTn id="16"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55402C-B8DB-45ED-9E3F-98F0C7E1202E}"/>
              </a:ext>
            </a:extLst>
          </p:cNvPr>
          <p:cNvSpPr>
            <a:spLocks noGrp="1"/>
          </p:cNvSpPr>
          <p:nvPr>
            <p:ph type="title"/>
          </p:nvPr>
        </p:nvSpPr>
        <p:spPr>
          <a:xfrm>
            <a:off x="2592925" y="211015"/>
            <a:ext cx="8911687" cy="407963"/>
          </a:xfrm>
        </p:spPr>
        <p:txBody>
          <a:bodyPr>
            <a:normAutofit fontScale="90000"/>
          </a:bodyPr>
          <a:lstStyle/>
          <a:p>
            <a:pPr algn="ctr"/>
            <a:r>
              <a:rPr lang="ru-RU" sz="2400" b="1" i="1" dirty="0">
                <a:solidFill>
                  <a:schemeClr val="tx1"/>
                </a:solidFill>
                <a:effectLst>
                  <a:outerShdw blurRad="38100" dist="38100" dir="2700000" algn="tl">
                    <a:srgbClr val="000000">
                      <a:alpha val="43137"/>
                    </a:srgbClr>
                  </a:outerShdw>
                </a:effectLst>
              </a:rPr>
              <a:t>Художественное слово</a:t>
            </a:r>
          </a:p>
        </p:txBody>
      </p:sp>
      <p:sp>
        <p:nvSpPr>
          <p:cNvPr id="3" name="Объект 2">
            <a:extLst>
              <a:ext uri="{FF2B5EF4-FFF2-40B4-BE49-F238E27FC236}">
                <a16:creationId xmlns="" xmlns:a16="http://schemas.microsoft.com/office/drawing/2014/main" id="{C35C69E3-31F3-4941-97B0-57C629112477}"/>
              </a:ext>
            </a:extLst>
          </p:cNvPr>
          <p:cNvSpPr>
            <a:spLocks noGrp="1"/>
          </p:cNvSpPr>
          <p:nvPr>
            <p:ph idx="1"/>
          </p:nvPr>
        </p:nvSpPr>
        <p:spPr>
          <a:xfrm>
            <a:off x="2589212" y="821635"/>
            <a:ext cx="8915400" cy="5499651"/>
          </a:xfrm>
        </p:spPr>
        <p:txBody>
          <a:bodyPr>
            <a:noAutofit/>
          </a:bodyPr>
          <a:lstStyle/>
          <a:p>
            <a:pPr marL="0" indent="0" algn="ctr">
              <a:buNone/>
            </a:pPr>
            <a:r>
              <a:rPr lang="ru-RU" sz="2400" b="1" dirty="0">
                <a:solidFill>
                  <a:srgbClr val="FF0000"/>
                </a:solidFill>
              </a:rPr>
              <a:t>Стихотворения, сказки, произведения детской художественной литературы</a:t>
            </a:r>
          </a:p>
          <a:p>
            <a:r>
              <a:rPr lang="ru-RU" sz="2800" b="1" dirty="0">
                <a:solidFill>
                  <a:srgbClr val="002060"/>
                </a:solidFill>
              </a:rPr>
              <a:t>Громко девочка кричала, как увидела мочалу, цапалась, как кошка: - Не трогайте ладошки! Они не будут белые. Они же загорелые.</a:t>
            </a:r>
          </a:p>
        </p:txBody>
      </p:sp>
      <p:pic>
        <p:nvPicPr>
          <p:cNvPr id="28674" name="Picture 2" descr="http://dompolnajachasa.at.ua/_pu/15/34903608.jpg">
            <a:extLst>
              <a:ext uri="{FF2B5EF4-FFF2-40B4-BE49-F238E27FC236}">
                <a16:creationId xmlns="" xmlns:a16="http://schemas.microsoft.com/office/drawing/2014/main" id="{20854AAD-62BB-40A6-AA07-1DDE35E48B0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65914" y="3034748"/>
            <a:ext cx="5512904" cy="38232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046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674"/>
                                        </p:tgtEl>
                                        <p:attrNameLst>
                                          <p:attrName>style.visibility</p:attrName>
                                        </p:attrNameLst>
                                      </p:cBhvr>
                                      <p:to>
                                        <p:strVal val="visible"/>
                                      </p:to>
                                    </p:set>
                                    <p:animEffect transition="in" filter="fade">
                                      <p:cBhvr>
                                        <p:cTn id="14" dur="1000"/>
                                        <p:tgtEl>
                                          <p:spTgt spid="28674"/>
                                        </p:tgtEl>
                                      </p:cBhvr>
                                    </p:animEffect>
                                    <p:anim calcmode="lin" valueType="num">
                                      <p:cBhvr>
                                        <p:cTn id="15" dur="1000" fill="hold"/>
                                        <p:tgtEl>
                                          <p:spTgt spid="28674"/>
                                        </p:tgtEl>
                                        <p:attrNameLst>
                                          <p:attrName>ppt_x</p:attrName>
                                        </p:attrNameLst>
                                      </p:cBhvr>
                                      <p:tavLst>
                                        <p:tav tm="0">
                                          <p:val>
                                            <p:strVal val="#ppt_x"/>
                                          </p:val>
                                        </p:tav>
                                        <p:tav tm="100000">
                                          <p:val>
                                            <p:strVal val="#ppt_x"/>
                                          </p:val>
                                        </p:tav>
                                      </p:tavLst>
                                    </p:anim>
                                    <p:anim calcmode="lin" valueType="num">
                                      <p:cBhvr>
                                        <p:cTn id="16"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966151"/>
          </a:xfrm>
        </p:spPr>
        <p:txBody>
          <a:bodyPr>
            <a:normAutofit fontScale="90000"/>
          </a:bodyPr>
          <a:lstStyle/>
          <a:p>
            <a:pPr algn="ctr"/>
            <a:r>
              <a:rPr lang="ru-RU" sz="4400" b="1" dirty="0" smtClean="0"/>
              <a:t>5. </a:t>
            </a:r>
            <a:r>
              <a:rPr lang="ru-RU" sz="4000" b="1" dirty="0">
                <a:solidFill>
                  <a:schemeClr val="tx1"/>
                </a:solidFill>
              </a:rPr>
              <a:t>СОЗДАНИЕ БЛАГОПРИЯТНОЙ ПСИХОЛОГИЧЕСКОЙ ОБСТАНОВКИ</a:t>
            </a:r>
            <a:r>
              <a:rPr lang="ru-RU" sz="4400" b="1" dirty="0">
                <a:solidFill>
                  <a:srgbClr val="FF0000"/>
                </a:solidFill>
              </a:rPr>
              <a:t/>
            </a:r>
            <a:br>
              <a:rPr lang="ru-RU" sz="4400" b="1" dirty="0">
                <a:solidFill>
                  <a:srgbClr val="FF0000"/>
                </a:solidFill>
              </a:rPr>
            </a:br>
            <a:endParaRPr lang="ru-RU" sz="4400" b="1" dirty="0"/>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1855304"/>
            <a:ext cx="8915400" cy="4717774"/>
          </a:xfrm>
        </p:spPr>
        <p:txBody>
          <a:bodyPr>
            <a:normAutofit lnSpcReduction="10000"/>
          </a:bodyPr>
          <a:lstStyle/>
          <a:p>
            <a:pPr marL="0" indent="0" algn="ctr">
              <a:buNone/>
            </a:pPr>
            <a:r>
              <a:rPr lang="ru-RU" sz="1900" b="1" u="sng">
                <a:solidFill>
                  <a:srgbClr val="002060"/>
                </a:solidFill>
              </a:rPr>
              <a:t>Случаи </a:t>
            </a:r>
            <a:r>
              <a:rPr lang="ru-RU" sz="1900" b="1" u="sng" smtClean="0">
                <a:solidFill>
                  <a:srgbClr val="002060"/>
                </a:solidFill>
              </a:rPr>
              <a:t>психологического </a:t>
            </a:r>
            <a:r>
              <a:rPr lang="ru-RU" sz="1900" b="1" u="sng" dirty="0">
                <a:solidFill>
                  <a:srgbClr val="002060"/>
                </a:solidFill>
              </a:rPr>
              <a:t>неблагополучия</a:t>
            </a:r>
            <a:r>
              <a:rPr lang="ru-RU" sz="1900" b="1" dirty="0">
                <a:solidFill>
                  <a:srgbClr val="002060"/>
                </a:solidFill>
              </a:rPr>
              <a:t>:</a:t>
            </a:r>
          </a:p>
          <a:p>
            <a:pPr marL="0" indent="0" algn="ctr">
              <a:buNone/>
            </a:pPr>
            <a:endParaRPr lang="ru-RU" sz="1900" b="1" dirty="0">
              <a:solidFill>
                <a:srgbClr val="002060"/>
              </a:solidFill>
            </a:endParaRPr>
          </a:p>
          <a:p>
            <a:pPr lvl="0"/>
            <a:r>
              <a:rPr lang="ru-RU" sz="2200" b="1" dirty="0"/>
              <a:t>моменты адаптации к детскому саду</a:t>
            </a:r>
          </a:p>
          <a:p>
            <a:pPr lvl="0"/>
            <a:r>
              <a:rPr lang="ru-RU" sz="2200" b="1" dirty="0"/>
              <a:t>повышенная тревожность</a:t>
            </a:r>
          </a:p>
          <a:p>
            <a:pPr lvl="0"/>
            <a:r>
              <a:rPr lang="ru-RU" sz="2200" b="1" dirty="0"/>
              <a:t>страхи</a:t>
            </a:r>
          </a:p>
          <a:p>
            <a:pPr lvl="0"/>
            <a:r>
              <a:rPr lang="ru-RU" sz="2200" b="1" dirty="0"/>
              <a:t>агрессивность</a:t>
            </a:r>
          </a:p>
          <a:p>
            <a:pPr lvl="0"/>
            <a:r>
              <a:rPr lang="ru-RU" sz="2200" b="1" dirty="0" err="1"/>
              <a:t>неорганизованнось</a:t>
            </a:r>
            <a:endParaRPr lang="ru-RU" sz="2200" b="1" dirty="0"/>
          </a:p>
          <a:p>
            <a:pPr lvl="0"/>
            <a:r>
              <a:rPr lang="ru-RU" sz="2200" b="1" dirty="0"/>
              <a:t>неуверенность в своих силах</a:t>
            </a:r>
          </a:p>
          <a:p>
            <a:pPr lvl="0"/>
            <a:r>
              <a:rPr lang="ru-RU" sz="2200" b="1" dirty="0"/>
              <a:t>излишняя заторможенность</a:t>
            </a:r>
          </a:p>
          <a:p>
            <a:pPr lvl="0"/>
            <a:r>
              <a:rPr lang="ru-RU" sz="2200" b="1" dirty="0"/>
              <a:t>проблема развития отдельных психических процессов</a:t>
            </a:r>
          </a:p>
          <a:p>
            <a:pPr lvl="0"/>
            <a:r>
              <a:rPr lang="ru-RU" sz="2200" b="1" dirty="0"/>
              <a:t>проблема общения</a:t>
            </a:r>
          </a:p>
        </p:txBody>
      </p:sp>
    </p:spTree>
    <p:extLst>
      <p:ext uri="{BB962C8B-B14F-4D97-AF65-F5344CB8AC3E}">
        <p14:creationId xmlns:p14="http://schemas.microsoft.com/office/powerpoint/2010/main" xmlns="" val="173993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88C330-5F43-4B59-BBC1-3B576E70463D}"/>
              </a:ext>
            </a:extLst>
          </p:cNvPr>
          <p:cNvSpPr>
            <a:spLocks noGrp="1"/>
          </p:cNvSpPr>
          <p:nvPr>
            <p:ph type="title"/>
          </p:nvPr>
        </p:nvSpPr>
        <p:spPr>
          <a:xfrm>
            <a:off x="2592925" y="624110"/>
            <a:ext cx="8911687" cy="966151"/>
          </a:xfrm>
        </p:spPr>
        <p:txBody>
          <a:bodyPr>
            <a:normAutofit fontScale="90000"/>
          </a:bodyPr>
          <a:lstStyle/>
          <a:p>
            <a:pPr algn="ctr"/>
            <a:r>
              <a:rPr lang="ru-RU" sz="4400" b="1" dirty="0" smtClean="0"/>
              <a:t>5. </a:t>
            </a:r>
            <a:r>
              <a:rPr lang="ru-RU" sz="4000" b="1" dirty="0">
                <a:solidFill>
                  <a:schemeClr val="tx1"/>
                </a:solidFill>
              </a:rPr>
              <a:t>СОЗДАНИЕ БЛАГОПРИЯТНОЙ ПСИХОЛОГИЧЕСКОЙ ОБСТАНОВКИ</a:t>
            </a:r>
            <a:r>
              <a:rPr lang="ru-RU" sz="4400" b="1" dirty="0">
                <a:solidFill>
                  <a:srgbClr val="FF0000"/>
                </a:solidFill>
              </a:rPr>
              <a:t/>
            </a:r>
            <a:br>
              <a:rPr lang="ru-RU" sz="4400" b="1" dirty="0">
                <a:solidFill>
                  <a:srgbClr val="FF0000"/>
                </a:solidFill>
              </a:rPr>
            </a:br>
            <a:endParaRPr lang="ru-RU" sz="4400" b="1" dirty="0"/>
          </a:p>
        </p:txBody>
      </p:sp>
      <p:sp>
        <p:nvSpPr>
          <p:cNvPr id="3" name="Объект 2">
            <a:extLst>
              <a:ext uri="{FF2B5EF4-FFF2-40B4-BE49-F238E27FC236}">
                <a16:creationId xmlns="" xmlns:a16="http://schemas.microsoft.com/office/drawing/2014/main" id="{E1004F8A-B024-49AD-B91E-8D2ACE0D7F02}"/>
              </a:ext>
            </a:extLst>
          </p:cNvPr>
          <p:cNvSpPr>
            <a:spLocks noGrp="1"/>
          </p:cNvSpPr>
          <p:nvPr>
            <p:ph idx="1"/>
          </p:nvPr>
        </p:nvSpPr>
        <p:spPr>
          <a:xfrm>
            <a:off x="2589212" y="2080590"/>
            <a:ext cx="8915400" cy="4492487"/>
          </a:xfrm>
        </p:spPr>
        <p:txBody>
          <a:bodyPr>
            <a:normAutofit lnSpcReduction="10000"/>
          </a:bodyPr>
          <a:lstStyle/>
          <a:p>
            <a:pPr marL="0" indent="0" algn="ctr">
              <a:buNone/>
            </a:pPr>
            <a:r>
              <a:rPr lang="ru-RU" sz="2400" b="1" i="1" dirty="0">
                <a:solidFill>
                  <a:srgbClr val="002060"/>
                </a:solidFill>
              </a:rPr>
              <a:t>Причины психологических проблем</a:t>
            </a:r>
          </a:p>
          <a:p>
            <a:pPr marL="0" indent="0" algn="ctr">
              <a:buNone/>
            </a:pPr>
            <a:endParaRPr lang="ru-RU" sz="2400" b="1" dirty="0">
              <a:solidFill>
                <a:srgbClr val="002060"/>
              </a:solidFill>
            </a:endParaRPr>
          </a:p>
          <a:p>
            <a:pPr lvl="1"/>
            <a:r>
              <a:rPr lang="ru-RU" sz="2800" b="1" dirty="0"/>
              <a:t>Дефицит теплоты и внимания друг к другу в семье</a:t>
            </a:r>
          </a:p>
          <a:p>
            <a:pPr lvl="1"/>
            <a:r>
              <a:rPr lang="ru-RU" sz="2800" b="1" dirty="0"/>
              <a:t>Исчезновение совместных со взрослым форм полезной деятельности</a:t>
            </a:r>
          </a:p>
          <a:p>
            <a:pPr lvl="1"/>
            <a:r>
              <a:rPr lang="ru-RU" sz="2800" b="1" dirty="0"/>
              <a:t>Наказания в семье</a:t>
            </a:r>
          </a:p>
          <a:p>
            <a:pPr lvl="1"/>
            <a:r>
              <a:rPr lang="ru-RU" sz="2800" b="1" dirty="0"/>
              <a:t>Повышенная требовательность к ребенку</a:t>
            </a:r>
          </a:p>
          <a:p>
            <a:pPr lvl="1"/>
            <a:r>
              <a:rPr lang="ru-RU" sz="2800" b="1" dirty="0"/>
              <a:t>Конфликты в семьях</a:t>
            </a:r>
          </a:p>
        </p:txBody>
      </p:sp>
    </p:spTree>
    <p:extLst>
      <p:ext uri="{BB962C8B-B14F-4D97-AF65-F5344CB8AC3E}">
        <p14:creationId xmlns:p14="http://schemas.microsoft.com/office/powerpoint/2010/main" xmlns="" val="204051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0C6BC1-134D-499A-ACF4-E9D56EF0D1ED}"/>
              </a:ext>
            </a:extLst>
          </p:cNvPr>
          <p:cNvSpPr>
            <a:spLocks noGrp="1"/>
          </p:cNvSpPr>
          <p:nvPr>
            <p:ph type="title"/>
          </p:nvPr>
        </p:nvSpPr>
        <p:spPr/>
        <p:txBody>
          <a:bodyPr>
            <a:noAutofit/>
          </a:bodyPr>
          <a:lstStyle/>
          <a:p>
            <a:pPr algn="ctr"/>
            <a:r>
              <a:rPr lang="ru-RU" sz="2800" b="1" dirty="0">
                <a:solidFill>
                  <a:srgbClr val="7030A0"/>
                </a:solidFill>
              </a:rPr>
              <a:t>Главная задача </a:t>
            </a:r>
            <a:r>
              <a:rPr lang="ru-RU" sz="2800" b="1" dirty="0">
                <a:solidFill>
                  <a:srgbClr val="FF0000"/>
                </a:solidFill>
              </a:rPr>
              <a:t>– это создание в группе обстановки тепла, защищенности детей, эмоциональной комфортности</a:t>
            </a:r>
            <a:br>
              <a:rPr lang="ru-RU" sz="2800" b="1" dirty="0">
                <a:solidFill>
                  <a:srgbClr val="FF0000"/>
                </a:solidFill>
              </a:rPr>
            </a:br>
            <a:endParaRPr lang="ru-RU" sz="2800" b="1" dirty="0">
              <a:solidFill>
                <a:srgbClr val="FF0000"/>
              </a:solidFill>
            </a:endParaRPr>
          </a:p>
        </p:txBody>
      </p:sp>
      <p:sp>
        <p:nvSpPr>
          <p:cNvPr id="3" name="Объект 2">
            <a:extLst>
              <a:ext uri="{FF2B5EF4-FFF2-40B4-BE49-F238E27FC236}">
                <a16:creationId xmlns="" xmlns:a16="http://schemas.microsoft.com/office/drawing/2014/main" id="{233FFCE4-1FDD-4710-B1E8-81786E985589}"/>
              </a:ext>
            </a:extLst>
          </p:cNvPr>
          <p:cNvSpPr>
            <a:spLocks noGrp="1"/>
          </p:cNvSpPr>
          <p:nvPr>
            <p:ph idx="1"/>
          </p:nvPr>
        </p:nvSpPr>
        <p:spPr>
          <a:xfrm>
            <a:off x="2589212" y="2133600"/>
            <a:ext cx="8915400" cy="4724400"/>
          </a:xfrm>
        </p:spPr>
        <p:txBody>
          <a:bodyPr>
            <a:normAutofit/>
          </a:bodyPr>
          <a:lstStyle/>
          <a:p>
            <a:r>
              <a:rPr lang="ru-RU" sz="2400" b="1" dirty="0"/>
              <a:t>принять ребенка таким, какой он есть, любить его и желать ему добра</a:t>
            </a:r>
          </a:p>
        </p:txBody>
      </p:sp>
      <p:pic>
        <p:nvPicPr>
          <p:cNvPr id="1026" name="Picture 2" descr="http://praviladetey.ru/upload/iblock/195/195a7975434f87524584a708d0813a75.jpg">
            <a:extLst>
              <a:ext uri="{FF2B5EF4-FFF2-40B4-BE49-F238E27FC236}">
                <a16:creationId xmlns="" xmlns:a16="http://schemas.microsoft.com/office/drawing/2014/main" id="{6F306954-674C-469D-8E50-821BA3C839C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9579" y="2953611"/>
            <a:ext cx="3111776" cy="399877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mchildren.ru/wp-content/uploads/2016/09/Plohoye-povedeniye.jpg">
            <a:extLst>
              <a:ext uri="{FF2B5EF4-FFF2-40B4-BE49-F238E27FC236}">
                <a16:creationId xmlns="" xmlns:a16="http://schemas.microsoft.com/office/drawing/2014/main" id="{488AB27C-ED15-4BD0-9430-B0F1821A1DF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88326" y="3271662"/>
            <a:ext cx="4227089" cy="282809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mrhow.ru/uploads/posts/2013-11/1385828576_kak-otuchit-rebenka-kusatsya2.jpg">
            <a:extLst>
              <a:ext uri="{FF2B5EF4-FFF2-40B4-BE49-F238E27FC236}">
                <a16:creationId xmlns="" xmlns:a16="http://schemas.microsoft.com/office/drawing/2014/main" id="{33EC6912-AA65-4CFD-9C56-8D86EB96F85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45738" y="3936517"/>
            <a:ext cx="3949856" cy="28280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0111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1000"/>
                                        <p:tgtEl>
                                          <p:spTgt spid="1030"/>
                                        </p:tgtEl>
                                      </p:cBhvr>
                                    </p:animEffect>
                                    <p:anim calcmode="lin" valueType="num">
                                      <p:cBhvr>
                                        <p:cTn id="29" dur="1000" fill="hold"/>
                                        <p:tgtEl>
                                          <p:spTgt spid="1030"/>
                                        </p:tgtEl>
                                        <p:attrNameLst>
                                          <p:attrName>ppt_x</p:attrName>
                                        </p:attrNameLst>
                                      </p:cBhvr>
                                      <p:tavLst>
                                        <p:tav tm="0">
                                          <p:val>
                                            <p:strVal val="#ppt_x"/>
                                          </p:val>
                                        </p:tav>
                                        <p:tav tm="100000">
                                          <p:val>
                                            <p:strVal val="#ppt_x"/>
                                          </p:val>
                                        </p:tav>
                                      </p:tavLst>
                                    </p:anim>
                                    <p:anim calcmode="lin" valueType="num">
                                      <p:cBhvr>
                                        <p:cTn id="30"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0C6BC1-134D-499A-ACF4-E9D56EF0D1ED}"/>
              </a:ext>
            </a:extLst>
          </p:cNvPr>
          <p:cNvSpPr>
            <a:spLocks noGrp="1"/>
          </p:cNvSpPr>
          <p:nvPr>
            <p:ph type="title"/>
          </p:nvPr>
        </p:nvSpPr>
        <p:spPr/>
        <p:txBody>
          <a:bodyPr>
            <a:noAutofit/>
          </a:bodyPr>
          <a:lstStyle/>
          <a:p>
            <a:pPr algn="ctr"/>
            <a:r>
              <a:rPr lang="ru-RU" sz="2800" b="1" dirty="0">
                <a:solidFill>
                  <a:srgbClr val="7030A0"/>
                </a:solidFill>
              </a:rPr>
              <a:t>Главная задача </a:t>
            </a:r>
            <a:r>
              <a:rPr lang="ru-RU" sz="2800" b="1" dirty="0">
                <a:solidFill>
                  <a:srgbClr val="FF0000"/>
                </a:solidFill>
              </a:rPr>
              <a:t>– это создание в группе обстановки тепла, защищенности детей, эмоциональной комфортности</a:t>
            </a:r>
            <a:br>
              <a:rPr lang="ru-RU" sz="2800" b="1" dirty="0">
                <a:solidFill>
                  <a:srgbClr val="FF0000"/>
                </a:solidFill>
              </a:rPr>
            </a:br>
            <a:endParaRPr lang="ru-RU" sz="2800" b="1" dirty="0">
              <a:solidFill>
                <a:srgbClr val="FF0000"/>
              </a:solidFill>
            </a:endParaRPr>
          </a:p>
        </p:txBody>
      </p:sp>
      <p:sp>
        <p:nvSpPr>
          <p:cNvPr id="3" name="Объект 2">
            <a:extLst>
              <a:ext uri="{FF2B5EF4-FFF2-40B4-BE49-F238E27FC236}">
                <a16:creationId xmlns="" xmlns:a16="http://schemas.microsoft.com/office/drawing/2014/main" id="{233FFCE4-1FDD-4710-B1E8-81786E985589}"/>
              </a:ext>
            </a:extLst>
          </p:cNvPr>
          <p:cNvSpPr>
            <a:spLocks noGrp="1"/>
          </p:cNvSpPr>
          <p:nvPr>
            <p:ph idx="1"/>
          </p:nvPr>
        </p:nvSpPr>
        <p:spPr>
          <a:xfrm>
            <a:off x="2589212" y="2133600"/>
            <a:ext cx="8915400" cy="4724400"/>
          </a:xfrm>
        </p:spPr>
        <p:txBody>
          <a:bodyPr>
            <a:normAutofit/>
          </a:bodyPr>
          <a:lstStyle/>
          <a:p>
            <a:r>
              <a:rPr lang="ru-RU" sz="2400" b="1" dirty="0"/>
              <a:t>установление зрительных контактов с ребенком в течение дня</a:t>
            </a:r>
          </a:p>
        </p:txBody>
      </p:sp>
      <p:pic>
        <p:nvPicPr>
          <p:cNvPr id="2050" name="Picture 2" descr="http://mamapapia.ru/wp-content/uploads/2016/01/%D0%B5%D1%81%D0%BB%D0%B8_%D1%80%D0%B5%D0%B1%D0%B5%D0%BD%D0%BE%D0%BA_%D0%BA%D0%B0%D0%BF%D1%80%D0%B8%D0%B7%D0%BD%D0%B8%D1%87%D0%B0%D0%B5%D1%82_2.jpg">
            <a:extLst>
              <a:ext uri="{FF2B5EF4-FFF2-40B4-BE49-F238E27FC236}">
                <a16:creationId xmlns="" xmlns:a16="http://schemas.microsoft.com/office/drawing/2014/main" id="{CB596A16-3CA4-490A-8966-B49B51F7EC6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75834" y="2585159"/>
            <a:ext cx="4294601" cy="42728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65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0C6BC1-134D-499A-ACF4-E9D56EF0D1ED}"/>
              </a:ext>
            </a:extLst>
          </p:cNvPr>
          <p:cNvSpPr>
            <a:spLocks noGrp="1"/>
          </p:cNvSpPr>
          <p:nvPr>
            <p:ph type="title"/>
          </p:nvPr>
        </p:nvSpPr>
        <p:spPr/>
        <p:txBody>
          <a:bodyPr>
            <a:noAutofit/>
          </a:bodyPr>
          <a:lstStyle/>
          <a:p>
            <a:pPr algn="ctr"/>
            <a:r>
              <a:rPr lang="ru-RU" sz="2800" b="1" dirty="0">
                <a:solidFill>
                  <a:srgbClr val="7030A0"/>
                </a:solidFill>
              </a:rPr>
              <a:t>Главная задача </a:t>
            </a:r>
            <a:r>
              <a:rPr lang="ru-RU" sz="2800" b="1" dirty="0">
                <a:solidFill>
                  <a:srgbClr val="FF0000"/>
                </a:solidFill>
              </a:rPr>
              <a:t>– это создание в группе обстановки тепла, защищенности детей, эмоциональной комфортности</a:t>
            </a:r>
            <a:br>
              <a:rPr lang="ru-RU" sz="2800" b="1" dirty="0">
                <a:solidFill>
                  <a:srgbClr val="FF0000"/>
                </a:solidFill>
              </a:rPr>
            </a:br>
            <a:endParaRPr lang="ru-RU" sz="2800" b="1" dirty="0">
              <a:solidFill>
                <a:srgbClr val="FF0000"/>
              </a:solidFill>
            </a:endParaRPr>
          </a:p>
        </p:txBody>
      </p:sp>
      <p:sp>
        <p:nvSpPr>
          <p:cNvPr id="3" name="Объект 2">
            <a:extLst>
              <a:ext uri="{FF2B5EF4-FFF2-40B4-BE49-F238E27FC236}">
                <a16:creationId xmlns="" xmlns:a16="http://schemas.microsoft.com/office/drawing/2014/main" id="{233FFCE4-1FDD-4710-B1E8-81786E985589}"/>
              </a:ext>
            </a:extLst>
          </p:cNvPr>
          <p:cNvSpPr>
            <a:spLocks noGrp="1"/>
          </p:cNvSpPr>
          <p:nvPr>
            <p:ph idx="1"/>
          </p:nvPr>
        </p:nvSpPr>
        <p:spPr>
          <a:xfrm>
            <a:off x="2589212" y="2133600"/>
            <a:ext cx="8915400" cy="4724400"/>
          </a:xfrm>
        </p:spPr>
        <p:txBody>
          <a:bodyPr>
            <a:normAutofit/>
          </a:bodyPr>
          <a:lstStyle/>
          <a:p>
            <a:r>
              <a:rPr lang="ru-RU" sz="2400" b="1" dirty="0"/>
              <a:t>Установление доброжелательных тактильных контактов</a:t>
            </a:r>
          </a:p>
        </p:txBody>
      </p:sp>
      <p:pic>
        <p:nvPicPr>
          <p:cNvPr id="3074" name="Picture 2" descr="https://mama.ru/wp-content/uploads/2015/03/964e3e43e2c691261817a0a384e8b67d359b6e28-1.jpg">
            <a:extLst>
              <a:ext uri="{FF2B5EF4-FFF2-40B4-BE49-F238E27FC236}">
                <a16:creationId xmlns="" xmlns:a16="http://schemas.microsoft.com/office/drawing/2014/main" id="{568C5E07-F3E0-4795-843C-C3E692C0CFB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6281" y="3182266"/>
            <a:ext cx="4485861" cy="354146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tvov.ru/tw_files2/urls_1/27/d-26012/26012_html_2b5cb24b.jpg">
            <a:extLst>
              <a:ext uri="{FF2B5EF4-FFF2-40B4-BE49-F238E27FC236}">
                <a16:creationId xmlns="" xmlns:a16="http://schemas.microsoft.com/office/drawing/2014/main" id="{D07DCB36-5D0A-45CE-920F-950DD868995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8575" y="2734035"/>
            <a:ext cx="3200538" cy="3896935"/>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zimmmes.com/wp-content/uploads/226-3.jpg">
            <a:extLst>
              <a:ext uri="{FF2B5EF4-FFF2-40B4-BE49-F238E27FC236}">
                <a16:creationId xmlns="" xmlns:a16="http://schemas.microsoft.com/office/drawing/2014/main" id="{407B92A7-6948-4B50-B089-52028CE667D9}"/>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09113" y="3641189"/>
            <a:ext cx="3896853" cy="25927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6123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1000"/>
                                        <p:tgtEl>
                                          <p:spTgt spid="3078"/>
                                        </p:tgtEl>
                                      </p:cBhvr>
                                    </p:animEffect>
                                    <p:anim calcmode="lin" valueType="num">
                                      <p:cBhvr>
                                        <p:cTn id="29" dur="1000" fill="hold"/>
                                        <p:tgtEl>
                                          <p:spTgt spid="3078"/>
                                        </p:tgtEl>
                                        <p:attrNameLst>
                                          <p:attrName>ppt_x</p:attrName>
                                        </p:attrNameLst>
                                      </p:cBhvr>
                                      <p:tavLst>
                                        <p:tav tm="0">
                                          <p:val>
                                            <p:strVal val="#ppt_x"/>
                                          </p:val>
                                        </p:tav>
                                        <p:tav tm="100000">
                                          <p:val>
                                            <p:strVal val="#ppt_x"/>
                                          </p:val>
                                        </p:tav>
                                      </p:tavLst>
                                    </p:anim>
                                    <p:anim calcmode="lin" valueType="num">
                                      <p:cBhvr>
                                        <p:cTn id="30"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0C6BC1-134D-499A-ACF4-E9D56EF0D1ED}"/>
              </a:ext>
            </a:extLst>
          </p:cNvPr>
          <p:cNvSpPr>
            <a:spLocks noGrp="1"/>
          </p:cNvSpPr>
          <p:nvPr>
            <p:ph type="title"/>
          </p:nvPr>
        </p:nvSpPr>
        <p:spPr/>
        <p:txBody>
          <a:bodyPr>
            <a:noAutofit/>
          </a:bodyPr>
          <a:lstStyle/>
          <a:p>
            <a:pPr algn="ctr"/>
            <a:r>
              <a:rPr lang="ru-RU" sz="2800" b="1" dirty="0">
                <a:solidFill>
                  <a:srgbClr val="7030A0"/>
                </a:solidFill>
              </a:rPr>
              <a:t>Главная задача </a:t>
            </a:r>
            <a:r>
              <a:rPr lang="ru-RU" sz="2800" b="1" dirty="0">
                <a:solidFill>
                  <a:srgbClr val="FF0000"/>
                </a:solidFill>
              </a:rPr>
              <a:t>– это создание в группе обстановки тепла, защищенности детей, эмоциональной комфортности</a:t>
            </a:r>
            <a:br>
              <a:rPr lang="ru-RU" sz="2800" b="1" dirty="0">
                <a:solidFill>
                  <a:srgbClr val="FF0000"/>
                </a:solidFill>
              </a:rPr>
            </a:br>
            <a:endParaRPr lang="ru-RU" sz="2800" b="1" dirty="0">
              <a:solidFill>
                <a:srgbClr val="FF0000"/>
              </a:solidFill>
            </a:endParaRPr>
          </a:p>
        </p:txBody>
      </p:sp>
      <p:sp>
        <p:nvSpPr>
          <p:cNvPr id="3" name="Объект 2">
            <a:extLst>
              <a:ext uri="{FF2B5EF4-FFF2-40B4-BE49-F238E27FC236}">
                <a16:creationId xmlns="" xmlns:a16="http://schemas.microsoft.com/office/drawing/2014/main" id="{233FFCE4-1FDD-4710-B1E8-81786E985589}"/>
              </a:ext>
            </a:extLst>
          </p:cNvPr>
          <p:cNvSpPr>
            <a:spLocks noGrp="1"/>
          </p:cNvSpPr>
          <p:nvPr>
            <p:ph idx="1"/>
          </p:nvPr>
        </p:nvSpPr>
        <p:spPr>
          <a:xfrm>
            <a:off x="2589212" y="2133600"/>
            <a:ext cx="8915400" cy="4724400"/>
          </a:xfrm>
        </p:spPr>
        <p:txBody>
          <a:bodyPr>
            <a:normAutofit/>
          </a:bodyPr>
          <a:lstStyle/>
          <a:p>
            <a:r>
              <a:rPr lang="ru-RU" sz="2400" b="1" dirty="0"/>
              <a:t>удовлетворение потребности ребенка в общении со взрослым </a:t>
            </a:r>
          </a:p>
        </p:txBody>
      </p:sp>
      <p:pic>
        <p:nvPicPr>
          <p:cNvPr id="4098" name="Picture 2" descr="http://bestsemya.ru/wp-content/uploads/2017/10/%D0%9E%D0%B1%D1%89%D0%B5%D0%BD%D0%B8%D0%B5-%D0%B2-%D1%81%D0%B0%D0%B4%D1%83.jpg">
            <a:extLst>
              <a:ext uri="{FF2B5EF4-FFF2-40B4-BE49-F238E27FC236}">
                <a16:creationId xmlns="" xmlns:a16="http://schemas.microsoft.com/office/drawing/2014/main" id="{8BF4B3C3-E275-4B3A-B4C6-664B202538E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0918" y="2615464"/>
            <a:ext cx="6221811" cy="41485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415578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0C6BC1-134D-499A-ACF4-E9D56EF0D1ED}"/>
              </a:ext>
            </a:extLst>
          </p:cNvPr>
          <p:cNvSpPr>
            <a:spLocks noGrp="1"/>
          </p:cNvSpPr>
          <p:nvPr>
            <p:ph type="title"/>
          </p:nvPr>
        </p:nvSpPr>
        <p:spPr/>
        <p:txBody>
          <a:bodyPr>
            <a:noAutofit/>
          </a:bodyPr>
          <a:lstStyle/>
          <a:p>
            <a:pPr algn="ctr"/>
            <a:r>
              <a:rPr lang="ru-RU" sz="2800" b="1" dirty="0">
                <a:solidFill>
                  <a:srgbClr val="7030A0"/>
                </a:solidFill>
              </a:rPr>
              <a:t>Главная задача </a:t>
            </a:r>
            <a:r>
              <a:rPr lang="ru-RU" sz="2800" b="1" dirty="0">
                <a:solidFill>
                  <a:srgbClr val="FF0000"/>
                </a:solidFill>
              </a:rPr>
              <a:t>– это создание в группе обстановки тепла, защищенности детей, эмоциональной комфортности</a:t>
            </a:r>
            <a:br>
              <a:rPr lang="ru-RU" sz="2800" b="1" dirty="0">
                <a:solidFill>
                  <a:srgbClr val="FF0000"/>
                </a:solidFill>
              </a:rPr>
            </a:br>
            <a:endParaRPr lang="ru-RU" sz="2800" b="1" dirty="0">
              <a:solidFill>
                <a:srgbClr val="FF0000"/>
              </a:solidFill>
            </a:endParaRPr>
          </a:p>
        </p:txBody>
      </p:sp>
      <p:sp>
        <p:nvSpPr>
          <p:cNvPr id="3" name="Объект 2">
            <a:extLst>
              <a:ext uri="{FF2B5EF4-FFF2-40B4-BE49-F238E27FC236}">
                <a16:creationId xmlns="" xmlns:a16="http://schemas.microsoft.com/office/drawing/2014/main" id="{233FFCE4-1FDD-4710-B1E8-81786E985589}"/>
              </a:ext>
            </a:extLst>
          </p:cNvPr>
          <p:cNvSpPr>
            <a:spLocks noGrp="1"/>
          </p:cNvSpPr>
          <p:nvPr>
            <p:ph idx="1"/>
          </p:nvPr>
        </p:nvSpPr>
        <p:spPr>
          <a:xfrm>
            <a:off x="2589212" y="2133600"/>
            <a:ext cx="8915400" cy="4724400"/>
          </a:xfrm>
        </p:spPr>
        <p:txBody>
          <a:bodyPr>
            <a:normAutofit/>
          </a:bodyPr>
          <a:lstStyle/>
          <a:p>
            <a:r>
              <a:rPr lang="ru-RU" sz="2400" b="1" dirty="0"/>
              <a:t>удовлетворение потребности в общении со сверстниками</a:t>
            </a:r>
          </a:p>
        </p:txBody>
      </p:sp>
      <p:pic>
        <p:nvPicPr>
          <p:cNvPr id="5122" name="Picture 2" descr="http://babyzzz.ru/wp-content/uploads/2014/02/1331549804_deti1.jpg">
            <a:extLst>
              <a:ext uri="{FF2B5EF4-FFF2-40B4-BE49-F238E27FC236}">
                <a16:creationId xmlns="" xmlns:a16="http://schemas.microsoft.com/office/drawing/2014/main" id="{EEFBC385-F0FF-415F-9288-8B1EEAAA5FE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411" y="3429000"/>
            <a:ext cx="4406347" cy="2921302"/>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s://rebenkoved.ru/wp-content/uploads/2016/08/6-Mini-detsad-v-detskom-tsentre-CHudo-CHado-1024x683.jpg">
            <a:extLst>
              <a:ext uri="{FF2B5EF4-FFF2-40B4-BE49-F238E27FC236}">
                <a16:creationId xmlns="" xmlns:a16="http://schemas.microsoft.com/office/drawing/2014/main" id="{60DDCF8A-F8C3-4918-A009-A7D0334933A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11758" y="2926000"/>
            <a:ext cx="3701474" cy="2631902"/>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chebsad14.narod.ru/images/s5003527.jpg">
            <a:extLst>
              <a:ext uri="{FF2B5EF4-FFF2-40B4-BE49-F238E27FC236}">
                <a16:creationId xmlns="" xmlns:a16="http://schemas.microsoft.com/office/drawing/2014/main" id="{3B826BBE-9C61-4883-A2BC-E7CFA279EAA9}"/>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82609" y="3965792"/>
            <a:ext cx="3909391" cy="28605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308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1000"/>
                                        <p:tgtEl>
                                          <p:spTgt spid="5124"/>
                                        </p:tgtEl>
                                      </p:cBhvr>
                                    </p:animEffect>
                                    <p:anim calcmode="lin" valueType="num">
                                      <p:cBhvr>
                                        <p:cTn id="22" dur="1000" fill="hold"/>
                                        <p:tgtEl>
                                          <p:spTgt spid="5124"/>
                                        </p:tgtEl>
                                        <p:attrNameLst>
                                          <p:attrName>ppt_x</p:attrName>
                                        </p:attrNameLst>
                                      </p:cBhvr>
                                      <p:tavLst>
                                        <p:tav tm="0">
                                          <p:val>
                                            <p:strVal val="#ppt_x"/>
                                          </p:val>
                                        </p:tav>
                                        <p:tav tm="100000">
                                          <p:val>
                                            <p:strVal val="#ppt_x"/>
                                          </p:val>
                                        </p:tav>
                                      </p:tavLst>
                                    </p:anim>
                                    <p:anim calcmode="lin" valueType="num">
                                      <p:cBhvr>
                                        <p:cTn id="23"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fade">
                                      <p:cBhvr>
                                        <p:cTn id="28" dur="1000"/>
                                        <p:tgtEl>
                                          <p:spTgt spid="5126"/>
                                        </p:tgtEl>
                                      </p:cBhvr>
                                    </p:animEffect>
                                    <p:anim calcmode="lin" valueType="num">
                                      <p:cBhvr>
                                        <p:cTn id="29" dur="1000" fill="hold"/>
                                        <p:tgtEl>
                                          <p:spTgt spid="5126"/>
                                        </p:tgtEl>
                                        <p:attrNameLst>
                                          <p:attrName>ppt_x</p:attrName>
                                        </p:attrNameLst>
                                      </p:cBhvr>
                                      <p:tavLst>
                                        <p:tav tm="0">
                                          <p:val>
                                            <p:strVal val="#ppt_x"/>
                                          </p:val>
                                        </p:tav>
                                        <p:tav tm="100000">
                                          <p:val>
                                            <p:strVal val="#ppt_x"/>
                                          </p:val>
                                        </p:tav>
                                      </p:tavLst>
                                    </p:anim>
                                    <p:anim calcmode="lin" valueType="num">
                                      <p:cBhvr>
                                        <p:cTn id="30"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0C6BC1-134D-499A-ACF4-E9D56EF0D1ED}"/>
              </a:ext>
            </a:extLst>
          </p:cNvPr>
          <p:cNvSpPr>
            <a:spLocks noGrp="1"/>
          </p:cNvSpPr>
          <p:nvPr>
            <p:ph type="title"/>
          </p:nvPr>
        </p:nvSpPr>
        <p:spPr/>
        <p:txBody>
          <a:bodyPr>
            <a:noAutofit/>
          </a:bodyPr>
          <a:lstStyle/>
          <a:p>
            <a:pPr algn="ctr"/>
            <a:r>
              <a:rPr lang="ru-RU" sz="2800" b="1" dirty="0">
                <a:solidFill>
                  <a:srgbClr val="7030A0"/>
                </a:solidFill>
              </a:rPr>
              <a:t>Главная задача </a:t>
            </a:r>
            <a:r>
              <a:rPr lang="ru-RU" sz="2800" b="1" dirty="0">
                <a:solidFill>
                  <a:srgbClr val="FF0000"/>
                </a:solidFill>
              </a:rPr>
              <a:t>– это создание в группе обстановки тепла, защищенности детей, эмоциональной комфортности</a:t>
            </a:r>
            <a:br>
              <a:rPr lang="ru-RU" sz="2800" b="1" dirty="0">
                <a:solidFill>
                  <a:srgbClr val="FF0000"/>
                </a:solidFill>
              </a:rPr>
            </a:br>
            <a:endParaRPr lang="ru-RU" sz="2800" b="1" dirty="0">
              <a:solidFill>
                <a:srgbClr val="FF0000"/>
              </a:solidFill>
            </a:endParaRPr>
          </a:p>
        </p:txBody>
      </p:sp>
      <p:sp>
        <p:nvSpPr>
          <p:cNvPr id="3" name="Объект 2">
            <a:extLst>
              <a:ext uri="{FF2B5EF4-FFF2-40B4-BE49-F238E27FC236}">
                <a16:creationId xmlns="" xmlns:a16="http://schemas.microsoft.com/office/drawing/2014/main" id="{233FFCE4-1FDD-4710-B1E8-81786E985589}"/>
              </a:ext>
            </a:extLst>
          </p:cNvPr>
          <p:cNvSpPr>
            <a:spLocks noGrp="1"/>
          </p:cNvSpPr>
          <p:nvPr>
            <p:ph idx="1"/>
          </p:nvPr>
        </p:nvSpPr>
        <p:spPr>
          <a:xfrm>
            <a:off x="2589212" y="2133600"/>
            <a:ext cx="8915400" cy="4724400"/>
          </a:xfrm>
        </p:spPr>
        <p:txBody>
          <a:bodyPr>
            <a:normAutofit/>
          </a:bodyPr>
          <a:lstStyle/>
          <a:p>
            <a:r>
              <a:rPr lang="ru-RU" sz="2400" b="1" dirty="0"/>
              <a:t>удовлетворение потребность ребенка в двигательной активности</a:t>
            </a:r>
          </a:p>
        </p:txBody>
      </p:sp>
      <p:pic>
        <p:nvPicPr>
          <p:cNvPr id="6146" name="Picture 2" descr="http://www.znaechka.ru/assets/galleries/6/103.jpg">
            <a:extLst>
              <a:ext uri="{FF2B5EF4-FFF2-40B4-BE49-F238E27FC236}">
                <a16:creationId xmlns="" xmlns:a16="http://schemas.microsoft.com/office/drawing/2014/main" id="{EF2C66FC-AE03-4B84-97AC-D393A1381E2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7837" y="3233650"/>
            <a:ext cx="5452234" cy="3609493"/>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rebenkoved.ru/wp-content/uploads/2016/12/fizicheskoe-vospitanie-mini-me.su-001.jpg">
            <a:extLst>
              <a:ext uri="{FF2B5EF4-FFF2-40B4-BE49-F238E27FC236}">
                <a16:creationId xmlns="" xmlns:a16="http://schemas.microsoft.com/office/drawing/2014/main" id="{026CDFB9-9F1A-4AEC-95DF-ADDC9D6DD70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73983" y="2882333"/>
            <a:ext cx="4857610" cy="37851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0220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1000"/>
                                        <p:tgtEl>
                                          <p:spTgt spid="6146"/>
                                        </p:tgtEl>
                                      </p:cBhvr>
                                    </p:animEffect>
                                    <p:anim calcmode="lin" valueType="num">
                                      <p:cBhvr>
                                        <p:cTn id="15" dur="1000" fill="hold"/>
                                        <p:tgtEl>
                                          <p:spTgt spid="6146"/>
                                        </p:tgtEl>
                                        <p:attrNameLst>
                                          <p:attrName>ppt_x</p:attrName>
                                        </p:attrNameLst>
                                      </p:cBhvr>
                                      <p:tavLst>
                                        <p:tav tm="0">
                                          <p:val>
                                            <p:strVal val="#ppt_x"/>
                                          </p:val>
                                        </p:tav>
                                        <p:tav tm="100000">
                                          <p:val>
                                            <p:strVal val="#ppt_x"/>
                                          </p:val>
                                        </p:tav>
                                      </p:tavLst>
                                    </p:anim>
                                    <p:anim calcmode="lin" valueType="num">
                                      <p:cBhvr>
                                        <p:cTn id="16"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fade">
                                      <p:cBhvr>
                                        <p:cTn id="21" dur="1000"/>
                                        <p:tgtEl>
                                          <p:spTgt spid="6148"/>
                                        </p:tgtEl>
                                      </p:cBhvr>
                                    </p:animEffect>
                                    <p:anim calcmode="lin" valueType="num">
                                      <p:cBhvr>
                                        <p:cTn id="22" dur="1000" fill="hold"/>
                                        <p:tgtEl>
                                          <p:spTgt spid="6148"/>
                                        </p:tgtEl>
                                        <p:attrNameLst>
                                          <p:attrName>ppt_x</p:attrName>
                                        </p:attrNameLst>
                                      </p:cBhvr>
                                      <p:tavLst>
                                        <p:tav tm="0">
                                          <p:val>
                                            <p:strVal val="#ppt_x"/>
                                          </p:val>
                                        </p:tav>
                                        <p:tav tm="100000">
                                          <p:val>
                                            <p:strVal val="#ppt_x"/>
                                          </p:val>
                                        </p:tav>
                                      </p:tavLst>
                                    </p:anim>
                                    <p:anim calcmode="lin" valueType="num">
                                      <p:cBhvr>
                                        <p:cTn id="23"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участка ДОУ</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787790" y="2011679"/>
            <a:ext cx="3010487" cy="4018181"/>
          </a:xfrm>
        </p:spPr>
        <p:txBody>
          <a:bodyPr>
            <a:noAutofit/>
          </a:bodyPr>
          <a:lstStyle/>
          <a:p>
            <a:pPr lvl="0"/>
            <a:r>
              <a:rPr lang="ru-RU" sz="4400" b="1" dirty="0"/>
              <a:t>Размер участка не менее 180 м</a:t>
            </a:r>
            <a:r>
              <a:rPr lang="ru-RU" sz="4400" b="1" baseline="30000" dirty="0"/>
              <a:t>2</a:t>
            </a:r>
            <a:endParaRPr lang="ru-RU" sz="4400" b="1" dirty="0"/>
          </a:p>
        </p:txBody>
      </p:sp>
      <p:pic>
        <p:nvPicPr>
          <p:cNvPr id="1028" name="Picture 4" descr="http://landera52.ru/wp-content/uploads/2017/01/3-26.jpg">
            <a:extLst>
              <a:ext uri="{FF2B5EF4-FFF2-40B4-BE49-F238E27FC236}">
                <a16:creationId xmlns="" xmlns:a16="http://schemas.microsoft.com/office/drawing/2014/main" id="{F7E82B36-56AD-4826-BE10-FB887CBB478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32849" y="298938"/>
            <a:ext cx="7568419" cy="62601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240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0C6BC1-134D-499A-ACF4-E9D56EF0D1ED}"/>
              </a:ext>
            </a:extLst>
          </p:cNvPr>
          <p:cNvSpPr>
            <a:spLocks noGrp="1"/>
          </p:cNvSpPr>
          <p:nvPr>
            <p:ph type="title"/>
          </p:nvPr>
        </p:nvSpPr>
        <p:spPr/>
        <p:txBody>
          <a:bodyPr>
            <a:noAutofit/>
          </a:bodyPr>
          <a:lstStyle/>
          <a:p>
            <a:pPr algn="ctr"/>
            <a:r>
              <a:rPr lang="ru-RU" sz="2800" b="1" dirty="0">
                <a:solidFill>
                  <a:srgbClr val="7030A0"/>
                </a:solidFill>
              </a:rPr>
              <a:t>Главная задача </a:t>
            </a:r>
            <a:r>
              <a:rPr lang="ru-RU" sz="2800" b="1" dirty="0">
                <a:solidFill>
                  <a:srgbClr val="FF0000"/>
                </a:solidFill>
              </a:rPr>
              <a:t>– это создание в группе обстановки тепла, защищенности детей, эмоциональной комфортности</a:t>
            </a:r>
            <a:br>
              <a:rPr lang="ru-RU" sz="2800" b="1" dirty="0">
                <a:solidFill>
                  <a:srgbClr val="FF0000"/>
                </a:solidFill>
              </a:rPr>
            </a:br>
            <a:endParaRPr lang="ru-RU" sz="2800" b="1" dirty="0">
              <a:solidFill>
                <a:srgbClr val="FF0000"/>
              </a:solidFill>
            </a:endParaRPr>
          </a:p>
        </p:txBody>
      </p:sp>
      <p:sp>
        <p:nvSpPr>
          <p:cNvPr id="3" name="Объект 2">
            <a:extLst>
              <a:ext uri="{FF2B5EF4-FFF2-40B4-BE49-F238E27FC236}">
                <a16:creationId xmlns="" xmlns:a16="http://schemas.microsoft.com/office/drawing/2014/main" id="{233FFCE4-1FDD-4710-B1E8-81786E985589}"/>
              </a:ext>
            </a:extLst>
          </p:cNvPr>
          <p:cNvSpPr>
            <a:spLocks noGrp="1"/>
          </p:cNvSpPr>
          <p:nvPr>
            <p:ph idx="1"/>
          </p:nvPr>
        </p:nvSpPr>
        <p:spPr>
          <a:xfrm>
            <a:off x="2589212" y="2133600"/>
            <a:ext cx="8915400" cy="4724400"/>
          </a:xfrm>
        </p:spPr>
        <p:txBody>
          <a:bodyPr>
            <a:normAutofit/>
          </a:bodyPr>
          <a:lstStyle/>
          <a:p>
            <a:pPr algn="just"/>
            <a:r>
              <a:rPr lang="ru-RU" sz="2400" b="1" dirty="0"/>
              <a:t>использование всех приемов </a:t>
            </a:r>
            <a:r>
              <a:rPr lang="ru-RU" sz="2400" b="1" dirty="0" err="1"/>
              <a:t>игротерапии</a:t>
            </a:r>
            <a:r>
              <a:rPr lang="ru-RU" sz="2400" b="1" dirty="0"/>
              <a:t>, музыкотерапии, </a:t>
            </a:r>
            <a:r>
              <a:rPr lang="ru-RU" sz="2400" b="1" dirty="0" err="1"/>
              <a:t>природотерапии</a:t>
            </a:r>
            <a:r>
              <a:rPr lang="ru-RU" sz="2400" b="1" dirty="0"/>
              <a:t>, </a:t>
            </a:r>
            <a:r>
              <a:rPr lang="ru-RU" sz="2400" b="1" dirty="0" err="1"/>
              <a:t>арттерапии</a:t>
            </a:r>
            <a:r>
              <a:rPr lang="ru-RU" sz="2400" b="1" dirty="0"/>
              <a:t>, сказкотерапии</a:t>
            </a:r>
          </a:p>
        </p:txBody>
      </p:sp>
      <p:pic>
        <p:nvPicPr>
          <p:cNvPr id="7170" name="Picture 2" descr="http://mmgp.ru.cabinet-psyhologa.ru/images/cabinet_art6m.jpg">
            <a:extLst>
              <a:ext uri="{FF2B5EF4-FFF2-40B4-BE49-F238E27FC236}">
                <a16:creationId xmlns="" xmlns:a16="http://schemas.microsoft.com/office/drawing/2014/main" id="{4271C5AD-D980-4999-864E-445DC2D92C6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9292" y="3429000"/>
            <a:ext cx="4041912" cy="2966416"/>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900igr.net/up/datai/113853/0013-012-.jpg">
            <a:extLst>
              <a:ext uri="{FF2B5EF4-FFF2-40B4-BE49-F238E27FC236}">
                <a16:creationId xmlns="" xmlns:a16="http://schemas.microsoft.com/office/drawing/2014/main" id="{86A22462-D836-4E1E-A648-5578D023012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41204" y="3765098"/>
            <a:ext cx="3815480" cy="2861610"/>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http://www.maam.ru/upload/blogs/c225f8eefbff841088e7ac69418a0f05.jpg.jpg">
            <a:extLst>
              <a:ext uri="{FF2B5EF4-FFF2-40B4-BE49-F238E27FC236}">
                <a16:creationId xmlns="" xmlns:a16="http://schemas.microsoft.com/office/drawing/2014/main" id="{A71149E1-8AF6-4C16-B876-0DA6E788DD47}"/>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56685" y="3372281"/>
            <a:ext cx="3935316" cy="26972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0009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1000"/>
                                        <p:tgtEl>
                                          <p:spTgt spid="7170"/>
                                        </p:tgtEl>
                                      </p:cBhvr>
                                    </p:animEffect>
                                    <p:anim calcmode="lin" valueType="num">
                                      <p:cBhvr>
                                        <p:cTn id="15" dur="1000" fill="hold"/>
                                        <p:tgtEl>
                                          <p:spTgt spid="7170"/>
                                        </p:tgtEl>
                                        <p:attrNameLst>
                                          <p:attrName>ppt_x</p:attrName>
                                        </p:attrNameLst>
                                      </p:cBhvr>
                                      <p:tavLst>
                                        <p:tav tm="0">
                                          <p:val>
                                            <p:strVal val="#ppt_x"/>
                                          </p:val>
                                        </p:tav>
                                        <p:tav tm="100000">
                                          <p:val>
                                            <p:strVal val="#ppt_x"/>
                                          </p:val>
                                        </p:tav>
                                      </p:tavLst>
                                    </p:anim>
                                    <p:anim calcmode="lin" valueType="num">
                                      <p:cBhvr>
                                        <p:cTn id="16"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1000"/>
                                        <p:tgtEl>
                                          <p:spTgt spid="7172"/>
                                        </p:tgtEl>
                                      </p:cBhvr>
                                    </p:animEffect>
                                    <p:anim calcmode="lin" valueType="num">
                                      <p:cBhvr>
                                        <p:cTn id="22" dur="1000" fill="hold"/>
                                        <p:tgtEl>
                                          <p:spTgt spid="7172"/>
                                        </p:tgtEl>
                                        <p:attrNameLst>
                                          <p:attrName>ppt_x</p:attrName>
                                        </p:attrNameLst>
                                      </p:cBhvr>
                                      <p:tavLst>
                                        <p:tav tm="0">
                                          <p:val>
                                            <p:strVal val="#ppt_x"/>
                                          </p:val>
                                        </p:tav>
                                        <p:tav tm="100000">
                                          <p:val>
                                            <p:strVal val="#ppt_x"/>
                                          </p:val>
                                        </p:tav>
                                      </p:tavLst>
                                    </p:anim>
                                    <p:anim calcmode="lin" valueType="num">
                                      <p:cBhvr>
                                        <p:cTn id="2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74"/>
                                        </p:tgtEl>
                                        <p:attrNameLst>
                                          <p:attrName>style.visibility</p:attrName>
                                        </p:attrNameLst>
                                      </p:cBhvr>
                                      <p:to>
                                        <p:strVal val="visible"/>
                                      </p:to>
                                    </p:set>
                                    <p:animEffect transition="in" filter="fade">
                                      <p:cBhvr>
                                        <p:cTn id="28" dur="1000"/>
                                        <p:tgtEl>
                                          <p:spTgt spid="7174"/>
                                        </p:tgtEl>
                                      </p:cBhvr>
                                    </p:animEffect>
                                    <p:anim calcmode="lin" valueType="num">
                                      <p:cBhvr>
                                        <p:cTn id="29" dur="1000" fill="hold"/>
                                        <p:tgtEl>
                                          <p:spTgt spid="7174"/>
                                        </p:tgtEl>
                                        <p:attrNameLst>
                                          <p:attrName>ppt_x</p:attrName>
                                        </p:attrNameLst>
                                      </p:cBhvr>
                                      <p:tavLst>
                                        <p:tav tm="0">
                                          <p:val>
                                            <p:strVal val="#ppt_x"/>
                                          </p:val>
                                        </p:tav>
                                        <p:tav tm="100000">
                                          <p:val>
                                            <p:strVal val="#ppt_x"/>
                                          </p:val>
                                        </p:tav>
                                      </p:tavLst>
                                    </p:anim>
                                    <p:anim calcmode="lin" valueType="num">
                                      <p:cBhvr>
                                        <p:cTn id="30"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7420DBD-B993-4730-BC10-E157099B542F}"/>
              </a:ext>
            </a:extLst>
          </p:cNvPr>
          <p:cNvSpPr>
            <a:spLocks noGrp="1"/>
          </p:cNvSpPr>
          <p:nvPr>
            <p:ph type="title"/>
          </p:nvPr>
        </p:nvSpPr>
        <p:spPr>
          <a:xfrm>
            <a:off x="2592925" y="624110"/>
            <a:ext cx="8911687" cy="926394"/>
          </a:xfrm>
        </p:spPr>
        <p:txBody>
          <a:bodyPr/>
          <a:lstStyle/>
          <a:p>
            <a:pPr algn="ctr"/>
            <a:r>
              <a:rPr lang="ru-RU" b="1" dirty="0">
                <a:solidFill>
                  <a:srgbClr val="7030A0"/>
                </a:solidFill>
              </a:rPr>
              <a:t>Здоровый ребенок - это</a:t>
            </a:r>
          </a:p>
        </p:txBody>
      </p:sp>
      <p:sp>
        <p:nvSpPr>
          <p:cNvPr id="3" name="Объект 2">
            <a:extLst>
              <a:ext uri="{FF2B5EF4-FFF2-40B4-BE49-F238E27FC236}">
                <a16:creationId xmlns="" xmlns:a16="http://schemas.microsoft.com/office/drawing/2014/main" id="{12EB2F02-7912-40AB-9261-E61053C01E28}"/>
              </a:ext>
            </a:extLst>
          </p:cNvPr>
          <p:cNvSpPr>
            <a:spLocks noGrp="1"/>
          </p:cNvSpPr>
          <p:nvPr>
            <p:ph idx="1"/>
          </p:nvPr>
        </p:nvSpPr>
        <p:spPr>
          <a:xfrm>
            <a:off x="2589212" y="1802296"/>
            <a:ext cx="8915400" cy="4890052"/>
          </a:xfrm>
        </p:spPr>
        <p:txBody>
          <a:bodyPr>
            <a:noAutofit/>
          </a:bodyPr>
          <a:lstStyle/>
          <a:p>
            <a:r>
              <a:rPr lang="ru-RU" sz="2000" b="1" dirty="0"/>
              <a:t>Активный ребенок</a:t>
            </a:r>
          </a:p>
          <a:p>
            <a:r>
              <a:rPr lang="ru-RU" sz="2000" b="1" dirty="0"/>
              <a:t>Ребенок с хорошим настроением</a:t>
            </a:r>
          </a:p>
          <a:p>
            <a:r>
              <a:rPr lang="ru-RU" sz="2000" b="1" dirty="0"/>
              <a:t>Ребенок, который не болеет или болеет редко и нетяжело</a:t>
            </a:r>
          </a:p>
          <a:p>
            <a:r>
              <a:rPr lang="ru-RU" sz="2000" b="1" dirty="0"/>
              <a:t>Ребенок, который правильно питается и не имеет проблем с аппетитом</a:t>
            </a:r>
          </a:p>
          <a:p>
            <a:r>
              <a:rPr lang="ru-RU" sz="2000" b="1" dirty="0"/>
              <a:t>Ребенок, у которого есть потребность в соблюдении в культурно-гигиенических навыков</a:t>
            </a:r>
          </a:p>
          <a:p>
            <a:r>
              <a:rPr lang="ru-RU" sz="2000" b="1" dirty="0"/>
              <a:t>Ребенок, который находится в условиях соблюдения режима дня</a:t>
            </a:r>
          </a:p>
          <a:p>
            <a:r>
              <a:rPr lang="ru-RU" sz="2000" b="1" dirty="0"/>
              <a:t>Ребенок, который живет в чистоте, дышит свежим воздухом</a:t>
            </a:r>
          </a:p>
          <a:p>
            <a:r>
              <a:rPr lang="ru-RU" sz="2000" b="1" dirty="0"/>
              <a:t>Ребенок, которого любят и заботятся о его благополучии и психологическом комфорте</a:t>
            </a:r>
          </a:p>
        </p:txBody>
      </p:sp>
    </p:spTree>
    <p:extLst>
      <p:ext uri="{BB962C8B-B14F-4D97-AF65-F5344CB8AC3E}">
        <p14:creationId xmlns:p14="http://schemas.microsoft.com/office/powerpoint/2010/main" xmlns="" val="35915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10760A-F25A-4043-A3EA-BDD6B0EB5D05}"/>
              </a:ext>
            </a:extLst>
          </p:cNvPr>
          <p:cNvSpPr>
            <a:spLocks noGrp="1"/>
          </p:cNvSpPr>
          <p:nvPr>
            <p:ph type="title"/>
          </p:nvPr>
        </p:nvSpPr>
        <p:spPr>
          <a:xfrm>
            <a:off x="1688123" y="446088"/>
            <a:ext cx="2644726" cy="976312"/>
          </a:xfrm>
        </p:spPr>
        <p:txBody>
          <a:bodyPr>
            <a:noAutofit/>
          </a:bodyPr>
          <a:lstStyle/>
          <a:p>
            <a:r>
              <a:rPr lang="ru-RU" sz="2800" b="1" dirty="0">
                <a:solidFill>
                  <a:srgbClr val="FF0000"/>
                </a:solidFill>
                <a:effectLst>
                  <a:outerShdw blurRad="38100" dist="38100" dir="2700000" algn="tl">
                    <a:srgbClr val="000000">
                      <a:alpha val="43137"/>
                    </a:srgbClr>
                  </a:outerShdw>
                </a:effectLst>
              </a:rPr>
              <a:t>Гигиена участка ДОУ</a:t>
            </a:r>
          </a:p>
        </p:txBody>
      </p:sp>
      <p:sp>
        <p:nvSpPr>
          <p:cNvPr id="4" name="Текст 3">
            <a:extLst>
              <a:ext uri="{FF2B5EF4-FFF2-40B4-BE49-F238E27FC236}">
                <a16:creationId xmlns="" xmlns:a16="http://schemas.microsoft.com/office/drawing/2014/main" id="{8B1E9B7B-212D-4CD5-B32C-76397198AB37}"/>
              </a:ext>
            </a:extLst>
          </p:cNvPr>
          <p:cNvSpPr>
            <a:spLocks noGrp="1"/>
          </p:cNvSpPr>
          <p:nvPr>
            <p:ph type="body" sz="half" idx="2"/>
          </p:nvPr>
        </p:nvSpPr>
        <p:spPr>
          <a:xfrm>
            <a:off x="787790" y="2011679"/>
            <a:ext cx="3010487" cy="4018181"/>
          </a:xfrm>
        </p:spPr>
        <p:txBody>
          <a:bodyPr>
            <a:noAutofit/>
          </a:bodyPr>
          <a:lstStyle/>
          <a:p>
            <a:pPr lvl="0"/>
            <a:r>
              <a:rPr lang="ru-RU" sz="3200" b="1" dirty="0"/>
              <a:t>Удаленность от проезжей части дороги не менее 25м</a:t>
            </a:r>
          </a:p>
        </p:txBody>
      </p:sp>
      <p:pic>
        <p:nvPicPr>
          <p:cNvPr id="2050" name="Picture 2" descr="http://www.maam.ru/upload/blogs/4f0f0d91b482bdfae26751c7b3411edb.jpg.jpg">
            <a:extLst>
              <a:ext uri="{FF2B5EF4-FFF2-40B4-BE49-F238E27FC236}">
                <a16:creationId xmlns="" xmlns:a16="http://schemas.microsoft.com/office/drawing/2014/main" id="{8113E977-631E-4C96-B7BA-952DC0D8925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57932" y="590843"/>
            <a:ext cx="7413674" cy="54390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325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860</TotalTime>
  <Words>1445</Words>
  <Application>Microsoft Office PowerPoint</Application>
  <PresentationFormat>Произвольный</PresentationFormat>
  <Paragraphs>217</Paragraphs>
  <Slides>81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81</vt:i4>
      </vt:variant>
    </vt:vector>
  </HeadingPairs>
  <TitlesOfParts>
    <vt:vector size="82" baseType="lpstr">
      <vt:lpstr>Легкий дым</vt:lpstr>
      <vt:lpstr>Условия воспитания здорового ребенка</vt:lpstr>
      <vt:lpstr>Условия воспитания здорового ребенка</vt:lpstr>
      <vt:lpstr>1. Гигиена помещения</vt:lpstr>
      <vt:lpstr>Гигиена помещения</vt:lpstr>
      <vt:lpstr>Гигиена помещения</vt:lpstr>
      <vt:lpstr>Гигиена помещения</vt:lpstr>
      <vt:lpstr>Гигиена помещения</vt:lpstr>
      <vt:lpstr>Гигиена участка ДОУ</vt:lpstr>
      <vt:lpstr>Гигиена участка ДОУ</vt:lpstr>
      <vt:lpstr>Гигиена участка ДОУ</vt:lpstr>
      <vt:lpstr>Гигиена участка ДОУ</vt:lpstr>
      <vt:lpstr>Гигиена участка ДОУ</vt:lpstr>
      <vt:lpstr>Гигиена участка ДОУ</vt:lpstr>
      <vt:lpstr>Гигиена участка ДОУ</vt:lpstr>
      <vt:lpstr>Гигиена участка ДОУ</vt:lpstr>
      <vt:lpstr>2. РЕЖИМ ДНЯ</vt:lpstr>
      <vt:lpstr>РЕЖИМ ДНЯ</vt:lpstr>
      <vt:lpstr>3. ПИТАНИЕ</vt:lpstr>
      <vt:lpstr>Слайд 19</vt:lpstr>
      <vt:lpstr>Слайд 20</vt:lpstr>
      <vt:lpstr>РАЦИОНАЛЬНОЕ ПИТАНИЕ</vt:lpstr>
      <vt:lpstr>РАЦИОНАЛЬНОЕ ПИТАНИЕ</vt:lpstr>
      <vt:lpstr>РАЦИОНАЛЬНОЕ ПИТАНИЕ</vt:lpstr>
      <vt:lpstr>РАЦИОНАЛЬНОЕ ПИТАНИЕ</vt:lpstr>
      <vt:lpstr>РАЦИОНАЛЬНОЕ ПИТАНИЕ</vt:lpstr>
      <vt:lpstr>СЫРЫЕ ПРОДУКТЫ</vt:lpstr>
      <vt:lpstr>ПАРОВАЯ ОБРАБОТКА</vt:lpstr>
      <vt:lpstr>ВАРКА</vt:lpstr>
      <vt:lpstr>ТУШЕНИЕ</vt:lpstr>
      <vt:lpstr>ЗАПЕКАНИЕ</vt:lpstr>
      <vt:lpstr>ЖАРКА</vt:lpstr>
      <vt:lpstr>РАЦИОНАЛЬНОЕ ПИТАНИЕ</vt:lpstr>
      <vt:lpstr>4. ВОСПИТАНИЕ КУЛЬТУРНО-ГИГИЕНИЧЕСКИХ НАВЫКОВ</vt:lpstr>
      <vt:lpstr>ГРУППЫ КГН</vt:lpstr>
      <vt:lpstr>ГРУППЫ КГН</vt:lpstr>
      <vt:lpstr>ГРУППЫ КГН</vt:lpstr>
      <vt:lpstr>ГРУППЫ КГН</vt:lpstr>
      <vt:lpstr>УСЛОВИЯ ФОРМИРОВАНИЯ КГН</vt:lpstr>
      <vt:lpstr>УСЛОВИЯ ФОРМИРОВАНИЯ КГН</vt:lpstr>
      <vt:lpstr>УСЛОВИЯ ФОРМИРОВАНИЯ КГН</vt:lpstr>
      <vt:lpstr>Приемы воспитания культурно-гигиенических навыков</vt:lpstr>
      <vt:lpstr>Приемы воспитания культурно-гигиенических навыков</vt:lpstr>
      <vt:lpstr>Приемы воспитания культурно-гигиенических навыков</vt:lpstr>
      <vt:lpstr>Приемы воспитания культурно-гигиенических навыков</vt:lpstr>
      <vt:lpstr>Приемы воспитания культурно-гигиенических навыков</vt:lpstr>
      <vt:lpstr>Приемы воспитания культурно-гигиенических навыков</vt:lpstr>
      <vt:lpstr>Приемы воспитания культурно-гигиенических навыков</vt:lpstr>
      <vt:lpstr>Игровые приемы</vt:lpstr>
      <vt:lpstr>Игровые приемы</vt:lpstr>
      <vt:lpstr>Игровые приемы</vt:lpstr>
      <vt:lpstr>Игровые приемы</vt:lpstr>
      <vt:lpstr>Игровые приемы</vt:lpstr>
      <vt:lpstr>Игровые приемы</vt:lpstr>
      <vt:lpstr>Приемы воспитания культурно-гигиенических навыков</vt:lpstr>
      <vt:lpstr>Использование наглядности</vt:lpstr>
      <vt:lpstr>Использование наглядности</vt:lpstr>
      <vt:lpstr>Использование наглядности</vt:lpstr>
      <vt:lpstr>Использование наглядности</vt:lpstr>
      <vt:lpstr>Использование наглядности</vt:lpstr>
      <vt:lpstr>Использование наглядности</vt:lpstr>
      <vt:lpstr>Использование наглядности</vt:lpstr>
      <vt:lpstr>Использование наглядности</vt:lpstr>
      <vt:lpstr>Использование наглядности</vt:lpstr>
      <vt:lpstr>Использование наглядности</vt:lpstr>
      <vt:lpstr>Приемы воспитания культурно-гигиенических навыков</vt:lpstr>
      <vt:lpstr>Художественное слово</vt:lpstr>
      <vt:lpstr>Художественное слово</vt:lpstr>
      <vt:lpstr>Художественное слово</vt:lpstr>
      <vt:lpstr>Художественное слово</vt:lpstr>
      <vt:lpstr>Художественное слово</vt:lpstr>
      <vt:lpstr>Художественное слово</vt:lpstr>
      <vt:lpstr>5. СОЗДАНИЕ БЛАГОПРИЯТНОЙ ПСИХОЛОГИЧЕСКОЙ ОБСТАНОВКИ </vt:lpstr>
      <vt:lpstr>5. СОЗДАНИЕ БЛАГОПРИЯТНОЙ ПСИХОЛОГИЧЕСКОЙ ОБСТАНОВКИ </vt:lpstr>
      <vt:lpstr>Главная задача – это создание в группе обстановки тепла, защищенности детей, эмоциональной комфортности </vt:lpstr>
      <vt:lpstr>Главная задача – это создание в группе обстановки тепла, защищенности детей, эмоциональной комфортности </vt:lpstr>
      <vt:lpstr>Главная задача – это создание в группе обстановки тепла, защищенности детей, эмоциональной комфортности </vt:lpstr>
      <vt:lpstr>Главная задача – это создание в группе обстановки тепла, защищенности детей, эмоциональной комфортности </vt:lpstr>
      <vt:lpstr>Главная задача – это создание в группе обстановки тепла, защищенности детей, эмоциональной комфортности </vt:lpstr>
      <vt:lpstr>Главная задача – это создание в группе обстановки тепла, защищенности детей, эмоциональной комфортности </vt:lpstr>
      <vt:lpstr>Главная задача – это создание в группе обстановки тепла, защищенности детей, эмоциональной комфортности </vt:lpstr>
      <vt:lpstr>Здоровый ребенок - это</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Цели, задачи, средства и условия физического воспитания детей</dc:title>
  <dc:creator>пк</dc:creator>
  <cp:lastModifiedBy>марина</cp:lastModifiedBy>
  <cp:revision>122</cp:revision>
  <dcterms:created xsi:type="dcterms:W3CDTF">2018-01-30T15:34:13Z</dcterms:created>
  <dcterms:modified xsi:type="dcterms:W3CDTF">2020-04-22T21:31:05Z</dcterms:modified>
</cp:coreProperties>
</file>