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0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237AFD5-D776-4F6D-A906-74A92D9DF23E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B2630C0-F6CB-4633-AE3A-5DE2F18F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44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AFD5-D776-4F6D-A906-74A92D9DF23E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30C0-F6CB-4633-AE3A-5DE2F18F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09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237AFD5-D776-4F6D-A906-74A92D9DF23E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B2630C0-F6CB-4633-AE3A-5DE2F18F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747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237AFD5-D776-4F6D-A906-74A92D9DF23E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B2630C0-F6CB-4633-AE3A-5DE2F18FD99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516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237AFD5-D776-4F6D-A906-74A92D9DF23E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B2630C0-F6CB-4633-AE3A-5DE2F18F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385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AFD5-D776-4F6D-A906-74A92D9DF23E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30C0-F6CB-4633-AE3A-5DE2F18F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695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AFD5-D776-4F6D-A906-74A92D9DF23E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30C0-F6CB-4633-AE3A-5DE2F18F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826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AFD5-D776-4F6D-A906-74A92D9DF23E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30C0-F6CB-4633-AE3A-5DE2F18F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996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237AFD5-D776-4F6D-A906-74A92D9DF23E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B2630C0-F6CB-4633-AE3A-5DE2F18F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76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AFD5-D776-4F6D-A906-74A92D9DF23E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30C0-F6CB-4633-AE3A-5DE2F18F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985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237AFD5-D776-4F6D-A906-74A92D9DF23E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B2630C0-F6CB-4633-AE3A-5DE2F18F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33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AFD5-D776-4F6D-A906-74A92D9DF23E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30C0-F6CB-4633-AE3A-5DE2F18F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942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AFD5-D776-4F6D-A906-74A92D9DF23E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30C0-F6CB-4633-AE3A-5DE2F18F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75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AFD5-D776-4F6D-A906-74A92D9DF23E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30C0-F6CB-4633-AE3A-5DE2F18F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21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AFD5-D776-4F6D-A906-74A92D9DF23E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30C0-F6CB-4633-AE3A-5DE2F18F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34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AFD5-D776-4F6D-A906-74A92D9DF23E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30C0-F6CB-4633-AE3A-5DE2F18F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76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AFD5-D776-4F6D-A906-74A92D9DF23E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630C0-F6CB-4633-AE3A-5DE2F18F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7AFD5-D776-4F6D-A906-74A92D9DF23E}" type="datetimeFigureOut">
              <a:rPr lang="ru-RU" smtClean="0"/>
              <a:t>07.09.2016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630C0-F6CB-4633-AE3A-5DE2F18F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9069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aza-referat.ru/%D0%9A%D1%80%D0%B8%D0%B7%D0%B8%D1%8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4000" dirty="0"/>
              <a:t>Понятие кризиса семейных отношений. Понятие нормативных и ненормативных семейных кризисов.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2444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-1433015"/>
            <a:ext cx="8610600" cy="16377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084" y="974110"/>
            <a:ext cx="4635500" cy="42291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Кризисы семейных отношений - периоды </a:t>
            </a:r>
            <a:r>
              <a:rPr lang="ru-RU" dirty="0"/>
              <a:t>«спада в отношениях», которые характеризуются нарастанием чувства неудовлетворенности друг другом, у супругов обнаруживаются расхождения во взглядах, учащаются ссоры, возникает молчаливый протест, ощущение обманутых надежд и упреки.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300" y="974110"/>
            <a:ext cx="63500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96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-982639"/>
            <a:ext cx="8610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9557" y="832515"/>
            <a:ext cx="5637663" cy="546805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Рона </a:t>
            </a:r>
            <a:r>
              <a:rPr lang="ru-RU" dirty="0" err="1"/>
              <a:t>Рапопорт</a:t>
            </a:r>
            <a:r>
              <a:rPr lang="ru-RU" dirty="0"/>
              <a:t> в 1963 году ввела понятие </a:t>
            </a:r>
            <a:r>
              <a:rPr lang="ru-RU" i="1" dirty="0"/>
              <a:t>«нормативного стресса»</a:t>
            </a:r>
            <a:r>
              <a:rPr lang="ru-RU" dirty="0"/>
              <a:t>, или «нормального кризиса</a:t>
            </a:r>
            <a:r>
              <a:rPr lang="ru-RU" dirty="0" smtClean="0"/>
              <a:t>».</a:t>
            </a:r>
          </a:p>
          <a:p>
            <a:r>
              <a:rPr lang="ru-RU" dirty="0"/>
              <a:t>в нормальном развитии семьи существуют некие моменты, названные «точками необратимости», которые являются границами между стадиями жизненного цикла и которые имеют критическое значение для развития семьи. Они ведут либо к разрешению кризиса и дальнейшему развитию семьи, либо к усложнению ситуации, семейной </a:t>
            </a:r>
            <a:r>
              <a:rPr lang="ru-RU" dirty="0" err="1"/>
              <a:t>дезадаптации</a:t>
            </a:r>
            <a:r>
              <a:rPr lang="ru-RU" dirty="0"/>
              <a:t> и последующему распаду семьи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782" y="1614914"/>
            <a:ext cx="5862218" cy="390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373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374" y="395785"/>
            <a:ext cx="5743433" cy="1293126"/>
          </a:xfrm>
          <a:solidFill>
            <a:schemeClr val="bg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2 критических периода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685800" y="7738281"/>
            <a:ext cx="10820400" cy="4367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0627" y="2579427"/>
            <a:ext cx="4572000" cy="360300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/>
              <a:t>Первый критический период </a:t>
            </a:r>
            <a:r>
              <a:rPr lang="ru-RU" dirty="0"/>
              <a:t>наступает между 3-м и 7-м годом существования семьи и продолжается в благоприятном случае около одного года. Ведущую роль в этом случае играют исчезновение романтических настроений, активное противодействие контрасту в поведении партнера в период влюбленности и в повседневном семейном быту, рост разногласий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974007" y="2579427"/>
            <a:ext cx="4532194" cy="360300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/>
              <a:t>Второй критический период </a:t>
            </a:r>
            <a:r>
              <a:rPr lang="ru-RU" dirty="0"/>
              <a:t>наступает примерно между 13-м и 23-м годом совместной жизни. Этот кризис менее глубокий, но более длительный по времени, чем первый (может продолжаться в течение нескольких лет). Он совпадает с известным в возрастной психологии «кризисом середины жизни». 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8420669" y="1883391"/>
            <a:ext cx="791570" cy="5459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3059374" y="1815152"/>
            <a:ext cx="884829" cy="6005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709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8549" y="764373"/>
            <a:ext cx="8966579" cy="1293028"/>
          </a:xfrm>
        </p:spPr>
        <p:txBody>
          <a:bodyPr>
            <a:normAutofit/>
          </a:bodyPr>
          <a:lstStyle/>
          <a:p>
            <a:r>
              <a:rPr lang="ru-RU" sz="2800" b="1" dirty="0"/>
              <a:t>проявления семейного кризиса: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487606"/>
            <a:ext cx="10820400" cy="496778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1</a:t>
            </a:r>
            <a:r>
              <a:rPr lang="ru-RU" dirty="0"/>
              <a:t>. </a:t>
            </a:r>
            <a:r>
              <a:rPr lang="ru-RU" i="1" dirty="0"/>
              <a:t>Проявление семейного кризиса на индивидуальном уровне:</a:t>
            </a:r>
            <a:endParaRPr lang="ru-RU" dirty="0"/>
          </a:p>
          <a:p>
            <a:r>
              <a:rPr lang="ru-RU" dirty="0"/>
              <a:t>чувство дискомфорта, повышенная тревожность;</a:t>
            </a:r>
          </a:p>
          <a:p>
            <a:r>
              <a:rPr lang="ru-RU" dirty="0"/>
              <a:t>неэффективность старых способов коммуникации;</a:t>
            </a:r>
          </a:p>
          <a:p>
            <a:r>
              <a:rPr lang="ru-RU" dirty="0"/>
              <a:t>снижение уровня удовлетворенности браком;</a:t>
            </a:r>
          </a:p>
          <a:p>
            <a:r>
              <a:rPr lang="ru-RU" dirty="0"/>
              <a:t>ощущение непонятности, невысказанное, безысходности и тщетности предпринимаемых с целью изменить ситуацию усилий, то есть </a:t>
            </a:r>
            <a:r>
              <a:rPr lang="ru-RU" dirty="0" smtClean="0"/>
              <a:t>ощущение ограничения </a:t>
            </a:r>
            <a:r>
              <a:rPr lang="ru-RU" dirty="0"/>
              <a:t>своих возможностей, неспособность обнаружить в ситуации новые направления развития;</a:t>
            </a:r>
          </a:p>
          <a:p>
            <a:r>
              <a:rPr lang="ru-RU" dirty="0"/>
              <a:t>смещение локуса контроля: член семьи перестает занимать субъектную позицию, ему начинает казаться, что нечто происходит «с ним» – то есть вне его, а значит, и изменения должны произойти не с ним, а с другими. В таком случае он искренне начинает полагать, что именно изменение отношения или поведения другого члена семьи приведет к улучшению ситуации (</a:t>
            </a:r>
            <a:r>
              <a:rPr lang="ru-RU" dirty="0" err="1"/>
              <a:t>Шиян</a:t>
            </a:r>
            <a:r>
              <a:rPr lang="ru-RU" dirty="0"/>
              <a:t> О.А.);</a:t>
            </a:r>
          </a:p>
          <a:p>
            <a:r>
              <a:rPr lang="ru-RU" dirty="0"/>
              <a:t>закрытость для нового опыта и в то же время надежда на «чудесное возвращение мира», не связанное с собственными изменениями;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симптоматического поведения.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7730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206" y="764373"/>
            <a:ext cx="10932994" cy="1293028"/>
          </a:xfr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ru-RU" sz="2000" dirty="0"/>
              <a:t>Ненормативный семейный кризис – это кризис, возникновение которого потенциально возможно на любом этапе жизненного цикла семьи и связано с переживанием негативных жизненных событий, определяемых как кризисные. Р. Хилл выделил три группы факторов, приводящих к возникновению семейных </a:t>
            </a:r>
            <a:r>
              <a:rPr lang="ru-RU" sz="2000" dirty="0" smtClean="0"/>
              <a:t>кризисов</a:t>
            </a:r>
            <a:r>
              <a:rPr lang="ru-RU" sz="2000" dirty="0" smtClean="0">
                <a:hlinkClick r:id="rId2" tooltip="Кризис"/>
              </a:rPr>
              <a:t>  </a:t>
            </a:r>
            <a:r>
              <a:rPr lang="ru-RU" sz="2000" dirty="0">
                <a:hlinkClick r:id="rId2" tooltip="Кризис"/>
              </a:rPr>
              <a:t> 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>
              <a:lumMod val="75000"/>
              <a:lumOff val="25000"/>
            </a:schemeClr>
          </a:solidFill>
        </p:spPr>
        <p:txBody>
          <a:bodyPr/>
          <a:lstStyle/>
          <a:p>
            <a:r>
              <a:rPr lang="ru-RU" dirty="0" smtClean="0"/>
              <a:t>1.Внешние </a:t>
            </a:r>
            <a:r>
              <a:rPr lang="ru-RU" dirty="0"/>
              <a:t>затруднения (отсутствие собственного жилья, работы и др.).</a:t>
            </a:r>
          </a:p>
          <a:p>
            <a:r>
              <a:rPr lang="ru-RU" dirty="0"/>
              <a:t>2. Неожиданные события, </a:t>
            </a:r>
            <a:r>
              <a:rPr lang="ru-RU" dirty="0" smtClean="0"/>
              <a:t>стрессы</a:t>
            </a:r>
            <a:r>
              <a:rPr lang="ru-RU" dirty="0"/>
              <a:t> (семья или один из ее членов становится жертвой </a:t>
            </a:r>
            <a:r>
              <a:rPr lang="ru-RU" dirty="0" smtClean="0"/>
              <a:t>террористического </a:t>
            </a:r>
            <a:r>
              <a:rPr lang="ru-RU" dirty="0"/>
              <a:t>акта, </a:t>
            </a:r>
            <a:r>
              <a:rPr lang="ru-RU" dirty="0" smtClean="0"/>
              <a:t>автомобильной , </a:t>
            </a:r>
            <a:r>
              <a:rPr lang="ru-RU" dirty="0"/>
              <a:t>железнодорожной или авиакатастрофы и др.).</a:t>
            </a:r>
          </a:p>
          <a:p>
            <a:r>
              <a:rPr lang="ru-RU" dirty="0"/>
              <a:t>3. Внутренняя неспособность семьи адекватно оценить и пережить какое-либо семейное </a:t>
            </a:r>
            <a:r>
              <a:rPr lang="ru-RU" dirty="0" smtClean="0"/>
              <a:t>событие</a:t>
            </a:r>
            <a:r>
              <a:rPr lang="ru-RU" dirty="0"/>
              <a:t> </a:t>
            </a:r>
            <a:r>
              <a:rPr lang="ru-RU" dirty="0" smtClean="0"/>
              <a:t>, </a:t>
            </a:r>
            <a:r>
              <a:rPr lang="ru-RU" dirty="0"/>
              <a:t>рассматриваемое ею в качестве </a:t>
            </a:r>
            <a:r>
              <a:rPr lang="ru-RU" dirty="0" err="1" smtClean="0"/>
              <a:t>угрожающего,конфликтного</a:t>
            </a:r>
            <a:r>
              <a:rPr lang="ru-RU" dirty="0" smtClean="0"/>
              <a:t> </a:t>
            </a:r>
            <a:r>
              <a:rPr lang="ru-RU" dirty="0"/>
              <a:t> или стрессового (серьезная болезнь или смерть одного из членов семьи, супружеская измена, развод и др.).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154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-1842448"/>
            <a:ext cx="8610600" cy="77792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450376"/>
            <a:ext cx="10820400" cy="2786987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К ненормативным относят следующие кризисы:</a:t>
            </a:r>
          </a:p>
          <a:p>
            <a:pPr lvl="0" algn="ctr"/>
            <a:r>
              <a:rPr lang="ru-RU" dirty="0"/>
              <a:t>Измена</a:t>
            </a:r>
          </a:p>
          <a:p>
            <a:pPr lvl="0" algn="ctr"/>
            <a:r>
              <a:rPr lang="ru-RU" dirty="0"/>
              <a:t>Развод</a:t>
            </a:r>
          </a:p>
          <a:p>
            <a:pPr lvl="0" algn="ctr"/>
            <a:r>
              <a:rPr lang="ru-RU" dirty="0"/>
              <a:t>Тяжелая болезнь</a:t>
            </a:r>
          </a:p>
          <a:p>
            <a:pPr lvl="0" algn="ctr"/>
            <a:r>
              <a:rPr lang="ru-RU" dirty="0"/>
              <a:t>Инцест</a:t>
            </a:r>
          </a:p>
          <a:p>
            <a:pPr lvl="0" algn="ctr"/>
            <a:r>
              <a:rPr lang="ru-RU" dirty="0"/>
              <a:t>Смерть члена семьи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589360"/>
            <a:ext cx="7620000" cy="291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656271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58</TotalTime>
  <Words>133</Words>
  <Application>Microsoft Office PowerPoint</Application>
  <PresentationFormat>Широкоэкранный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След самолета</vt:lpstr>
      <vt:lpstr>Понятие кризиса семейных отношений. Понятие нормативных и ненормативных семейных кризисов.</vt:lpstr>
      <vt:lpstr>Презентация PowerPoint</vt:lpstr>
      <vt:lpstr>Презентация PowerPoint</vt:lpstr>
      <vt:lpstr>2 критических периода</vt:lpstr>
      <vt:lpstr>проявления семейного кризиса: </vt:lpstr>
      <vt:lpstr>Ненормативный семейный кризис – это кризис, возникновение которого потенциально возможно на любом этапе жизненного цикла семьи и связано с переживанием негативных жизненных событий, определяемых как кризисные. Р. Хилл выделил три группы факторов, приводящих к возникновению семейных кризисов   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кризиса семейных отношений. Понятие нормативных и ненормативных семейных кризисов.</dc:title>
  <dc:creator>Sanchiskis</dc:creator>
  <cp:lastModifiedBy>Sanchiskis</cp:lastModifiedBy>
  <cp:revision>7</cp:revision>
  <dcterms:created xsi:type="dcterms:W3CDTF">2016-09-07T18:33:37Z</dcterms:created>
  <dcterms:modified xsi:type="dcterms:W3CDTF">2016-09-07T19:32:14Z</dcterms:modified>
</cp:coreProperties>
</file>