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B3495-2738-4E91-88A0-DFE40F78C7D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0CFFF1FD-0330-4F0E-928F-756F5353F3AB}">
      <dgm:prSet/>
      <dgm:spPr/>
      <dgm:t>
        <a:bodyPr/>
        <a:lstStyle/>
        <a:p>
          <a:pPr rtl="0"/>
          <a:r>
            <a:rPr lang="ru-RU" baseline="0" smtClean="0"/>
            <a:t>1) противоречие интересов как фундаментальная причина конф­ликтов;</a:t>
          </a:r>
          <a:endParaRPr lang="ru-RU"/>
        </a:p>
      </dgm:t>
    </dgm:pt>
    <dgm:pt modelId="{D8072ED3-02EB-4D25-AC57-B93BC59495FE}" type="parTrans" cxnId="{F66523B8-C8F0-4453-AF55-7396CC04CE52}">
      <dgm:prSet/>
      <dgm:spPr/>
      <dgm:t>
        <a:bodyPr/>
        <a:lstStyle/>
        <a:p>
          <a:endParaRPr lang="ru-RU"/>
        </a:p>
      </dgm:t>
    </dgm:pt>
    <dgm:pt modelId="{699CA0CF-37A2-4AAB-8B79-3CBB9E1FDD4F}" type="sibTrans" cxnId="{F66523B8-C8F0-4453-AF55-7396CC04CE52}">
      <dgm:prSet/>
      <dgm:spPr/>
      <dgm:t>
        <a:bodyPr/>
        <a:lstStyle/>
        <a:p>
          <a:endParaRPr lang="ru-RU"/>
        </a:p>
      </dgm:t>
    </dgm:pt>
    <dgm:pt modelId="{6CF6C9C0-D32C-4B9D-A018-BE38EA021BC0}">
      <dgm:prSet/>
      <dgm:spPr/>
      <dgm:t>
        <a:bodyPr/>
        <a:lstStyle/>
        <a:p>
          <a:pPr rtl="0"/>
          <a:r>
            <a:rPr lang="ru-RU" baseline="0" smtClean="0"/>
            <a:t>2) объективные факторы возникновения конфликтов;</a:t>
          </a:r>
          <a:endParaRPr lang="ru-RU"/>
        </a:p>
      </dgm:t>
    </dgm:pt>
    <dgm:pt modelId="{FB8F0582-A6F1-44ED-A60A-1D408534AB13}" type="parTrans" cxnId="{0A368055-40B1-4472-8E9B-3698B2DA9184}">
      <dgm:prSet/>
      <dgm:spPr/>
      <dgm:t>
        <a:bodyPr/>
        <a:lstStyle/>
        <a:p>
          <a:endParaRPr lang="ru-RU"/>
        </a:p>
      </dgm:t>
    </dgm:pt>
    <dgm:pt modelId="{B6E0A7D1-21B9-464F-B428-EDEF45611ACF}" type="sibTrans" cxnId="{0A368055-40B1-4472-8E9B-3698B2DA9184}">
      <dgm:prSet/>
      <dgm:spPr/>
      <dgm:t>
        <a:bodyPr/>
        <a:lstStyle/>
        <a:p>
          <a:endParaRPr lang="ru-RU"/>
        </a:p>
      </dgm:t>
    </dgm:pt>
    <dgm:pt modelId="{4393E6CE-89C6-499E-9798-389E9B098CFB}">
      <dgm:prSet/>
      <dgm:spPr/>
      <dgm:t>
        <a:bodyPr/>
        <a:lstStyle/>
        <a:p>
          <a:pPr rtl="0"/>
          <a:r>
            <a:rPr lang="ru-RU" baseline="0" smtClean="0"/>
            <a:t>3)</a:t>
          </a:r>
          <a:r>
            <a:rPr lang="ru-RU" b="1" baseline="0" smtClean="0"/>
            <a:t> </a:t>
          </a:r>
          <a:r>
            <a:rPr lang="ru-RU" baseline="0" smtClean="0"/>
            <a:t>личностные факторы возникновения конфликтов. Следует также отметить, что необходимо отличать причину воз­никновения конфликта от его повода.</a:t>
          </a:r>
          <a:endParaRPr lang="ru-RU"/>
        </a:p>
      </dgm:t>
    </dgm:pt>
    <dgm:pt modelId="{8CC984D1-61B6-4F59-8246-C801A4E760B4}" type="parTrans" cxnId="{17AE7279-A3F4-43DE-8991-C1F40B01F8CB}">
      <dgm:prSet/>
      <dgm:spPr/>
      <dgm:t>
        <a:bodyPr/>
        <a:lstStyle/>
        <a:p>
          <a:endParaRPr lang="ru-RU"/>
        </a:p>
      </dgm:t>
    </dgm:pt>
    <dgm:pt modelId="{564AF8B1-64F8-4F27-A306-BB0ECAD9E6B0}" type="sibTrans" cxnId="{17AE7279-A3F4-43DE-8991-C1F40B01F8CB}">
      <dgm:prSet/>
      <dgm:spPr/>
      <dgm:t>
        <a:bodyPr/>
        <a:lstStyle/>
        <a:p>
          <a:endParaRPr lang="ru-RU"/>
        </a:p>
      </dgm:t>
    </dgm:pt>
    <dgm:pt modelId="{A23F1CF9-CF5D-4D91-8E6E-71D5EEE3D725}" type="pres">
      <dgm:prSet presAssocID="{6F3B3495-2738-4E91-88A0-DFE40F78C7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A8C82C-3B32-4733-90FD-51F6E005E839}" type="pres">
      <dgm:prSet presAssocID="{0CFFF1FD-0330-4F0E-928F-756F5353F3A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68EF8-1BAC-4865-9C65-7991D9E9EE91}" type="pres">
      <dgm:prSet presAssocID="{699CA0CF-37A2-4AAB-8B79-3CBB9E1FDD4F}" presName="spacer" presStyleCnt="0"/>
      <dgm:spPr/>
    </dgm:pt>
    <dgm:pt modelId="{AC4A38CB-C00A-424E-8FEB-21037E715B74}" type="pres">
      <dgm:prSet presAssocID="{6CF6C9C0-D32C-4B9D-A018-BE38EA021BC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D543B-76ED-4623-916B-4526B7E9FF47}" type="pres">
      <dgm:prSet presAssocID="{B6E0A7D1-21B9-464F-B428-EDEF45611ACF}" presName="spacer" presStyleCnt="0"/>
      <dgm:spPr/>
    </dgm:pt>
    <dgm:pt modelId="{03A50EB0-F3A8-4DD1-8959-62CB2EE195A0}" type="pres">
      <dgm:prSet presAssocID="{4393E6CE-89C6-499E-9798-389E9B098CF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6523B8-C8F0-4453-AF55-7396CC04CE52}" srcId="{6F3B3495-2738-4E91-88A0-DFE40F78C7D2}" destId="{0CFFF1FD-0330-4F0E-928F-756F5353F3AB}" srcOrd="0" destOrd="0" parTransId="{D8072ED3-02EB-4D25-AC57-B93BC59495FE}" sibTransId="{699CA0CF-37A2-4AAB-8B79-3CBB9E1FDD4F}"/>
    <dgm:cxn modelId="{B6DC0329-AA99-4C8B-9602-29DB49956211}" type="presOf" srcId="{4393E6CE-89C6-499E-9798-389E9B098CFB}" destId="{03A50EB0-F3A8-4DD1-8959-62CB2EE195A0}" srcOrd="0" destOrd="0" presId="urn:microsoft.com/office/officeart/2005/8/layout/vList2"/>
    <dgm:cxn modelId="{0A368055-40B1-4472-8E9B-3698B2DA9184}" srcId="{6F3B3495-2738-4E91-88A0-DFE40F78C7D2}" destId="{6CF6C9C0-D32C-4B9D-A018-BE38EA021BC0}" srcOrd="1" destOrd="0" parTransId="{FB8F0582-A6F1-44ED-A60A-1D408534AB13}" sibTransId="{B6E0A7D1-21B9-464F-B428-EDEF45611ACF}"/>
    <dgm:cxn modelId="{17AE7279-A3F4-43DE-8991-C1F40B01F8CB}" srcId="{6F3B3495-2738-4E91-88A0-DFE40F78C7D2}" destId="{4393E6CE-89C6-499E-9798-389E9B098CFB}" srcOrd="2" destOrd="0" parTransId="{8CC984D1-61B6-4F59-8246-C801A4E760B4}" sibTransId="{564AF8B1-64F8-4F27-A306-BB0ECAD9E6B0}"/>
    <dgm:cxn modelId="{7A064147-B2E1-40C8-A0BF-372962A18626}" type="presOf" srcId="{0CFFF1FD-0330-4F0E-928F-756F5353F3AB}" destId="{54A8C82C-3B32-4733-90FD-51F6E005E839}" srcOrd="0" destOrd="0" presId="urn:microsoft.com/office/officeart/2005/8/layout/vList2"/>
    <dgm:cxn modelId="{42DD01C2-5810-4ED4-A2E3-83615E61F8E9}" type="presOf" srcId="{6F3B3495-2738-4E91-88A0-DFE40F78C7D2}" destId="{A23F1CF9-CF5D-4D91-8E6E-71D5EEE3D725}" srcOrd="0" destOrd="0" presId="urn:microsoft.com/office/officeart/2005/8/layout/vList2"/>
    <dgm:cxn modelId="{54A9C12F-0B0C-4E09-B70B-2BFC4A0DB44E}" type="presOf" srcId="{6CF6C9C0-D32C-4B9D-A018-BE38EA021BC0}" destId="{AC4A38CB-C00A-424E-8FEB-21037E715B74}" srcOrd="0" destOrd="0" presId="urn:microsoft.com/office/officeart/2005/8/layout/vList2"/>
    <dgm:cxn modelId="{261E2D6D-C351-4F53-99A1-689182DE4C38}" type="presParOf" srcId="{A23F1CF9-CF5D-4D91-8E6E-71D5EEE3D725}" destId="{54A8C82C-3B32-4733-90FD-51F6E005E839}" srcOrd="0" destOrd="0" presId="urn:microsoft.com/office/officeart/2005/8/layout/vList2"/>
    <dgm:cxn modelId="{940B2424-F8D2-4460-9698-D594A8D7972A}" type="presParOf" srcId="{A23F1CF9-CF5D-4D91-8E6E-71D5EEE3D725}" destId="{12268EF8-1BAC-4865-9C65-7991D9E9EE91}" srcOrd="1" destOrd="0" presId="urn:microsoft.com/office/officeart/2005/8/layout/vList2"/>
    <dgm:cxn modelId="{A55CCD4A-77E1-4F94-B00C-48BD78A3549A}" type="presParOf" srcId="{A23F1CF9-CF5D-4D91-8E6E-71D5EEE3D725}" destId="{AC4A38CB-C00A-424E-8FEB-21037E715B74}" srcOrd="2" destOrd="0" presId="urn:microsoft.com/office/officeart/2005/8/layout/vList2"/>
    <dgm:cxn modelId="{6AC3B900-13E9-44B5-AAD0-31FF9615C302}" type="presParOf" srcId="{A23F1CF9-CF5D-4D91-8E6E-71D5EEE3D725}" destId="{A47D543B-76ED-4623-916B-4526B7E9FF47}" srcOrd="3" destOrd="0" presId="urn:microsoft.com/office/officeart/2005/8/layout/vList2"/>
    <dgm:cxn modelId="{9FEEDB4A-631C-4953-9AF2-6E10A96D0295}" type="presParOf" srcId="{A23F1CF9-CF5D-4D91-8E6E-71D5EEE3D725}" destId="{03A50EB0-F3A8-4DD1-8959-62CB2EE195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265C2D-EA20-4E2F-9B78-B6597B90B04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A8C6DFFA-E277-4B10-AAD9-4360B926410C}">
      <dgm:prSet/>
      <dgm:spPr/>
      <dgm:t>
        <a:bodyPr/>
        <a:lstStyle/>
        <a:p>
          <a:pPr rtl="0"/>
          <a:r>
            <a:rPr lang="ru-RU" i="1" baseline="0" smtClean="0"/>
            <a:t>Объективные противоречия</a:t>
          </a:r>
          <a:r>
            <a:rPr lang="ru-RU" baseline="0" smtClean="0"/>
            <a:t> обусловлены объективными факто­рами, то есть такими явлениями и процессами, которые не зависят от воли и сознания людей. избежать объективных проти­воречий нельзя. (противоречия между производством и потреблением; демократией и централизмом; противоречия, возникающие по поводу дефицита ре­сурсов)</a:t>
          </a:r>
          <a:endParaRPr lang="ru-RU"/>
        </a:p>
      </dgm:t>
    </dgm:pt>
    <dgm:pt modelId="{79B87A69-CA94-4BA0-8DE9-56BFC9CDA3D8}" type="parTrans" cxnId="{4C2503B7-4098-4463-BDF2-DDA60A1CC903}">
      <dgm:prSet/>
      <dgm:spPr/>
      <dgm:t>
        <a:bodyPr/>
        <a:lstStyle/>
        <a:p>
          <a:endParaRPr lang="ru-RU"/>
        </a:p>
      </dgm:t>
    </dgm:pt>
    <dgm:pt modelId="{3DC32EC3-DC11-4AA9-B343-9DC9C44F25B8}" type="sibTrans" cxnId="{4C2503B7-4098-4463-BDF2-DDA60A1CC903}">
      <dgm:prSet/>
      <dgm:spPr/>
      <dgm:t>
        <a:bodyPr/>
        <a:lstStyle/>
        <a:p>
          <a:endParaRPr lang="ru-RU"/>
        </a:p>
      </dgm:t>
    </dgm:pt>
    <dgm:pt modelId="{1457E569-F068-48B7-899D-2D931E5F7A14}">
      <dgm:prSet/>
      <dgm:spPr/>
      <dgm:t>
        <a:bodyPr/>
        <a:lstStyle/>
        <a:p>
          <a:pPr rtl="0"/>
          <a:r>
            <a:rPr lang="ru-RU" i="1" baseline="0" smtClean="0"/>
            <a:t>Субъективные противоречия</a:t>
          </a:r>
          <a:r>
            <a:rPr lang="ru-RU" baseline="0" smtClean="0"/>
            <a:t> обусловлены такими факторами, которые, напротив, зависят от воли и сознания людей. (несовместимостью характеров, различием в ма­нерах поведения, мировоззрениях, ценностных ориентациях.) </a:t>
          </a:r>
          <a:endParaRPr lang="ru-RU"/>
        </a:p>
      </dgm:t>
    </dgm:pt>
    <dgm:pt modelId="{A7331F1E-135B-449F-9050-D331B38C9587}" type="parTrans" cxnId="{283BCF94-9A39-45AC-909C-9637D2E59D2E}">
      <dgm:prSet/>
      <dgm:spPr/>
      <dgm:t>
        <a:bodyPr/>
        <a:lstStyle/>
        <a:p>
          <a:endParaRPr lang="ru-RU"/>
        </a:p>
      </dgm:t>
    </dgm:pt>
    <dgm:pt modelId="{608A65C8-DA96-4A7E-A536-E9D6E30466E9}" type="sibTrans" cxnId="{283BCF94-9A39-45AC-909C-9637D2E59D2E}">
      <dgm:prSet/>
      <dgm:spPr/>
      <dgm:t>
        <a:bodyPr/>
        <a:lstStyle/>
        <a:p>
          <a:endParaRPr lang="ru-RU"/>
        </a:p>
      </dgm:t>
    </dgm:pt>
    <dgm:pt modelId="{AEB0A597-68D9-42D2-BA7C-8D52EC03FC54}" type="pres">
      <dgm:prSet presAssocID="{1E265C2D-EA20-4E2F-9B78-B6597B90B044}" presName="linear" presStyleCnt="0">
        <dgm:presLayoutVars>
          <dgm:animLvl val="lvl"/>
          <dgm:resizeHandles val="exact"/>
        </dgm:presLayoutVars>
      </dgm:prSet>
      <dgm:spPr/>
    </dgm:pt>
    <dgm:pt modelId="{98E8C56E-B86D-4AE8-94E3-F079503D5237}" type="pres">
      <dgm:prSet presAssocID="{A8C6DFFA-E277-4B10-AAD9-4360B926410C}" presName="parentText" presStyleLbl="node1" presStyleIdx="0" presStyleCnt="2" custLinFactNeighborX="0" custLinFactNeighborY="-40183">
        <dgm:presLayoutVars>
          <dgm:chMax val="0"/>
          <dgm:bulletEnabled val="1"/>
        </dgm:presLayoutVars>
      </dgm:prSet>
      <dgm:spPr/>
    </dgm:pt>
    <dgm:pt modelId="{2B38FEE0-0113-4C9B-95E4-5C5B08C3EEB1}" type="pres">
      <dgm:prSet presAssocID="{3DC32EC3-DC11-4AA9-B343-9DC9C44F25B8}" presName="spacer" presStyleCnt="0"/>
      <dgm:spPr/>
    </dgm:pt>
    <dgm:pt modelId="{3E7C2BA3-437E-4262-B391-08024CB06487}" type="pres">
      <dgm:prSet presAssocID="{1457E569-F068-48B7-899D-2D931E5F7A1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83BCF94-9A39-45AC-909C-9637D2E59D2E}" srcId="{1E265C2D-EA20-4E2F-9B78-B6597B90B044}" destId="{1457E569-F068-48B7-899D-2D931E5F7A14}" srcOrd="1" destOrd="0" parTransId="{A7331F1E-135B-449F-9050-D331B38C9587}" sibTransId="{608A65C8-DA96-4A7E-A536-E9D6E30466E9}"/>
    <dgm:cxn modelId="{E640AD85-9ED3-4C8D-B6F3-3F854E8A4C7F}" type="presOf" srcId="{A8C6DFFA-E277-4B10-AAD9-4360B926410C}" destId="{98E8C56E-B86D-4AE8-94E3-F079503D5237}" srcOrd="0" destOrd="0" presId="urn:microsoft.com/office/officeart/2005/8/layout/vList2"/>
    <dgm:cxn modelId="{4C2503B7-4098-4463-BDF2-DDA60A1CC903}" srcId="{1E265C2D-EA20-4E2F-9B78-B6597B90B044}" destId="{A8C6DFFA-E277-4B10-AAD9-4360B926410C}" srcOrd="0" destOrd="0" parTransId="{79B87A69-CA94-4BA0-8DE9-56BFC9CDA3D8}" sibTransId="{3DC32EC3-DC11-4AA9-B343-9DC9C44F25B8}"/>
    <dgm:cxn modelId="{A51FDA3A-B4CE-4BD4-98D8-E8A4EB577D19}" type="presOf" srcId="{1457E569-F068-48B7-899D-2D931E5F7A14}" destId="{3E7C2BA3-437E-4262-B391-08024CB06487}" srcOrd="0" destOrd="0" presId="urn:microsoft.com/office/officeart/2005/8/layout/vList2"/>
    <dgm:cxn modelId="{C649EDBE-396B-4C5B-B320-62D2E64A34C5}" type="presOf" srcId="{1E265C2D-EA20-4E2F-9B78-B6597B90B044}" destId="{AEB0A597-68D9-42D2-BA7C-8D52EC03FC54}" srcOrd="0" destOrd="0" presId="urn:microsoft.com/office/officeart/2005/8/layout/vList2"/>
    <dgm:cxn modelId="{19FB7F71-A519-4A8E-947E-D751CE105345}" type="presParOf" srcId="{AEB0A597-68D9-42D2-BA7C-8D52EC03FC54}" destId="{98E8C56E-B86D-4AE8-94E3-F079503D5237}" srcOrd="0" destOrd="0" presId="urn:microsoft.com/office/officeart/2005/8/layout/vList2"/>
    <dgm:cxn modelId="{2141324B-98F1-496B-BEF3-A35442E2541C}" type="presParOf" srcId="{AEB0A597-68D9-42D2-BA7C-8D52EC03FC54}" destId="{2B38FEE0-0113-4C9B-95E4-5C5B08C3EEB1}" srcOrd="1" destOrd="0" presId="urn:microsoft.com/office/officeart/2005/8/layout/vList2"/>
    <dgm:cxn modelId="{B3BE558E-0C96-4C7B-B04D-B35F98C5B348}" type="presParOf" srcId="{AEB0A597-68D9-42D2-BA7C-8D52EC03FC54}" destId="{3E7C2BA3-437E-4262-B391-08024CB0648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8C82C-3B32-4733-90FD-51F6E005E839}">
      <dsp:nvSpPr>
        <dsp:cNvPr id="0" name=""/>
        <dsp:cNvSpPr/>
      </dsp:nvSpPr>
      <dsp:spPr>
        <a:xfrm>
          <a:off x="0" y="75473"/>
          <a:ext cx="8407893" cy="13689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baseline="0" smtClean="0"/>
            <a:t>1) противоречие интересов как фундаментальная причина конф­ликтов;</a:t>
          </a:r>
          <a:endParaRPr lang="ru-RU" sz="2600" kern="1200"/>
        </a:p>
      </dsp:txBody>
      <dsp:txXfrm>
        <a:off x="66824" y="142297"/>
        <a:ext cx="8274245" cy="1235252"/>
      </dsp:txXfrm>
    </dsp:sp>
    <dsp:sp modelId="{AC4A38CB-C00A-424E-8FEB-21037E715B74}">
      <dsp:nvSpPr>
        <dsp:cNvPr id="0" name=""/>
        <dsp:cNvSpPr/>
      </dsp:nvSpPr>
      <dsp:spPr>
        <a:xfrm>
          <a:off x="0" y="1519253"/>
          <a:ext cx="8407893" cy="1368900"/>
        </a:xfrm>
        <a:prstGeom prst="roundRect">
          <a:avLst/>
        </a:prstGeom>
        <a:solidFill>
          <a:schemeClr val="accent5">
            <a:hueOff val="5220249"/>
            <a:satOff val="-12520"/>
            <a:lumOff val="9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baseline="0" smtClean="0"/>
            <a:t>2) объективные факторы возникновения конфликтов;</a:t>
          </a:r>
          <a:endParaRPr lang="ru-RU" sz="2600" kern="1200"/>
        </a:p>
      </dsp:txBody>
      <dsp:txXfrm>
        <a:off x="66824" y="1586077"/>
        <a:ext cx="8274245" cy="1235252"/>
      </dsp:txXfrm>
    </dsp:sp>
    <dsp:sp modelId="{03A50EB0-F3A8-4DD1-8959-62CB2EE195A0}">
      <dsp:nvSpPr>
        <dsp:cNvPr id="0" name=""/>
        <dsp:cNvSpPr/>
      </dsp:nvSpPr>
      <dsp:spPr>
        <a:xfrm>
          <a:off x="0" y="2963034"/>
          <a:ext cx="8407893" cy="1368900"/>
        </a:xfrm>
        <a:prstGeom prst="roundRect">
          <a:avLst/>
        </a:prstGeom>
        <a:solidFill>
          <a:schemeClr val="accent5">
            <a:hueOff val="10440497"/>
            <a:satOff val="-25040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baseline="0" smtClean="0"/>
            <a:t>3)</a:t>
          </a:r>
          <a:r>
            <a:rPr lang="ru-RU" sz="2600" b="1" kern="1200" baseline="0" smtClean="0"/>
            <a:t> </a:t>
          </a:r>
          <a:r>
            <a:rPr lang="ru-RU" sz="2600" kern="1200" baseline="0" smtClean="0"/>
            <a:t>личностные факторы возникновения конфликтов. Следует также отметить, что необходимо отличать причину воз­никновения конфликта от его повода.</a:t>
          </a:r>
          <a:endParaRPr lang="ru-RU" sz="2600" kern="1200"/>
        </a:p>
      </dsp:txBody>
      <dsp:txXfrm>
        <a:off x="66824" y="3029858"/>
        <a:ext cx="8274245" cy="1235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8C56E-B86D-4AE8-94E3-F079503D5237}">
      <dsp:nvSpPr>
        <dsp:cNvPr id="0" name=""/>
        <dsp:cNvSpPr/>
      </dsp:nvSpPr>
      <dsp:spPr>
        <a:xfrm>
          <a:off x="0" y="72007"/>
          <a:ext cx="7503369" cy="18228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baseline="0" smtClean="0"/>
            <a:t>Объективные противоречия</a:t>
          </a:r>
          <a:r>
            <a:rPr lang="ru-RU" sz="1900" kern="1200" baseline="0" smtClean="0"/>
            <a:t> обусловлены объективными факто­рами, то есть такими явлениями и процессами, которые не зависят от воли и сознания людей. избежать объективных проти­воречий нельзя. (противоречия между производством и потреблением; демократией и централизмом; противоречия, возникающие по поводу дефицита ре­сурсов)</a:t>
          </a:r>
          <a:endParaRPr lang="ru-RU" sz="1900" kern="1200"/>
        </a:p>
      </dsp:txBody>
      <dsp:txXfrm>
        <a:off x="88985" y="160992"/>
        <a:ext cx="7325399" cy="1644890"/>
      </dsp:txXfrm>
    </dsp:sp>
    <dsp:sp modelId="{3E7C2BA3-437E-4262-B391-08024CB06487}">
      <dsp:nvSpPr>
        <dsp:cNvPr id="0" name=""/>
        <dsp:cNvSpPr/>
      </dsp:nvSpPr>
      <dsp:spPr>
        <a:xfrm>
          <a:off x="0" y="1971576"/>
          <a:ext cx="7503369" cy="1822860"/>
        </a:xfrm>
        <a:prstGeom prst="roundRect">
          <a:avLst/>
        </a:prstGeom>
        <a:solidFill>
          <a:schemeClr val="accent5">
            <a:hueOff val="10440497"/>
            <a:satOff val="-25040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baseline="0" smtClean="0"/>
            <a:t>Субъективные противоречия</a:t>
          </a:r>
          <a:r>
            <a:rPr lang="ru-RU" sz="1900" kern="1200" baseline="0" smtClean="0"/>
            <a:t> обусловлены такими факторами, которые, напротив, зависят от воли и сознания людей. (несовместимостью характеров, различием в ма­нерах поведения, мировоззрениях, ценностных ориентациях.) </a:t>
          </a:r>
          <a:endParaRPr lang="ru-RU" sz="1900" kern="1200"/>
        </a:p>
      </dsp:txBody>
      <dsp:txXfrm>
        <a:off x="88985" y="2060561"/>
        <a:ext cx="7325399" cy="1644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0332640" y="3371850"/>
            <a:ext cx="432048" cy="119558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1352376597_konflikt_v_organizats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 flipV="1">
            <a:off x="683568" y="-1179512"/>
            <a:ext cx="7920880" cy="28803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Конфликты. Причины, способы устранения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71800" y="-1323528"/>
            <a:ext cx="3816424" cy="144016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Понятие конфликта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332656"/>
            <a:ext cx="7128792" cy="10081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Конфликты. Причины, способы устранения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96312" y="1628800"/>
            <a:ext cx="3240360" cy="1152128"/>
          </a:xfrm>
          <a:prstGeom prst="roundRect">
            <a:avLst/>
          </a:prstGeom>
          <a:noFill/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Понятие конфликта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10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956737"/>
            <a:ext cx="4335017" cy="393207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ru-RU" i="1" dirty="0"/>
              <a:t>конечная причина всякого социального конфликта — это противоре­чие интересов между его субъектами: индивидами, социальными группами, общностями и обществами.</a:t>
            </a:r>
            <a:endParaRPr lang="ru-RU" dirty="0"/>
          </a:p>
          <a:p>
            <a:r>
              <a:rPr lang="ru-RU" i="1" dirty="0"/>
              <a:t>Любой конфликт есть форма выражения этого противоречия интересов.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184" y="1956737"/>
            <a:ext cx="3932076" cy="393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963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2420888"/>
            <a:ext cx="8381261" cy="329410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внутренние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внешние.</a:t>
            </a:r>
          </a:p>
          <a:p>
            <a:r>
              <a:rPr lang="ru-RU" i="1" dirty="0"/>
              <a:t>Внутренние противоречия</a:t>
            </a:r>
            <a:r>
              <a:rPr lang="ru-RU" dirty="0"/>
              <a:t> </a:t>
            </a:r>
            <a:r>
              <a:rPr lang="ru-RU" dirty="0" smtClean="0"/>
              <a:t>выражаются </a:t>
            </a:r>
            <a:r>
              <a:rPr lang="ru-RU" dirty="0"/>
              <a:t>в столкновении интересов внутри группы, организации, общности или общества в </a:t>
            </a:r>
            <a:r>
              <a:rPr lang="ru-RU" dirty="0" smtClean="0"/>
              <a:t>целом (противоре­чия</a:t>
            </a:r>
            <a:r>
              <a:rPr lang="ru-RU" dirty="0"/>
              <a:t>, возникающие между начальником и подчиненным </a:t>
            </a:r>
            <a:r>
              <a:rPr lang="ru-RU" dirty="0" smtClean="0"/>
              <a:t>, между </a:t>
            </a:r>
            <a:r>
              <a:rPr lang="ru-RU" dirty="0"/>
              <a:t>мужем и женой внутри семьи, </a:t>
            </a:r>
            <a:endParaRPr lang="ru-RU" dirty="0" smtClean="0"/>
          </a:p>
          <a:p>
            <a:r>
              <a:rPr lang="ru-RU" i="1" dirty="0" smtClean="0"/>
              <a:t>Внешние</a:t>
            </a:r>
            <a:r>
              <a:rPr lang="ru-RU" dirty="0" smtClean="0"/>
              <a:t> </a:t>
            </a:r>
            <a:r>
              <a:rPr lang="ru-RU" dirty="0"/>
              <a:t>противоречия возникают между двумя или несколькими относительно самостоятельными социальными системами. </a:t>
            </a:r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внешние </a:t>
            </a:r>
            <a:r>
              <a:rPr lang="ru-RU" dirty="0">
                <a:solidFill>
                  <a:srgbClr val="FF0000"/>
                </a:solidFill>
              </a:rPr>
              <a:t>и внутренние противоречия воз­действуют друг на друга. Так, международные противоречия, безус­ловно, будут оказывать влияние на все внутреннее развитие, в том числе и на развитие внутренних противоречий в обществе.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  </a:t>
            </a:r>
            <a:br>
              <a:rPr lang="ru-RU" b="1" dirty="0"/>
            </a:br>
            <a:r>
              <a:rPr lang="ru-RU" dirty="0"/>
              <a:t>противоречий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897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3974977" cy="423020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антагонистические—</a:t>
            </a:r>
            <a:r>
              <a:rPr lang="ru-RU" dirty="0" smtClean="0"/>
              <a:t> </a:t>
            </a:r>
            <a:r>
              <a:rPr lang="ru-RU" dirty="0"/>
              <a:t>выражаются в таком кон­фликте, участники которого имеют непримиримо враждебные инте­ресы. Способы разрешения таких конфликтов сугубо </a:t>
            </a:r>
            <a:r>
              <a:rPr lang="ru-RU" dirty="0" smtClean="0"/>
              <a:t>деструктив­ные</a:t>
            </a:r>
          </a:p>
          <a:p>
            <a:r>
              <a:rPr lang="ru-RU" i="1" dirty="0" smtClean="0"/>
              <a:t>Неантагонистические </a:t>
            </a:r>
            <a:r>
              <a:rPr lang="ru-RU" i="1" dirty="0"/>
              <a:t>противоречия</a:t>
            </a:r>
            <a:r>
              <a:rPr lang="ru-RU" dirty="0"/>
              <a:t> между интересами участни­ков конфликта — те, которые допускают согласование, «примире­ние» интересов оппонентов. </a:t>
            </a:r>
            <a:r>
              <a:rPr lang="ru-RU" dirty="0" smtClean="0"/>
              <a:t>Возможность </a:t>
            </a:r>
            <a:r>
              <a:rPr lang="ru-RU" dirty="0" err="1" smtClean="0"/>
              <a:t>компромисов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/>
              <a:t>Антагонистические и неантагонистические противоречия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428524" cy="329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38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785300"/>
              </p:ext>
            </p:extLst>
          </p:nvPr>
        </p:nvGraphicFramePr>
        <p:xfrm>
          <a:off x="820315" y="2132856"/>
          <a:ext cx="7503369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Объективные и субъективные противоречия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89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Современная </a:t>
            </a:r>
            <a:r>
              <a:rPr lang="ru-RU" dirty="0" err="1"/>
              <a:t>конфликтология</a:t>
            </a:r>
            <a:r>
              <a:rPr lang="ru-RU" dirty="0"/>
              <a:t> </a:t>
            </a:r>
            <a:r>
              <a:rPr lang="ru-RU" dirty="0" smtClean="0"/>
              <a:t>вы­деляет </a:t>
            </a:r>
            <a:r>
              <a:rPr lang="ru-RU" dirty="0"/>
              <a:t>следующие объективные причины конфликта:</a:t>
            </a:r>
          </a:p>
          <a:p>
            <a:r>
              <a:rPr lang="ru-RU" dirty="0"/>
              <a:t>• ограниченность ресурсов, подлежащих распределению,</a:t>
            </a:r>
          </a:p>
          <a:p>
            <a:r>
              <a:rPr lang="ru-RU" dirty="0"/>
              <a:t>• взаимозависимость ответственности и заданий;</a:t>
            </a:r>
          </a:p>
          <a:p>
            <a:r>
              <a:rPr lang="ru-RU" dirty="0"/>
              <a:t>• несогласованность целей разных групп работников;</a:t>
            </a:r>
          </a:p>
          <a:p>
            <a:r>
              <a:rPr lang="ru-RU" dirty="0"/>
              <a:t>• плохие коммуникации;</a:t>
            </a:r>
          </a:p>
          <a:p>
            <a:r>
              <a:rPr lang="ru-RU" dirty="0"/>
              <a:t>• нечеткое распределение прав и обязанностей;</a:t>
            </a:r>
          </a:p>
          <a:p>
            <a:r>
              <a:rPr lang="ru-RU" dirty="0"/>
              <a:t>• некомпетентность, несоответствие занимаемой должности;</a:t>
            </a:r>
          </a:p>
          <a:p>
            <a:r>
              <a:rPr lang="ru-RU" dirty="0"/>
              <a:t>• чрезмерная загруженность сотрудников, превышающая личные возможности;</a:t>
            </a:r>
          </a:p>
          <a:p>
            <a:r>
              <a:rPr lang="ru-RU" dirty="0"/>
              <a:t>• неблагоприятный стиль руководства;</a:t>
            </a:r>
          </a:p>
          <a:p>
            <a:r>
              <a:rPr lang="ru-RU" dirty="0"/>
              <a:t>• плохие условия труда;</a:t>
            </a:r>
          </a:p>
          <a:p>
            <a:r>
              <a:rPr lang="ru-RU" dirty="0"/>
              <a:t>• инновации, нововведения на производстве;</a:t>
            </a:r>
          </a:p>
          <a:p>
            <a:r>
              <a:rPr lang="ru-RU" dirty="0"/>
              <a:t>• недостаточная разработанность</a:t>
            </a:r>
            <a:r>
              <a:rPr lang="ru-RU" b="1" dirty="0"/>
              <a:t> </a:t>
            </a:r>
            <a:r>
              <a:rPr lang="ru-RU" dirty="0"/>
              <a:t>правовых норм и процедур;</a:t>
            </a:r>
          </a:p>
          <a:p>
            <a:r>
              <a:rPr lang="ru-RU" dirty="0"/>
              <a:t>• слабая разработанность этических нормативов и отсутствие ко­митетов или комиссий по этике.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Объективные факторы возникновения конфликтов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57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6638" y="5342687"/>
            <a:ext cx="287337" cy="16518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Личностные факторы возникновения конфликтов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11560" y="1700808"/>
            <a:ext cx="7560840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основные психологические доминанты поведения </a:t>
            </a:r>
          </a:p>
          <a:p>
            <a:r>
              <a:rPr lang="ru-RU" dirty="0"/>
              <a:t>личности; черты характера и типы личностей; установки личности, обра­зующие идеальный тип индивидуальности; неадекватные оценки и восприятия; манеры поведения; этические ценности.</a:t>
            </a:r>
          </a:p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578" y="4314334"/>
            <a:ext cx="3864843" cy="222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31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все </a:t>
            </a:r>
            <a:r>
              <a:rPr lang="ru-RU" dirty="0"/>
              <a:t>зависит от того, какой смысл и значение придает личность тому или иному объекту, проявляет ли данный конкретный человек интерес к этому объекту и выступает ли он для него в качестве потребности. </a:t>
            </a:r>
            <a:endParaRPr lang="ru-RU" dirty="0" smtClean="0"/>
          </a:p>
          <a:p>
            <a:r>
              <a:rPr lang="ru-RU" dirty="0"/>
              <a:t>расхождение личностных смыслов и значений является од­ной из основных причин конфликтов и определяет линию поведе­ния в конфликте, его стратегию и тактику. </a:t>
            </a:r>
            <a:r>
              <a:rPr lang="ru-RU" dirty="0" smtClean="0"/>
              <a:t>если </a:t>
            </a:r>
            <a:r>
              <a:rPr lang="ru-RU" dirty="0"/>
              <a:t>один из субъек­тов не особенно заинтересован в объекте конфликта, то </a:t>
            </a:r>
            <a:r>
              <a:rPr lang="ru-RU" dirty="0" err="1" smtClean="0"/>
              <a:t>выберается</a:t>
            </a:r>
            <a:r>
              <a:rPr lang="ru-RU" dirty="0" smtClean="0"/>
              <a:t> тактика </a:t>
            </a:r>
            <a:r>
              <a:rPr lang="ru-RU" dirty="0"/>
              <a:t>избегания или уклонения. </a:t>
            </a:r>
            <a:r>
              <a:rPr lang="ru-RU" dirty="0" smtClean="0"/>
              <a:t>И наоборот.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/>
              <a:t>Основные </a:t>
            </a:r>
            <a:br>
              <a:rPr lang="ru-RU" sz="1800" b="1" dirty="0"/>
            </a:br>
            <a:r>
              <a:rPr lang="ru-RU" sz="1800" b="1" dirty="0"/>
              <a:t>психологические </a:t>
            </a:r>
            <a:br>
              <a:rPr lang="ru-RU" sz="1800" b="1" dirty="0"/>
            </a:br>
            <a:r>
              <a:rPr lang="ru-RU" sz="1800" b="1" dirty="0"/>
              <a:t>доминанты поведения </a:t>
            </a:r>
            <a:br>
              <a:rPr lang="ru-RU" sz="1800" b="1" dirty="0"/>
            </a:br>
            <a:r>
              <a:rPr lang="ru-RU" sz="1800" dirty="0"/>
              <a:t>личности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33172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Другой немаловажной причиной конфликта может быть </a:t>
            </a:r>
            <a:r>
              <a:rPr lang="ru-RU" i="1" dirty="0"/>
              <a:t>несовпадение характеров</a:t>
            </a:r>
            <a:r>
              <a:rPr lang="ru-RU" dirty="0"/>
              <a:t> </a:t>
            </a:r>
            <a:r>
              <a:rPr lang="ru-RU" dirty="0" smtClean="0"/>
              <a:t>индивидов</a:t>
            </a:r>
          </a:p>
          <a:p>
            <a:r>
              <a:rPr lang="ru-RU" dirty="0"/>
              <a:t>Особо важную роль в возникновении конфликта имеют </a:t>
            </a:r>
            <a:r>
              <a:rPr lang="ru-RU" i="1" dirty="0"/>
              <a:t>акцен­туации характера,</a:t>
            </a:r>
            <a:r>
              <a:rPr lang="ru-RU" dirty="0"/>
              <a:t> то есть чрезмерная выраженность его отдельных черт у акцентуированных личностей. Эти люди испытывают особую трудность в общении, ибо имеют «нетипичные» черты характера, некоторые из них носят конфликтную направленность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Черты характера </a:t>
            </a:r>
            <a:br>
              <a:rPr lang="ru-RU" b="1" dirty="0"/>
            </a:br>
            <a:r>
              <a:rPr lang="ru-RU" b="1" dirty="0"/>
              <a:t>и  типы личностей     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539457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73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2822849" cy="440740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Социальная установка (аттитюд) – это определенное состояние сознания, основанное на предыдущем опыте, регулирующее отношение и поведение человека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Например</a:t>
            </a:r>
          </a:p>
          <a:p>
            <a:pPr algn="ctr"/>
            <a:r>
              <a:rPr lang="ru-RU" dirty="0" smtClean="0"/>
              <a:t>Теоретики и практики</a:t>
            </a:r>
          </a:p>
          <a:p>
            <a:pPr algn="ctr"/>
            <a:r>
              <a:rPr lang="ru-RU" dirty="0" smtClean="0"/>
              <a:t>Религиозные люди и атеисты</a:t>
            </a:r>
          </a:p>
          <a:p>
            <a:pPr marL="4572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Установки </a:t>
            </a:r>
            <a:br>
              <a:rPr lang="ru-RU" b="1" dirty="0"/>
            </a:br>
            <a:r>
              <a:rPr lang="ru-RU" b="1" dirty="0" smtClean="0"/>
              <a:t>личности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08" y="1812937"/>
            <a:ext cx="5177396" cy="348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295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Различия в </a:t>
            </a:r>
            <a:r>
              <a:rPr lang="ru-RU" i="1" dirty="0"/>
              <a:t>манерах поведения</a:t>
            </a:r>
            <a:r>
              <a:rPr lang="ru-RU" dirty="0"/>
              <a:t> могут также стать причиной конфликта, ибо уменьшают степень взаимопонимания между людьми и затрудня­ют их сотрудничество. </a:t>
            </a:r>
            <a:r>
              <a:rPr lang="ru-RU"/>
              <a:t>Особо это относится к людям, которые при­надлежат к категории трудных в общении.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Манеры  </a:t>
            </a:r>
            <a:br>
              <a:rPr lang="ru-RU" b="1" dirty="0"/>
            </a:br>
            <a:r>
              <a:rPr lang="ru-RU" b="1" dirty="0" smtClean="0"/>
              <a:t>поведения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9187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ffectLst/>
              </a:rPr>
              <a:t>Термин «конфликт» произошел от латинского </a:t>
            </a:r>
            <a:r>
              <a:rPr lang="ru-RU" dirty="0" err="1">
                <a:effectLst/>
              </a:rPr>
              <a:t>conflictus</a:t>
            </a:r>
            <a:r>
              <a:rPr lang="ru-RU" dirty="0">
                <a:effectLst/>
              </a:rPr>
              <a:t>, что означает буквально «столкновение, серьезное разногласие, спор». Как показывает анализ специальной литературы, понятие «конфликт», несмотря на его широкое распространение и актуальность, не имеет четкого и более или менее универсального определения. В русском языке понятие «конфликт» появилось только в конце XIX 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827584" y="3933056"/>
            <a:ext cx="7488832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Семантическое поле данного понятия </a:t>
            </a:r>
            <a:r>
              <a:rPr lang="ru-RU" dirty="0"/>
              <a:t>включает такие слова, как «скандал», «вражда», «борьба», «драка», «война», «вооруженный конфликт», «единоборство», «столкновение», «соперничество», </a:t>
            </a:r>
            <a:r>
              <a:rPr lang="ru-RU" dirty="0" smtClean="0"/>
              <a:t>и </a:t>
            </a:r>
            <a:r>
              <a:rPr lang="ru-RU" dirty="0"/>
              <a:t>т.д. Однако в него включены и такие слова, как «мир», «согласие», «соглашение», «компромисс», «консенсус», «кооперация» и т.д. </a:t>
            </a:r>
          </a:p>
        </p:txBody>
      </p:sp>
    </p:spTree>
    <p:extLst>
      <p:ext uri="{BB962C8B-B14F-4D97-AF65-F5344CB8AC3E}">
        <p14:creationId xmlns:p14="http://schemas.microsoft.com/office/powerpoint/2010/main" val="2117876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260648"/>
            <a:ext cx="8407893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В английском словаре Уэбстера понятие «конфликт» исходно трактовалось как «драка, сражение, борьба», т.е. как физическое противостояние сторон, как явление внешнее. Позже, в 1983 г. в него было включено «резкое расхождение или противопоставление интересов, идей и т.п.».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tx1"/>
                </a:solidFill>
              </a:rPr>
              <a:t>Л.Г. </a:t>
            </a:r>
            <a:r>
              <a:rPr lang="ru-RU" i="1" dirty="0" err="1">
                <a:solidFill>
                  <a:schemeClr val="tx1"/>
                </a:solidFill>
              </a:rPr>
              <a:t>Здравомыслов</a:t>
            </a:r>
            <a:r>
              <a:rPr lang="ru-RU" i="1" dirty="0">
                <a:solidFill>
                  <a:schemeClr val="tx1"/>
                </a:solidFill>
              </a:rPr>
              <a:t>: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конфликт </a:t>
            </a:r>
            <a:r>
              <a:rPr lang="ru-RU" dirty="0">
                <a:solidFill>
                  <a:schemeClr val="tx1"/>
                </a:solidFill>
              </a:rPr>
              <a:t>— это важнейшая сторона </a:t>
            </a:r>
            <a:r>
              <a:rPr lang="ru-RU" dirty="0"/>
              <a:t>взаимодействия людей в обществе, своего рода клеточка социального бытия. Это форма отношений меж­ду потенциальными или актуальными субъектами соци­ального действия, мотивация которых обусловлена про­тивостоящими ценностями и нормами, интересами и </a:t>
            </a:r>
            <a:r>
              <a:rPr lang="ru-RU" dirty="0" smtClean="0"/>
              <a:t>потребностями.</a:t>
            </a:r>
            <a:endParaRPr lang="ru-RU" dirty="0"/>
          </a:p>
          <a:p>
            <a:r>
              <a:rPr lang="ru-RU" i="1" dirty="0"/>
              <a:t>Ю.Г. </a:t>
            </a:r>
            <a:r>
              <a:rPr lang="ru-RU" i="1" dirty="0" err="1"/>
              <a:t>Запрудский</a:t>
            </a:r>
            <a:r>
              <a:rPr lang="ru-RU" i="1" dirty="0"/>
              <a:t>:</a:t>
            </a:r>
            <a:r>
              <a:rPr lang="ru-RU" dirty="0"/>
              <a:t> Социальный конфликт — это яв­ное или скрытое состояние противоборства объективно расходящихся интересов, целей и тенденций развития социальных объектов, прямое и косвенное столкнове­ние социальных сил на почве противодействия существу­ющему общественному порядку, особая форма истори­ческого движения к новому социальному </a:t>
            </a:r>
            <a:r>
              <a:rPr lang="ru-RU" dirty="0" smtClean="0"/>
              <a:t>единству.</a:t>
            </a:r>
            <a:endParaRPr lang="ru-RU" dirty="0"/>
          </a:p>
          <a:p>
            <a:r>
              <a:rPr lang="ru-RU" i="1" dirty="0"/>
              <a:t>А.В. Дмитриев:</a:t>
            </a:r>
            <a:r>
              <a:rPr lang="ru-RU" dirty="0"/>
              <a:t> Под социальным конфликтом обыч­но понимается тот вид противостояния, при котором стороны стремятся захватить территорию либо ресурсы, угрожают оппозиционным индивидам или группам, их собственности или культуре таким образом, что борьба принимает форму атаки </a:t>
            </a:r>
            <a:r>
              <a:rPr lang="ru-RU"/>
              <a:t>или </a:t>
            </a:r>
            <a:r>
              <a:rPr lang="ru-RU" smtClean="0"/>
              <a:t>обороны.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-531439"/>
            <a:ext cx="8381260" cy="720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01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Конфликт — есть качество взаимодействия между людьми (или эле­ментами внутренней структуры личности), выражающееся в противо­борстве сторон ради достижения своих интересов и целей.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konflikt-mezhdu-lichnostyu-i-gruppo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3" y="3068960"/>
            <a:ext cx="4656807" cy="3492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79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3654145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B0F0"/>
                </a:solidFill>
              </a:rPr>
              <a:t>Момент осознания ситуации как конфликтной связан также с превышением индивидуального порога толерантности</a:t>
            </a:r>
            <a:r>
              <a:rPr lang="ru-RU" dirty="0" smtClean="0"/>
              <a:t>.</a:t>
            </a:r>
          </a:p>
          <a:p>
            <a:r>
              <a:rPr lang="ru-RU" dirty="0"/>
              <a:t>В процессе своего развития </a:t>
            </a:r>
            <a:r>
              <a:rPr lang="ru-RU" dirty="0" smtClean="0"/>
              <a:t>человек, </a:t>
            </a:r>
            <a:r>
              <a:rPr lang="ru-RU" dirty="0"/>
              <a:t>присваивает общественно значимые ценности, социальные нормы и установки. Каждый, входя в этот мир, сразу же соприкасается с культурой данного общества. </a:t>
            </a:r>
            <a:endParaRPr lang="ru-RU" dirty="0" smtClean="0"/>
          </a:p>
          <a:p>
            <a:r>
              <a:rPr lang="ru-RU" dirty="0" smtClean="0"/>
              <a:t>Окружение </a:t>
            </a:r>
            <a:r>
              <a:rPr lang="ru-RU" dirty="0"/>
              <a:t>большинства людей по жизни - близкие люди (родные, друзья, сотрудники), взаимодействие с которыми может быть в целом оценено либо со знаком «+», либо со знаком «-». Хороший контакт и позитивные отношения с этими людьми улучшают наше самочувствие, повышают авторитет, создают ощущение благополучия. Принося радость и пользу им, положительно влияя на свое ближайшее окружение, человек ожидает ответной привязанности, любви с их стороны.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25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3974977" cy="487828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Толерантность более всего соответствует модели «Я хороший- Ты хороший» , только с одной единственной оговоркой- такая модель осознается как потребность, необходимость относиться прежде всего к другому, показывая, что он хороший. Это скорее модель «Ты хороший- Я хороший», в котором в котором безусловное принятие другого диктуется не желанием что-то за это получить, а собственной позицией и отношением к человеку как к ценности. При этом, следует осознавать, что вырабатывать такое отношение к другому не всегда удается сразу, а иногда кажется просто недостижимым.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Diversity-cro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83746"/>
            <a:ext cx="4034838" cy="262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84784"/>
            <a:ext cx="3233911" cy="249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79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686111"/>
              </p:ext>
            </p:extLst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Причины </a:t>
            </a:r>
            <a:r>
              <a:rPr lang="ru-RU" b="1" dirty="0" smtClean="0"/>
              <a:t>конфликтов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269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причина конфликта —</a:t>
            </a:r>
            <a:r>
              <a:rPr lang="ru-RU" dirty="0"/>
              <a:t> это то явление, которое предопределяет его появление.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/>
              <a:t>Противоречие интересов как фундаментальная причина </a:t>
            </a:r>
            <a:r>
              <a:rPr lang="ru-RU" sz="1800" b="1" dirty="0" smtClean="0"/>
              <a:t>конфликтов</a:t>
            </a: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83568" y="3068960"/>
            <a:ext cx="7632848" cy="28083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то или иное явление только тогда является причиной конфликта, ког­да оно выступает для его субъектов как потребность. Потребность — это нужда или недостаток в чем-либо необходимом для поддержания жизнедеятельности организма, личности, социаль­ной группы или всего общества. Именно она является внутренним побудителем активности субъекта.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061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06996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/>
              <a:t>Определяющую роль в восприятии человеком конфликтности ситуации играет субъективная значимость противоречия, лежащего в основе </a:t>
            </a:r>
            <a:r>
              <a:rPr lang="ru-RU" b="1" dirty="0"/>
              <a:t>конфликта</a:t>
            </a:r>
            <a:r>
              <a:rPr lang="ru-RU" dirty="0"/>
              <a:t>, или тот "личностный смысл", который это противоречие имеет для данного индивида. Этот личностный смысл определяется всем индивидуальным жизненным опытом человека, точнее - такими характеристиками его личности, как ценностный ориентации и мотивация.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Противоречие – </a:t>
            </a:r>
            <a:br>
              <a:rPr lang="ru-RU" b="1" dirty="0"/>
            </a:br>
            <a:r>
              <a:rPr lang="ru-RU" b="1" dirty="0"/>
              <a:t>основа </a:t>
            </a:r>
            <a:r>
              <a:rPr lang="ru-RU" b="1" dirty="0" smtClean="0"/>
              <a:t>конфликта</a:t>
            </a:r>
            <a:endParaRPr lang="ru-RU" dirty="0"/>
          </a:p>
        </p:txBody>
      </p:sp>
      <p:pic>
        <p:nvPicPr>
          <p:cNvPr id="3074" name="Picture 2" descr="C:\Users\user\Desktop\confli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33056"/>
            <a:ext cx="5067300" cy="258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691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201</TotalTime>
  <Words>1147</Words>
  <Application>Microsoft Office PowerPoint</Application>
  <PresentationFormat>Экран (4:3)</PresentationFormat>
  <Paragraphs>67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Franklin Gothic Medium</vt:lpstr>
      <vt:lpstr>Wingdings</vt:lpstr>
      <vt:lpstr>Wingdings 2</vt:lpstr>
      <vt:lpstr>Сетка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Причины конфликтов</vt:lpstr>
      <vt:lpstr>Противоречие интересов как фундаментальная причина конфликтов</vt:lpstr>
      <vt:lpstr>Противоречие –  основа конфликта</vt:lpstr>
      <vt:lpstr>Презентация PowerPoint</vt:lpstr>
      <vt:lpstr>Классификация    противоречий </vt:lpstr>
      <vt:lpstr>Антагонистические и неантагонистические противоречия </vt:lpstr>
      <vt:lpstr>Объективные и субъективные противоречия</vt:lpstr>
      <vt:lpstr>Объективные факторы возникновения конфликтов</vt:lpstr>
      <vt:lpstr>Личностные факторы возникновения конфликтов</vt:lpstr>
      <vt:lpstr>Основные  психологические  доминанты поведения  личности </vt:lpstr>
      <vt:lpstr>Черты характера  и  типы личностей       </vt:lpstr>
      <vt:lpstr>Установки  личности</vt:lpstr>
      <vt:lpstr>Манеры   поведения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Sanchiskis</cp:lastModifiedBy>
  <cp:revision>18</cp:revision>
  <dcterms:created xsi:type="dcterms:W3CDTF">2016-09-29T13:42:04Z</dcterms:created>
  <dcterms:modified xsi:type="dcterms:W3CDTF">2016-10-02T10:54:19Z</dcterms:modified>
</cp:coreProperties>
</file>