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12F7EF-4DF8-4995-A481-EF49A63BA51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B4191A9D-A5B7-4274-BAB4-DD06F0FEB1EE}">
      <dgm:prSet/>
      <dgm:spPr/>
      <dgm:t>
        <a:bodyPr/>
        <a:lstStyle/>
        <a:p>
          <a:pPr rtl="0"/>
          <a:r>
            <a:rPr lang="ru-RU" smtClean="0"/>
            <a:t>общая схема динамики конфликта складывается из следующих периодов:</a:t>
          </a:r>
          <a:endParaRPr lang="ru-RU"/>
        </a:p>
      </dgm:t>
    </dgm:pt>
    <dgm:pt modelId="{561A0ED5-A36E-45F9-A646-0365F00005A5}" type="parTrans" cxnId="{C6B56EA6-64C7-4C3D-A134-ACE277F00807}">
      <dgm:prSet/>
      <dgm:spPr/>
      <dgm:t>
        <a:bodyPr/>
        <a:lstStyle/>
        <a:p>
          <a:endParaRPr lang="ru-RU"/>
        </a:p>
      </dgm:t>
    </dgm:pt>
    <dgm:pt modelId="{4239D5E6-94ED-4ABC-83D5-467E86255954}" type="sibTrans" cxnId="{C6B56EA6-64C7-4C3D-A134-ACE277F00807}">
      <dgm:prSet/>
      <dgm:spPr/>
      <dgm:t>
        <a:bodyPr/>
        <a:lstStyle/>
        <a:p>
          <a:endParaRPr lang="ru-RU"/>
        </a:p>
      </dgm:t>
    </dgm:pt>
    <dgm:pt modelId="{F16AC79C-54B2-42EB-98CB-9DFC224E9FAD}">
      <dgm:prSet/>
      <dgm:spPr/>
      <dgm:t>
        <a:bodyPr/>
        <a:lstStyle/>
        <a:p>
          <a:pPr rtl="0"/>
          <a:r>
            <a:rPr lang="ru-RU" smtClean="0"/>
            <a:t>1) предконфликтная ситуация (латентный период);</a:t>
          </a:r>
          <a:endParaRPr lang="ru-RU"/>
        </a:p>
      </dgm:t>
    </dgm:pt>
    <dgm:pt modelId="{66500FFB-3BF1-4FE6-91D6-2540B08AA025}" type="parTrans" cxnId="{E68D8330-C6BB-4BAF-B9DC-0BFBD195997D}">
      <dgm:prSet/>
      <dgm:spPr/>
      <dgm:t>
        <a:bodyPr/>
        <a:lstStyle/>
        <a:p>
          <a:endParaRPr lang="ru-RU"/>
        </a:p>
      </dgm:t>
    </dgm:pt>
    <dgm:pt modelId="{BC16E53F-DA95-4F28-954D-622C8B3B4089}" type="sibTrans" cxnId="{E68D8330-C6BB-4BAF-B9DC-0BFBD195997D}">
      <dgm:prSet/>
      <dgm:spPr/>
      <dgm:t>
        <a:bodyPr/>
        <a:lstStyle/>
        <a:p>
          <a:endParaRPr lang="ru-RU"/>
        </a:p>
      </dgm:t>
    </dgm:pt>
    <dgm:pt modelId="{A3440CE0-0B1E-477C-B42E-1BAA21DCC6E3}">
      <dgm:prSet/>
      <dgm:spPr/>
      <dgm:t>
        <a:bodyPr/>
        <a:lstStyle/>
        <a:p>
          <a:pPr rtl="0"/>
          <a:r>
            <a:rPr lang="ru-RU" smtClean="0"/>
            <a:t>2) открытый конфликт (собственно конфликт):• инцидент (начало конфликта),• эскалация (развитие) конфликта,• завершение конфликта;</a:t>
          </a:r>
          <a:endParaRPr lang="ru-RU"/>
        </a:p>
      </dgm:t>
    </dgm:pt>
    <dgm:pt modelId="{6E751B30-4BA0-4AEC-AF54-8D546F505DDD}" type="parTrans" cxnId="{F328A357-3B30-426A-A7A3-5F21B2E47F81}">
      <dgm:prSet/>
      <dgm:spPr/>
      <dgm:t>
        <a:bodyPr/>
        <a:lstStyle/>
        <a:p>
          <a:endParaRPr lang="ru-RU"/>
        </a:p>
      </dgm:t>
    </dgm:pt>
    <dgm:pt modelId="{C7D76B39-2B61-4737-AECD-636C7DE04A95}" type="sibTrans" cxnId="{F328A357-3B30-426A-A7A3-5F21B2E47F81}">
      <dgm:prSet/>
      <dgm:spPr/>
      <dgm:t>
        <a:bodyPr/>
        <a:lstStyle/>
        <a:p>
          <a:endParaRPr lang="ru-RU"/>
        </a:p>
      </dgm:t>
    </dgm:pt>
    <dgm:pt modelId="{ACE60A0C-C12F-4B17-A2E7-DC75052E0F72}">
      <dgm:prSet/>
      <dgm:spPr/>
      <dgm:t>
        <a:bodyPr/>
        <a:lstStyle/>
        <a:p>
          <a:pPr rtl="0"/>
          <a:r>
            <a:rPr lang="ru-RU" smtClean="0"/>
            <a:t>3) послеконфликтный период.</a:t>
          </a:r>
          <a:endParaRPr lang="ru-RU"/>
        </a:p>
      </dgm:t>
    </dgm:pt>
    <dgm:pt modelId="{AAF5086F-DD02-4971-AAD9-4FA79E674E4A}" type="parTrans" cxnId="{2ABB6EAB-396B-40A1-9990-DE7C853399B9}">
      <dgm:prSet/>
      <dgm:spPr/>
      <dgm:t>
        <a:bodyPr/>
        <a:lstStyle/>
        <a:p>
          <a:endParaRPr lang="ru-RU"/>
        </a:p>
      </dgm:t>
    </dgm:pt>
    <dgm:pt modelId="{B1F89949-65BE-4284-8911-E50F5CA36EAF}" type="sibTrans" cxnId="{2ABB6EAB-396B-40A1-9990-DE7C853399B9}">
      <dgm:prSet/>
      <dgm:spPr/>
      <dgm:t>
        <a:bodyPr/>
        <a:lstStyle/>
        <a:p>
          <a:endParaRPr lang="ru-RU"/>
        </a:p>
      </dgm:t>
    </dgm:pt>
    <dgm:pt modelId="{5CB4AA9C-9A14-442E-88F6-F432480ED471}" type="pres">
      <dgm:prSet presAssocID="{9E12F7EF-4DF8-4995-A481-EF49A63BA5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A5C4DC-ECF8-4C7F-A1CF-CADD2127A58F}" type="pres">
      <dgm:prSet presAssocID="{B4191A9D-A5B7-4274-BAB4-DD06F0FEB1E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E16809-E210-4894-AC0F-F580636C5BC3}" type="pres">
      <dgm:prSet presAssocID="{4239D5E6-94ED-4ABC-83D5-467E86255954}" presName="spacer" presStyleCnt="0"/>
      <dgm:spPr/>
    </dgm:pt>
    <dgm:pt modelId="{35B53F7F-EE47-4D13-B530-1588B9FCC669}" type="pres">
      <dgm:prSet presAssocID="{F16AC79C-54B2-42EB-98CB-9DFC224E9FA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59C9C-C537-4839-9D28-D251E6AADCF1}" type="pres">
      <dgm:prSet presAssocID="{BC16E53F-DA95-4F28-954D-622C8B3B4089}" presName="spacer" presStyleCnt="0"/>
      <dgm:spPr/>
    </dgm:pt>
    <dgm:pt modelId="{1D2C370E-400B-40B0-AA5B-BAD36C38C8B3}" type="pres">
      <dgm:prSet presAssocID="{A3440CE0-0B1E-477C-B42E-1BAA21DCC6E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E83E9C-39FB-4EFF-A73A-34EB060D0647}" type="pres">
      <dgm:prSet presAssocID="{C7D76B39-2B61-4737-AECD-636C7DE04A95}" presName="spacer" presStyleCnt="0"/>
      <dgm:spPr/>
    </dgm:pt>
    <dgm:pt modelId="{5CC4D58D-5C81-4E5E-80E9-452FFDAFD4AD}" type="pres">
      <dgm:prSet presAssocID="{ACE60A0C-C12F-4B17-A2E7-DC75052E0F7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37C6EB-A05F-4EB7-A50D-F786EE4F2676}" type="presOf" srcId="{B4191A9D-A5B7-4274-BAB4-DD06F0FEB1EE}" destId="{F0A5C4DC-ECF8-4C7F-A1CF-CADD2127A58F}" srcOrd="0" destOrd="0" presId="urn:microsoft.com/office/officeart/2005/8/layout/vList2"/>
    <dgm:cxn modelId="{B461EB1F-95C1-438F-ABEE-A68DEF2C6981}" type="presOf" srcId="{ACE60A0C-C12F-4B17-A2E7-DC75052E0F72}" destId="{5CC4D58D-5C81-4E5E-80E9-452FFDAFD4AD}" srcOrd="0" destOrd="0" presId="urn:microsoft.com/office/officeart/2005/8/layout/vList2"/>
    <dgm:cxn modelId="{E68D8330-C6BB-4BAF-B9DC-0BFBD195997D}" srcId="{9E12F7EF-4DF8-4995-A481-EF49A63BA511}" destId="{F16AC79C-54B2-42EB-98CB-9DFC224E9FAD}" srcOrd="1" destOrd="0" parTransId="{66500FFB-3BF1-4FE6-91D6-2540B08AA025}" sibTransId="{BC16E53F-DA95-4F28-954D-622C8B3B4089}"/>
    <dgm:cxn modelId="{2ABB6EAB-396B-40A1-9990-DE7C853399B9}" srcId="{9E12F7EF-4DF8-4995-A481-EF49A63BA511}" destId="{ACE60A0C-C12F-4B17-A2E7-DC75052E0F72}" srcOrd="3" destOrd="0" parTransId="{AAF5086F-DD02-4971-AAD9-4FA79E674E4A}" sibTransId="{B1F89949-65BE-4284-8911-E50F5CA36EAF}"/>
    <dgm:cxn modelId="{8AA80EB7-7586-4705-9914-481616894324}" type="presOf" srcId="{F16AC79C-54B2-42EB-98CB-9DFC224E9FAD}" destId="{35B53F7F-EE47-4D13-B530-1588B9FCC669}" srcOrd="0" destOrd="0" presId="urn:microsoft.com/office/officeart/2005/8/layout/vList2"/>
    <dgm:cxn modelId="{3AEC4012-89DB-4C1B-839C-F3864A042336}" type="presOf" srcId="{9E12F7EF-4DF8-4995-A481-EF49A63BA511}" destId="{5CB4AA9C-9A14-442E-88F6-F432480ED471}" srcOrd="0" destOrd="0" presId="urn:microsoft.com/office/officeart/2005/8/layout/vList2"/>
    <dgm:cxn modelId="{C6B56EA6-64C7-4C3D-A134-ACE277F00807}" srcId="{9E12F7EF-4DF8-4995-A481-EF49A63BA511}" destId="{B4191A9D-A5B7-4274-BAB4-DD06F0FEB1EE}" srcOrd="0" destOrd="0" parTransId="{561A0ED5-A36E-45F9-A646-0365F00005A5}" sibTransId="{4239D5E6-94ED-4ABC-83D5-467E86255954}"/>
    <dgm:cxn modelId="{0CA72A14-3EA5-4F1B-A47C-96247897EDE4}" type="presOf" srcId="{A3440CE0-0B1E-477C-B42E-1BAA21DCC6E3}" destId="{1D2C370E-400B-40B0-AA5B-BAD36C38C8B3}" srcOrd="0" destOrd="0" presId="urn:microsoft.com/office/officeart/2005/8/layout/vList2"/>
    <dgm:cxn modelId="{F328A357-3B30-426A-A7A3-5F21B2E47F81}" srcId="{9E12F7EF-4DF8-4995-A481-EF49A63BA511}" destId="{A3440CE0-0B1E-477C-B42E-1BAA21DCC6E3}" srcOrd="2" destOrd="0" parTransId="{6E751B30-4BA0-4AEC-AF54-8D546F505DDD}" sibTransId="{C7D76B39-2B61-4737-AECD-636C7DE04A95}"/>
    <dgm:cxn modelId="{7D3F093C-211C-4458-87E0-8D36E25B7592}" type="presParOf" srcId="{5CB4AA9C-9A14-442E-88F6-F432480ED471}" destId="{F0A5C4DC-ECF8-4C7F-A1CF-CADD2127A58F}" srcOrd="0" destOrd="0" presId="urn:microsoft.com/office/officeart/2005/8/layout/vList2"/>
    <dgm:cxn modelId="{02ACC048-A322-47B4-A542-479E8D0505FD}" type="presParOf" srcId="{5CB4AA9C-9A14-442E-88F6-F432480ED471}" destId="{32E16809-E210-4894-AC0F-F580636C5BC3}" srcOrd="1" destOrd="0" presId="urn:microsoft.com/office/officeart/2005/8/layout/vList2"/>
    <dgm:cxn modelId="{511FE10C-3666-4EA1-BF00-E639D7DE284D}" type="presParOf" srcId="{5CB4AA9C-9A14-442E-88F6-F432480ED471}" destId="{35B53F7F-EE47-4D13-B530-1588B9FCC669}" srcOrd="2" destOrd="0" presId="urn:microsoft.com/office/officeart/2005/8/layout/vList2"/>
    <dgm:cxn modelId="{2AE3B594-1792-4D23-B3C1-5A20B7618345}" type="presParOf" srcId="{5CB4AA9C-9A14-442E-88F6-F432480ED471}" destId="{AE259C9C-C537-4839-9D28-D251E6AADCF1}" srcOrd="3" destOrd="0" presId="urn:microsoft.com/office/officeart/2005/8/layout/vList2"/>
    <dgm:cxn modelId="{46347B21-F161-4BAF-8EB6-D1D686B857FF}" type="presParOf" srcId="{5CB4AA9C-9A14-442E-88F6-F432480ED471}" destId="{1D2C370E-400B-40B0-AA5B-BAD36C38C8B3}" srcOrd="4" destOrd="0" presId="urn:microsoft.com/office/officeart/2005/8/layout/vList2"/>
    <dgm:cxn modelId="{AC85F8ED-53A7-4662-A0BB-8B63840A97E7}" type="presParOf" srcId="{5CB4AA9C-9A14-442E-88F6-F432480ED471}" destId="{2FE83E9C-39FB-4EFF-A73A-34EB060D0647}" srcOrd="5" destOrd="0" presId="urn:microsoft.com/office/officeart/2005/8/layout/vList2"/>
    <dgm:cxn modelId="{969D562D-8A32-422A-8F7E-1BA91A93DF21}" type="presParOf" srcId="{5CB4AA9C-9A14-442E-88F6-F432480ED471}" destId="{5CC4D58D-5C81-4E5E-80E9-452FFDAFD4A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923BD8-02D3-4B2D-B799-F461C2EFC50A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B803B6AC-CE8C-4DEF-B500-B25734171AD1}">
      <dgm:prSet/>
      <dgm:spPr/>
      <dgm:t>
        <a:bodyPr/>
        <a:lstStyle/>
        <a:p>
          <a:pPr rtl="0"/>
          <a:r>
            <a:rPr lang="ru-RU" dirty="0" err="1" smtClean="0"/>
            <a:t>Предконфликтная</a:t>
          </a:r>
          <a:r>
            <a:rPr lang="ru-RU" dirty="0" smtClean="0"/>
            <a:t> ситуация — это </a:t>
          </a:r>
          <a:r>
            <a:rPr lang="ru-RU" i="1" dirty="0" smtClean="0"/>
            <a:t>возможность,</a:t>
          </a:r>
          <a:r>
            <a:rPr lang="ru-RU" dirty="0" smtClean="0"/>
            <a:t> а не действи­тельность конфликта, который не возникает на пустом месте, а выз­ревает постепенно, по мере развития и обострения противоречий, его вызывающих. </a:t>
          </a:r>
          <a:r>
            <a:rPr lang="ru-RU" i="1" dirty="0" smtClean="0"/>
            <a:t>Эти</a:t>
          </a:r>
          <a:r>
            <a:rPr lang="ru-RU" dirty="0" smtClean="0"/>
            <a:t> противоречия и факты, приводящие к проти­воборству, вначале не обнаруживаются ясно и отчетливо, они скры­ты за множеством случайных и второстепенных явлений. Это пери­од накопления факторов и процессов, которые могут привести к конфликту. Поэтому довольно часто и вполне справедливо его на­зывают </a:t>
          </a:r>
          <a:r>
            <a:rPr lang="ru-RU" i="1" dirty="0" smtClean="0"/>
            <a:t>латентным периодом</a:t>
          </a:r>
          <a:r>
            <a:rPr lang="ru-RU" dirty="0" smtClean="0"/>
            <a:t> конфликта, </a:t>
          </a:r>
          <a:r>
            <a:rPr lang="ru-RU" i="1" dirty="0" err="1" smtClean="0"/>
            <a:t>предконфликтным</a:t>
          </a:r>
          <a:r>
            <a:rPr lang="ru-RU" i="1" dirty="0" smtClean="0"/>
            <a:t> перио­дом</a:t>
          </a:r>
          <a:r>
            <a:rPr lang="ru-RU" dirty="0" smtClean="0"/>
            <a:t> или </a:t>
          </a:r>
          <a:r>
            <a:rPr lang="ru-RU" i="1" dirty="0" smtClean="0"/>
            <a:t>инкубационным</a:t>
          </a:r>
          <a:r>
            <a:rPr lang="ru-RU" dirty="0" smtClean="0"/>
            <a:t> состоянием конфликта. Мы его будем на­зывать </a:t>
          </a:r>
          <a:r>
            <a:rPr lang="ru-RU" i="1" dirty="0" err="1" smtClean="0"/>
            <a:t>предконфликтной</a:t>
          </a:r>
          <a:r>
            <a:rPr lang="ru-RU" i="1" dirty="0" smtClean="0"/>
            <a:t> ситуацией.</a:t>
          </a:r>
          <a:endParaRPr lang="ru-RU" dirty="0"/>
        </a:p>
      </dgm:t>
    </dgm:pt>
    <dgm:pt modelId="{ADAFFA15-CB9B-4DF7-920F-AADBB67D2CBA}" type="parTrans" cxnId="{27C4B70F-F49E-478A-ADB1-7DB20127E7A0}">
      <dgm:prSet/>
      <dgm:spPr/>
      <dgm:t>
        <a:bodyPr/>
        <a:lstStyle/>
        <a:p>
          <a:endParaRPr lang="ru-RU"/>
        </a:p>
      </dgm:t>
    </dgm:pt>
    <dgm:pt modelId="{1F06F157-651E-415C-AC30-B07CA921FCCD}" type="sibTrans" cxnId="{27C4B70F-F49E-478A-ADB1-7DB20127E7A0}">
      <dgm:prSet/>
      <dgm:spPr/>
      <dgm:t>
        <a:bodyPr/>
        <a:lstStyle/>
        <a:p>
          <a:endParaRPr lang="ru-RU"/>
        </a:p>
      </dgm:t>
    </dgm:pt>
    <dgm:pt modelId="{033F7DAC-E6EC-4A51-89A5-8B66BBAA06F6}">
      <dgm:prSet custT="1"/>
      <dgm:spPr/>
      <dgm:t>
        <a:bodyPr/>
        <a:lstStyle/>
        <a:p>
          <a:pPr rtl="0"/>
          <a:r>
            <a:rPr lang="ru-RU" sz="1800" i="1" dirty="0" smtClean="0"/>
            <a:t>В </a:t>
          </a:r>
          <a:r>
            <a:rPr lang="ru-RU" sz="1800" i="1" dirty="0" err="1" smtClean="0"/>
            <a:t>предконфликтной</a:t>
          </a:r>
          <a:r>
            <a:rPr lang="ru-RU" sz="1800" i="1" dirty="0" smtClean="0"/>
            <a:t> ситуации будущие оппоненты конфликта еще не осознают в полной мере последствий уже наметившихся в действи­тельности различий и даже противоречий интересов. </a:t>
          </a:r>
          <a:endParaRPr lang="ru-RU" sz="1800" dirty="0"/>
        </a:p>
      </dgm:t>
    </dgm:pt>
    <dgm:pt modelId="{71DB7378-88C8-4C6A-B4C0-C16D7110B288}" type="parTrans" cxnId="{37D4445D-92BA-42BB-A728-E68A7642328C}">
      <dgm:prSet/>
      <dgm:spPr/>
      <dgm:t>
        <a:bodyPr/>
        <a:lstStyle/>
        <a:p>
          <a:endParaRPr lang="ru-RU"/>
        </a:p>
      </dgm:t>
    </dgm:pt>
    <dgm:pt modelId="{EB018824-65A0-47F2-9961-54B404995FAB}" type="sibTrans" cxnId="{37D4445D-92BA-42BB-A728-E68A7642328C}">
      <dgm:prSet/>
      <dgm:spPr/>
      <dgm:t>
        <a:bodyPr/>
        <a:lstStyle/>
        <a:p>
          <a:endParaRPr lang="ru-RU"/>
        </a:p>
      </dgm:t>
    </dgm:pt>
    <dgm:pt modelId="{E927DFD7-AF2B-4B76-81CE-D15EBC968021}" type="pres">
      <dgm:prSet presAssocID="{69923BD8-02D3-4B2D-B799-F461C2EFC5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27BAF1-81BA-4969-91EF-003041FB913C}" type="pres">
      <dgm:prSet presAssocID="{B803B6AC-CE8C-4DEF-B500-B25734171AD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9F5164-F927-4E1C-8E0B-B118B803E421}" type="pres">
      <dgm:prSet presAssocID="{1F06F157-651E-415C-AC30-B07CA921FCCD}" presName="spacer" presStyleCnt="0"/>
      <dgm:spPr/>
    </dgm:pt>
    <dgm:pt modelId="{79E73978-2586-4F52-967C-E2B6CA14B432}" type="pres">
      <dgm:prSet presAssocID="{033F7DAC-E6EC-4A51-89A5-8B66BBAA06F6}" presName="parentText" presStyleLbl="node1" presStyleIdx="1" presStyleCnt="2" custScaleY="5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23B356-B0C0-46D8-9FF7-9ABF6C82FF3C}" type="presOf" srcId="{69923BD8-02D3-4B2D-B799-F461C2EFC50A}" destId="{E927DFD7-AF2B-4B76-81CE-D15EBC968021}" srcOrd="0" destOrd="0" presId="urn:microsoft.com/office/officeart/2005/8/layout/vList2"/>
    <dgm:cxn modelId="{EC6F9749-34EA-4AFB-B948-C46D1D68C794}" type="presOf" srcId="{B803B6AC-CE8C-4DEF-B500-B25734171AD1}" destId="{8427BAF1-81BA-4969-91EF-003041FB913C}" srcOrd="0" destOrd="0" presId="urn:microsoft.com/office/officeart/2005/8/layout/vList2"/>
    <dgm:cxn modelId="{27C4B70F-F49E-478A-ADB1-7DB20127E7A0}" srcId="{69923BD8-02D3-4B2D-B799-F461C2EFC50A}" destId="{B803B6AC-CE8C-4DEF-B500-B25734171AD1}" srcOrd="0" destOrd="0" parTransId="{ADAFFA15-CB9B-4DF7-920F-AADBB67D2CBA}" sibTransId="{1F06F157-651E-415C-AC30-B07CA921FCCD}"/>
    <dgm:cxn modelId="{37D4445D-92BA-42BB-A728-E68A7642328C}" srcId="{69923BD8-02D3-4B2D-B799-F461C2EFC50A}" destId="{033F7DAC-E6EC-4A51-89A5-8B66BBAA06F6}" srcOrd="1" destOrd="0" parTransId="{71DB7378-88C8-4C6A-B4C0-C16D7110B288}" sibTransId="{EB018824-65A0-47F2-9961-54B404995FAB}"/>
    <dgm:cxn modelId="{23E8F105-B608-4696-A8FA-0F7A2C0FA014}" type="presOf" srcId="{033F7DAC-E6EC-4A51-89A5-8B66BBAA06F6}" destId="{79E73978-2586-4F52-967C-E2B6CA14B432}" srcOrd="0" destOrd="0" presId="urn:microsoft.com/office/officeart/2005/8/layout/vList2"/>
    <dgm:cxn modelId="{876797DF-D3EB-4518-8CAA-E95CEE782762}" type="presParOf" srcId="{E927DFD7-AF2B-4B76-81CE-D15EBC968021}" destId="{8427BAF1-81BA-4969-91EF-003041FB913C}" srcOrd="0" destOrd="0" presId="urn:microsoft.com/office/officeart/2005/8/layout/vList2"/>
    <dgm:cxn modelId="{945D44D9-935B-48AC-A185-1FC8E6F464F2}" type="presParOf" srcId="{E927DFD7-AF2B-4B76-81CE-D15EBC968021}" destId="{E69F5164-F927-4E1C-8E0B-B118B803E421}" srcOrd="1" destOrd="0" presId="urn:microsoft.com/office/officeart/2005/8/layout/vList2"/>
    <dgm:cxn modelId="{4AE4C18E-770D-4B00-BCA9-58D4828F3228}" type="presParOf" srcId="{E927DFD7-AF2B-4B76-81CE-D15EBC968021}" destId="{79E73978-2586-4F52-967C-E2B6CA14B43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912568-9C58-4F42-A584-A88813570E78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AF6FB126-1A68-446A-9EE5-CEBFDE12973E}">
      <dgm:prSet/>
      <dgm:spPr/>
      <dgm:t>
        <a:bodyPr/>
        <a:lstStyle/>
        <a:p>
          <a:pPr rtl="0"/>
          <a:r>
            <a:rPr lang="ru-RU" smtClean="0"/>
            <a:t>Последней стадией в динамике конфликта является послеконфликтный период, когда ликвидируются основные</a:t>
          </a:r>
          <a:r>
            <a:rPr lang="ru-RU" b="1" smtClean="0"/>
            <a:t> </a:t>
          </a:r>
          <a:r>
            <a:rPr lang="ru-RU" smtClean="0"/>
            <a:t>виды напряжен­ности, отношения между сторонами окончательно нормализуются и начинают преобладать сотрудничество и доверие.</a:t>
          </a:r>
          <a:endParaRPr lang="ru-RU"/>
        </a:p>
      </dgm:t>
    </dgm:pt>
    <dgm:pt modelId="{BB79DE79-DFC3-4557-A0AC-04ADB953698A}" type="parTrans" cxnId="{09B63187-7D1D-4750-B212-759BD7887658}">
      <dgm:prSet/>
      <dgm:spPr/>
      <dgm:t>
        <a:bodyPr/>
        <a:lstStyle/>
        <a:p>
          <a:endParaRPr lang="ru-RU"/>
        </a:p>
      </dgm:t>
    </dgm:pt>
    <dgm:pt modelId="{FFEFE551-DFF2-494E-94D7-4996F0509430}" type="sibTrans" cxnId="{09B63187-7D1D-4750-B212-759BD7887658}">
      <dgm:prSet/>
      <dgm:spPr/>
      <dgm:t>
        <a:bodyPr/>
        <a:lstStyle/>
        <a:p>
          <a:endParaRPr lang="ru-RU"/>
        </a:p>
      </dgm:t>
    </dgm:pt>
    <dgm:pt modelId="{FDFC52E7-2B93-4B02-ACFA-4A4746191374}">
      <dgm:prSet/>
      <dgm:spPr/>
      <dgm:t>
        <a:bodyPr/>
        <a:lstStyle/>
        <a:p>
          <a:pPr rtl="0"/>
          <a:r>
            <a:rPr lang="ru-RU" b="1" dirty="0" smtClean="0"/>
            <a:t>Постконфликтный </a:t>
          </a:r>
          <a:r>
            <a:rPr lang="ru-RU" b="1" smtClean="0"/>
            <a:t>синдром. </a:t>
          </a:r>
          <a:r>
            <a:rPr lang="ru-RU" smtClean="0"/>
            <a:t>За </a:t>
          </a:r>
          <a:r>
            <a:rPr lang="ru-RU" dirty="0" smtClean="0"/>
            <a:t>завершением конфликта может следовать, таким образом, </a:t>
          </a:r>
          <a:r>
            <a:rPr lang="ru-RU" i="1" dirty="0" smtClean="0"/>
            <a:t>постконфликтный синдром, </a:t>
          </a:r>
          <a:r>
            <a:rPr lang="ru-RU" dirty="0" smtClean="0"/>
            <a:t>выражающийся в напряженных взаимоотно­шениях бывших оппонентов конфликта. А при обострении проти­воречий между ними постконфликтный синдром может стать ис­точником следующего конфликта, причем с другим объектом, на новом уровне и с новым составом участников.</a:t>
          </a:r>
          <a:endParaRPr lang="ru-RU" dirty="0"/>
        </a:p>
      </dgm:t>
    </dgm:pt>
    <dgm:pt modelId="{49BF7566-9030-47C6-81AC-37E052A286E6}" type="parTrans" cxnId="{A96F43CC-DD1F-45BC-8F77-7DBA516DB6B2}">
      <dgm:prSet/>
      <dgm:spPr/>
      <dgm:t>
        <a:bodyPr/>
        <a:lstStyle/>
        <a:p>
          <a:endParaRPr lang="ru-RU"/>
        </a:p>
      </dgm:t>
    </dgm:pt>
    <dgm:pt modelId="{842749B2-B737-418F-A50A-7200B7DAA6CB}" type="sibTrans" cxnId="{A96F43CC-DD1F-45BC-8F77-7DBA516DB6B2}">
      <dgm:prSet/>
      <dgm:spPr/>
      <dgm:t>
        <a:bodyPr/>
        <a:lstStyle/>
        <a:p>
          <a:endParaRPr lang="ru-RU"/>
        </a:p>
      </dgm:t>
    </dgm:pt>
    <dgm:pt modelId="{1E8EE044-C317-4E11-B78D-CDE052CD7214}" type="pres">
      <dgm:prSet presAssocID="{0D912568-9C58-4F42-A584-A88813570E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4BC801-6F14-4BA8-9E47-A8F72E4D9822}" type="pres">
      <dgm:prSet presAssocID="{AF6FB126-1A68-446A-9EE5-CEBFDE12973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2010B-0E6B-4FEE-9F1D-1AB95092B652}" type="pres">
      <dgm:prSet presAssocID="{FFEFE551-DFF2-494E-94D7-4996F0509430}" presName="spacer" presStyleCnt="0"/>
      <dgm:spPr/>
    </dgm:pt>
    <dgm:pt modelId="{71A45F2F-8840-4527-961C-6F9464AE6EB8}" type="pres">
      <dgm:prSet presAssocID="{FDFC52E7-2B93-4B02-ACFA-4A474619137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BE0F77-623F-4FFE-9C26-F75542B6AFF4}" type="presOf" srcId="{AF6FB126-1A68-446A-9EE5-CEBFDE12973E}" destId="{A74BC801-6F14-4BA8-9E47-A8F72E4D9822}" srcOrd="0" destOrd="0" presId="urn:microsoft.com/office/officeart/2005/8/layout/vList2"/>
    <dgm:cxn modelId="{68AB2534-F9F0-4859-A080-EDB0B6CD2ECB}" type="presOf" srcId="{FDFC52E7-2B93-4B02-ACFA-4A4746191374}" destId="{71A45F2F-8840-4527-961C-6F9464AE6EB8}" srcOrd="0" destOrd="0" presId="urn:microsoft.com/office/officeart/2005/8/layout/vList2"/>
    <dgm:cxn modelId="{158059D8-8CE9-4207-9DB1-049E303577FB}" type="presOf" srcId="{0D912568-9C58-4F42-A584-A88813570E78}" destId="{1E8EE044-C317-4E11-B78D-CDE052CD7214}" srcOrd="0" destOrd="0" presId="urn:microsoft.com/office/officeart/2005/8/layout/vList2"/>
    <dgm:cxn modelId="{A96F43CC-DD1F-45BC-8F77-7DBA516DB6B2}" srcId="{0D912568-9C58-4F42-A584-A88813570E78}" destId="{FDFC52E7-2B93-4B02-ACFA-4A4746191374}" srcOrd="1" destOrd="0" parTransId="{49BF7566-9030-47C6-81AC-37E052A286E6}" sibTransId="{842749B2-B737-418F-A50A-7200B7DAA6CB}"/>
    <dgm:cxn modelId="{09B63187-7D1D-4750-B212-759BD7887658}" srcId="{0D912568-9C58-4F42-A584-A88813570E78}" destId="{AF6FB126-1A68-446A-9EE5-CEBFDE12973E}" srcOrd="0" destOrd="0" parTransId="{BB79DE79-DFC3-4557-A0AC-04ADB953698A}" sibTransId="{FFEFE551-DFF2-494E-94D7-4996F0509430}"/>
    <dgm:cxn modelId="{C20CB082-4A7B-4088-9969-EC52356BCA37}" type="presParOf" srcId="{1E8EE044-C317-4E11-B78D-CDE052CD7214}" destId="{A74BC801-6F14-4BA8-9E47-A8F72E4D9822}" srcOrd="0" destOrd="0" presId="urn:microsoft.com/office/officeart/2005/8/layout/vList2"/>
    <dgm:cxn modelId="{477C2442-306B-4DB9-8754-C4269C35BBF8}" type="presParOf" srcId="{1E8EE044-C317-4E11-B78D-CDE052CD7214}" destId="{1902010B-0E6B-4FEE-9F1D-1AB95092B652}" srcOrd="1" destOrd="0" presId="urn:microsoft.com/office/officeart/2005/8/layout/vList2"/>
    <dgm:cxn modelId="{2A84370B-F621-4779-8906-6C616634C446}" type="presParOf" srcId="{1E8EE044-C317-4E11-B78D-CDE052CD7214}" destId="{71A45F2F-8840-4527-961C-6F9464AE6EB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A5C4DC-ECF8-4C7F-A1CF-CADD2127A58F}">
      <dsp:nvSpPr>
        <dsp:cNvPr id="0" name=""/>
        <dsp:cNvSpPr/>
      </dsp:nvSpPr>
      <dsp:spPr>
        <a:xfrm>
          <a:off x="0" y="290553"/>
          <a:ext cx="10058399" cy="7945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общая схема динамики конфликта складывается из следующих периодов:</a:t>
          </a:r>
          <a:endParaRPr lang="ru-RU" sz="2000" kern="1200"/>
        </a:p>
      </dsp:txBody>
      <dsp:txXfrm>
        <a:off x="38784" y="329337"/>
        <a:ext cx="9980831" cy="716935"/>
      </dsp:txXfrm>
    </dsp:sp>
    <dsp:sp modelId="{35B53F7F-EE47-4D13-B530-1588B9FCC669}">
      <dsp:nvSpPr>
        <dsp:cNvPr id="0" name=""/>
        <dsp:cNvSpPr/>
      </dsp:nvSpPr>
      <dsp:spPr>
        <a:xfrm>
          <a:off x="0" y="1142656"/>
          <a:ext cx="10058399" cy="794503"/>
        </a:xfrm>
        <a:prstGeom prst="roundRect">
          <a:avLst/>
        </a:prstGeom>
        <a:solidFill>
          <a:schemeClr val="accent2">
            <a:hueOff val="-441124"/>
            <a:satOff val="497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1) предконфликтная ситуация (латентный период);</a:t>
          </a:r>
          <a:endParaRPr lang="ru-RU" sz="2000" kern="1200"/>
        </a:p>
      </dsp:txBody>
      <dsp:txXfrm>
        <a:off x="38784" y="1181440"/>
        <a:ext cx="9980831" cy="716935"/>
      </dsp:txXfrm>
    </dsp:sp>
    <dsp:sp modelId="{1D2C370E-400B-40B0-AA5B-BAD36C38C8B3}">
      <dsp:nvSpPr>
        <dsp:cNvPr id="0" name=""/>
        <dsp:cNvSpPr/>
      </dsp:nvSpPr>
      <dsp:spPr>
        <a:xfrm>
          <a:off x="0" y="1994760"/>
          <a:ext cx="10058399" cy="794503"/>
        </a:xfrm>
        <a:prstGeom prst="roundRect">
          <a:avLst/>
        </a:prstGeom>
        <a:solidFill>
          <a:schemeClr val="accent2">
            <a:hueOff val="-882249"/>
            <a:satOff val="995"/>
            <a:lumOff val="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2) открытый конфликт (собственно конфликт):• инцидент (начало конфликта),• эскалация (развитие) конфликта,• завершение конфликта;</a:t>
          </a:r>
          <a:endParaRPr lang="ru-RU" sz="2000" kern="1200"/>
        </a:p>
      </dsp:txBody>
      <dsp:txXfrm>
        <a:off x="38784" y="2033544"/>
        <a:ext cx="9980831" cy="716935"/>
      </dsp:txXfrm>
    </dsp:sp>
    <dsp:sp modelId="{5CC4D58D-5C81-4E5E-80E9-452FFDAFD4AD}">
      <dsp:nvSpPr>
        <dsp:cNvPr id="0" name=""/>
        <dsp:cNvSpPr/>
      </dsp:nvSpPr>
      <dsp:spPr>
        <a:xfrm>
          <a:off x="0" y="2846863"/>
          <a:ext cx="10058399" cy="794503"/>
        </a:xfrm>
        <a:prstGeom prst="round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3) послеконфликтный период.</a:t>
          </a:r>
          <a:endParaRPr lang="ru-RU" sz="2000" kern="1200"/>
        </a:p>
      </dsp:txBody>
      <dsp:txXfrm>
        <a:off x="38784" y="2885647"/>
        <a:ext cx="9980831" cy="716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7BAF1-81BA-4969-91EF-003041FB913C}">
      <dsp:nvSpPr>
        <dsp:cNvPr id="0" name=""/>
        <dsp:cNvSpPr/>
      </dsp:nvSpPr>
      <dsp:spPr>
        <a:xfrm>
          <a:off x="0" y="112651"/>
          <a:ext cx="10058399" cy="2545920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Предконфликтная</a:t>
          </a:r>
          <a:r>
            <a:rPr lang="ru-RU" sz="1700" kern="1200" dirty="0" smtClean="0"/>
            <a:t> ситуация — это </a:t>
          </a:r>
          <a:r>
            <a:rPr lang="ru-RU" sz="1700" i="1" kern="1200" dirty="0" smtClean="0"/>
            <a:t>возможность,</a:t>
          </a:r>
          <a:r>
            <a:rPr lang="ru-RU" sz="1700" kern="1200" dirty="0" smtClean="0"/>
            <a:t> а не действи­тельность конфликта, который не возникает на пустом месте, а выз­ревает постепенно, по мере развития и обострения противоречий, его вызывающих. </a:t>
          </a:r>
          <a:r>
            <a:rPr lang="ru-RU" sz="1700" i="1" kern="1200" dirty="0" smtClean="0"/>
            <a:t>Эти</a:t>
          </a:r>
          <a:r>
            <a:rPr lang="ru-RU" sz="1700" kern="1200" dirty="0" smtClean="0"/>
            <a:t> противоречия и факты, приводящие к проти­воборству, вначале не обнаруживаются ясно и отчетливо, они скры­ты за множеством случайных и второстепенных явлений. Это пери­од накопления факторов и процессов, которые могут привести к конфликту. Поэтому довольно часто и вполне справедливо его на­зывают </a:t>
          </a:r>
          <a:r>
            <a:rPr lang="ru-RU" sz="1700" i="1" kern="1200" dirty="0" smtClean="0"/>
            <a:t>латентным периодом</a:t>
          </a:r>
          <a:r>
            <a:rPr lang="ru-RU" sz="1700" kern="1200" dirty="0" smtClean="0"/>
            <a:t> конфликта, </a:t>
          </a:r>
          <a:r>
            <a:rPr lang="ru-RU" sz="1700" i="1" kern="1200" dirty="0" err="1" smtClean="0"/>
            <a:t>предконфликтным</a:t>
          </a:r>
          <a:r>
            <a:rPr lang="ru-RU" sz="1700" i="1" kern="1200" dirty="0" smtClean="0"/>
            <a:t> перио­дом</a:t>
          </a:r>
          <a:r>
            <a:rPr lang="ru-RU" sz="1700" kern="1200" dirty="0" smtClean="0"/>
            <a:t> или </a:t>
          </a:r>
          <a:r>
            <a:rPr lang="ru-RU" sz="1700" i="1" kern="1200" dirty="0" smtClean="0"/>
            <a:t>инкубационным</a:t>
          </a:r>
          <a:r>
            <a:rPr lang="ru-RU" sz="1700" kern="1200" dirty="0" smtClean="0"/>
            <a:t> состоянием конфликта. Мы его будем на­зывать </a:t>
          </a:r>
          <a:r>
            <a:rPr lang="ru-RU" sz="1700" i="1" kern="1200" dirty="0" err="1" smtClean="0"/>
            <a:t>предконфликтной</a:t>
          </a:r>
          <a:r>
            <a:rPr lang="ru-RU" sz="1700" i="1" kern="1200" dirty="0" smtClean="0"/>
            <a:t> ситуацией.</a:t>
          </a:r>
          <a:endParaRPr lang="ru-RU" sz="1700" kern="1200" dirty="0"/>
        </a:p>
      </dsp:txBody>
      <dsp:txXfrm>
        <a:off x="124282" y="236933"/>
        <a:ext cx="9809835" cy="2297356"/>
      </dsp:txXfrm>
    </dsp:sp>
    <dsp:sp modelId="{79E73978-2586-4F52-967C-E2B6CA14B432}">
      <dsp:nvSpPr>
        <dsp:cNvPr id="0" name=""/>
        <dsp:cNvSpPr/>
      </dsp:nvSpPr>
      <dsp:spPr>
        <a:xfrm>
          <a:off x="0" y="2707531"/>
          <a:ext cx="10058399" cy="1491145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/>
            <a:t>В </a:t>
          </a:r>
          <a:r>
            <a:rPr lang="ru-RU" sz="1800" i="1" kern="1200" dirty="0" err="1" smtClean="0"/>
            <a:t>предконфликтной</a:t>
          </a:r>
          <a:r>
            <a:rPr lang="ru-RU" sz="1800" i="1" kern="1200" dirty="0" smtClean="0"/>
            <a:t> ситуации будущие оппоненты конфликта еще не осознают в полной мере последствий уже наметившихся в действи­тельности различий и даже противоречий интересов. </a:t>
          </a:r>
          <a:endParaRPr lang="ru-RU" sz="1800" kern="1200" dirty="0"/>
        </a:p>
      </dsp:txBody>
      <dsp:txXfrm>
        <a:off x="72792" y="2780323"/>
        <a:ext cx="9912815" cy="13455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4BC801-6F14-4BA8-9E47-A8F72E4D9822}">
      <dsp:nvSpPr>
        <dsp:cNvPr id="0" name=""/>
        <dsp:cNvSpPr/>
      </dsp:nvSpPr>
      <dsp:spPr>
        <a:xfrm>
          <a:off x="0" y="79582"/>
          <a:ext cx="10058399" cy="2051887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Последней стадией в динамике конфликта является послеконфликтный период, когда ликвидируются основные</a:t>
          </a:r>
          <a:r>
            <a:rPr lang="ru-RU" sz="2000" b="1" kern="1200" smtClean="0"/>
            <a:t> </a:t>
          </a:r>
          <a:r>
            <a:rPr lang="ru-RU" sz="2000" kern="1200" smtClean="0"/>
            <a:t>виды напряжен­ности, отношения между сторонами окончательно нормализуются и начинают преобладать сотрудничество и доверие.</a:t>
          </a:r>
          <a:endParaRPr lang="ru-RU" sz="2000" kern="1200"/>
        </a:p>
      </dsp:txBody>
      <dsp:txXfrm>
        <a:off x="100165" y="179747"/>
        <a:ext cx="9858069" cy="1851557"/>
      </dsp:txXfrm>
    </dsp:sp>
    <dsp:sp modelId="{71A45F2F-8840-4527-961C-6F9464AE6EB8}">
      <dsp:nvSpPr>
        <dsp:cNvPr id="0" name=""/>
        <dsp:cNvSpPr/>
      </dsp:nvSpPr>
      <dsp:spPr>
        <a:xfrm>
          <a:off x="0" y="2189070"/>
          <a:ext cx="10058399" cy="2051887"/>
        </a:xfrm>
        <a:prstGeom prst="roundRect">
          <a:avLst/>
        </a:prstGeom>
        <a:solidFill>
          <a:schemeClr val="accent2">
            <a:shade val="80000"/>
            <a:hueOff val="519592"/>
            <a:satOff val="-22257"/>
            <a:lumOff val="306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Постконфликтный </a:t>
          </a:r>
          <a:r>
            <a:rPr lang="ru-RU" sz="2000" b="1" kern="1200" smtClean="0"/>
            <a:t>синдром. </a:t>
          </a:r>
          <a:r>
            <a:rPr lang="ru-RU" sz="2000" kern="1200" smtClean="0"/>
            <a:t>За </a:t>
          </a:r>
          <a:r>
            <a:rPr lang="ru-RU" sz="2000" kern="1200" dirty="0" smtClean="0"/>
            <a:t>завершением конфликта может следовать, таким образом, </a:t>
          </a:r>
          <a:r>
            <a:rPr lang="ru-RU" sz="2000" i="1" kern="1200" dirty="0" smtClean="0"/>
            <a:t>постконфликтный синдром, </a:t>
          </a:r>
          <a:r>
            <a:rPr lang="ru-RU" sz="2000" kern="1200" dirty="0" smtClean="0"/>
            <a:t>выражающийся в напряженных взаимоотно­шениях бывших оппонентов конфликта. А при обострении проти­воречий между ними постконфликтный синдром может стать ис­точником следующего конфликта, причем с другим объектом, на новом уровне и с новым составом участников.</a:t>
          </a:r>
          <a:endParaRPr lang="ru-RU" sz="2000" kern="1200" dirty="0"/>
        </a:p>
      </dsp:txBody>
      <dsp:txXfrm>
        <a:off x="100165" y="2289235"/>
        <a:ext cx="9858069" cy="1851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532FB27-22B5-4CC9-BFB7-FDFF4D41A52F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D28C442-5A1C-4FE1-8034-77C41EE0A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9846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FB27-22B5-4CC9-BFB7-FDFF4D41A52F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C442-5A1C-4FE1-8034-77C41EE0A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FB27-22B5-4CC9-BFB7-FDFF4D41A52F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C442-5A1C-4FE1-8034-77C41EE0A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4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FB27-22B5-4CC9-BFB7-FDFF4D41A52F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C442-5A1C-4FE1-8034-77C41EE0A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05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532FB27-22B5-4CC9-BFB7-FDFF4D41A52F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7D28C442-5A1C-4FE1-8034-77C41EE0A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513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FB27-22B5-4CC9-BFB7-FDFF4D41A52F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C442-5A1C-4FE1-8034-77C41EE0A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91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FB27-22B5-4CC9-BFB7-FDFF4D41A52F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C442-5A1C-4FE1-8034-77C41EE0A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36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FB27-22B5-4CC9-BFB7-FDFF4D41A52F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C442-5A1C-4FE1-8034-77C41EE0A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5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FB27-22B5-4CC9-BFB7-FDFF4D41A52F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C442-5A1C-4FE1-8034-77C41EE0A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41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FB27-22B5-4CC9-BFB7-FDFF4D41A52F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28C442-5A1C-4FE1-8034-77C41EE0A01A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7119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532FB27-22B5-4CC9-BFB7-FDFF4D41A52F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28C442-5A1C-4FE1-8034-77C41EE0A0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311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32FB27-22B5-4CC9-BFB7-FDFF4D41A52F}" type="datetimeFigureOut">
              <a:rPr lang="ru-RU" smtClean="0"/>
              <a:t>11.10.2016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D28C442-5A1C-4FE1-8034-77C41EE0A0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5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ru-RU" sz="3200" dirty="0" smtClean="0"/>
              <a:t>Общая теория конфликта:</a:t>
            </a:r>
            <a:br>
              <a:rPr lang="ru-RU" sz="3200" dirty="0" smtClean="0"/>
            </a:br>
            <a:r>
              <a:rPr lang="ru-RU" sz="3200" dirty="0" smtClean="0"/>
              <a:t>1. Функции </a:t>
            </a:r>
            <a:r>
              <a:rPr lang="ru-RU" sz="3200" dirty="0"/>
              <a:t>конфликта</a:t>
            </a:r>
            <a:br>
              <a:rPr lang="ru-RU" sz="3200" dirty="0"/>
            </a:br>
            <a:r>
              <a:rPr lang="ru-RU" sz="3200" dirty="0" smtClean="0"/>
              <a:t>2. Структура конфликта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3. динамика </a:t>
            </a:r>
            <a:r>
              <a:rPr lang="ru-RU" sz="3200" dirty="0"/>
              <a:t>конфликтов.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27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3791803" cy="13716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dirty="0"/>
              <a:t>Открытый </a:t>
            </a:r>
            <a:r>
              <a:rPr lang="ru-RU" sz="4000" b="1" dirty="0" smtClean="0"/>
              <a:t>конфликт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Если </a:t>
            </a:r>
            <a:r>
              <a:rPr lang="ru-RU" dirty="0"/>
              <a:t>намечающиеся на </a:t>
            </a:r>
            <a:r>
              <a:rPr lang="ru-RU" dirty="0" err="1"/>
              <a:t>предконфликтной</a:t>
            </a:r>
            <a:r>
              <a:rPr lang="ru-RU" dirty="0"/>
              <a:t> стадии противоречия интересов разрешить не удается, рано или поздно </a:t>
            </a:r>
            <a:r>
              <a:rPr lang="ru-RU" dirty="0" err="1"/>
              <a:t>предконфликтная</a:t>
            </a:r>
            <a:r>
              <a:rPr lang="ru-RU" dirty="0"/>
              <a:t> ситуация переходит в </a:t>
            </a:r>
            <a:r>
              <a:rPr lang="ru-RU" i="1" dirty="0"/>
              <a:t>открытый конфликт.</a:t>
            </a:r>
            <a:r>
              <a:rPr lang="ru-RU" dirty="0"/>
              <a:t> </a:t>
            </a:r>
            <a:r>
              <a:rPr lang="ru-RU" dirty="0" smtClean="0"/>
              <a:t>Наличие </a:t>
            </a:r>
            <a:r>
              <a:rPr lang="ru-RU" dirty="0"/>
              <a:t>противобор­ства становится очевидным всем</a:t>
            </a:r>
            <a:r>
              <a:rPr lang="ru-RU" dirty="0" smtClean="0"/>
              <a:t>.</a:t>
            </a:r>
          </a:p>
          <a:p>
            <a:r>
              <a:rPr lang="ru-RU" b="1" dirty="0"/>
              <a:t>Инцидент</a:t>
            </a:r>
          </a:p>
          <a:p>
            <a:r>
              <a:rPr lang="ru-RU" dirty="0"/>
              <a:t>Переход конфликта из латентного состояния в открытое противоборств происходит в резуль­тате того или иного инцидента (от лат. </a:t>
            </a:r>
            <a:r>
              <a:rPr lang="en-US" dirty="0" err="1"/>
              <a:t>incidens</a:t>
            </a:r>
            <a:r>
              <a:rPr lang="ru-RU" dirty="0"/>
              <a:t> — случай, случающийся). Инцидент — это тот случай, который инициирует открытое противо­борство сторон. Инцидент конфликта слезет отличать от его повода. </a:t>
            </a:r>
            <a:r>
              <a:rPr lang="ru-RU" i="1" dirty="0"/>
              <a:t>Повод —</a:t>
            </a:r>
            <a:r>
              <a:rPr lang="ru-RU" dirty="0"/>
              <a:t> это то конкретное событие, которое служит толчком, предметом к началу конфликтных действий. При этом оно может возникнуть случайно, а может и специально придумываться, но во всяком случае повод еще не есть конфликт. В отличие от этого инцидент — это уже конфликт, его начало.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4972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66800" y="-614149"/>
            <a:ext cx="10058400" cy="17742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777240"/>
            <a:ext cx="10058400" cy="1988820"/>
          </a:xfrm>
        </p:spPr>
        <p:txBody>
          <a:bodyPr/>
          <a:lstStyle/>
          <a:p>
            <a:r>
              <a:rPr lang="ru-RU" b="1" i="1" u="sng" dirty="0"/>
              <a:t>Эскалация конфликта </a:t>
            </a:r>
            <a:r>
              <a:rPr lang="ru-RU" i="1" dirty="0"/>
              <a:t>— это ключевая, самая напряженная его стадия, когда происходит обострение всех противоречий между его участника­ми и используются все возможности для победы в противоборстве. </a:t>
            </a:r>
            <a:endParaRPr lang="ru-RU" i="1" dirty="0" smtClean="0"/>
          </a:p>
          <a:p>
            <a:r>
              <a:rPr lang="ru-RU" dirty="0"/>
              <a:t>Эмоции часто начинают заглушать разум, логика уступает чувствам. Главная задача состоит в том, чтобы любой ценой нанести как можно боль­ший вред противнику.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562" y="2971800"/>
            <a:ext cx="7424876" cy="356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254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Завершение конфликта 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2103120"/>
            <a:ext cx="5372100" cy="3931920"/>
          </a:xfrm>
        </p:spPr>
        <p:txBody>
          <a:bodyPr/>
          <a:lstStyle/>
          <a:p>
            <a:r>
              <a:rPr lang="ru-RU" dirty="0" smtClean="0"/>
              <a:t>Это </a:t>
            </a:r>
            <a:r>
              <a:rPr lang="ru-RU" dirty="0"/>
              <a:t>последний этап открытого периода конфликта. Он означает любое его окончание и может выражаться в коренной перемене цен­ностей субъектами противоборства, появлении реальных условий его прекращения или сил, способных это сделать. Часто завершение конфликта характеризуется тем, что обе стороны осознали безре­зультатность продолжения конфликта и вообще, что «так больше жить нельзя». Хотя завершение конфликта, вообще говоря, может быть связано и с уничтожением одного или даже обоих его субъектов.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93963"/>
            <a:ext cx="5767359" cy="383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335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dirty="0" err="1" smtClean="0"/>
              <a:t>Послеконфликтный</a:t>
            </a:r>
            <a:r>
              <a:rPr lang="ru-RU" sz="4000" dirty="0" smtClean="0"/>
              <a:t> период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4666"/>
              </p:ext>
            </p:extLst>
          </p:nvPr>
        </p:nvGraphicFramePr>
        <p:xfrm>
          <a:off x="1066800" y="2103120"/>
          <a:ext cx="10058400" cy="4320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377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Функции конфликта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66800" y="2961564"/>
            <a:ext cx="4754880" cy="289059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u="sng" dirty="0"/>
              <a:t>1 </a:t>
            </a:r>
            <a:r>
              <a:rPr lang="ru-RU" i="1" u="sng" dirty="0"/>
              <a:t>Явные</a:t>
            </a:r>
            <a:r>
              <a:rPr lang="ru-RU" u="sng" dirty="0"/>
              <a:t> функции </a:t>
            </a:r>
            <a:r>
              <a:rPr lang="ru-RU" dirty="0"/>
              <a:t>конфликта характери­зуются тем, что его последствия совпадают с целями, которые про­возглашали и преследовали оппоненты конфликта.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370320" y="2961564"/>
            <a:ext cx="4754880" cy="289059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/>
              <a:t>2</a:t>
            </a:r>
            <a:r>
              <a:rPr lang="ru-RU" dirty="0"/>
              <a:t> </a:t>
            </a:r>
            <a:r>
              <a:rPr lang="ru-RU" i="1" u="sng" dirty="0"/>
              <a:t>Скрытые (латентные)</a:t>
            </a:r>
            <a:r>
              <a:rPr lang="ru-RU" u="sng" dirty="0"/>
              <a:t> функции </a:t>
            </a:r>
            <a:r>
              <a:rPr lang="ru-RU" dirty="0"/>
              <a:t>конфликта — такие, когда его последствия обнаруживаются лишь с течением времени и которые </a:t>
            </a:r>
            <a:r>
              <a:rPr lang="ru-RU" dirty="0" smtClean="0"/>
              <a:t>отличаются </a:t>
            </a:r>
            <a:r>
              <a:rPr lang="ru-RU" dirty="0"/>
              <a:t>от намерений, ранее провозгла­шенных участниками конфликта. </a:t>
            </a:r>
          </a:p>
        </p:txBody>
      </p:sp>
    </p:spTree>
    <p:extLst>
      <p:ext uri="{BB962C8B-B14F-4D97-AF65-F5344CB8AC3E}">
        <p14:creationId xmlns:p14="http://schemas.microsoft.com/office/powerpoint/2010/main" val="213573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68490"/>
            <a:ext cx="10058400" cy="996286"/>
          </a:xfrm>
        </p:spPr>
        <p:txBody>
          <a:bodyPr>
            <a:noAutofit/>
          </a:bodyPr>
          <a:lstStyle/>
          <a:p>
            <a:r>
              <a:rPr lang="ru-RU" sz="3200" b="1" dirty="0"/>
              <a:t>Общие конструктивные </a:t>
            </a:r>
            <a:br>
              <a:rPr lang="ru-RU" sz="3200" b="1" dirty="0"/>
            </a:br>
            <a:r>
              <a:rPr lang="ru-RU" sz="3200" dirty="0"/>
              <a:t>функции конфликта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66800" y="1473958"/>
            <a:ext cx="5279409" cy="456108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1</a:t>
            </a:r>
            <a:r>
              <a:rPr lang="ru-RU" dirty="0"/>
              <a:t> Конфликт является </a:t>
            </a:r>
            <a:r>
              <a:rPr lang="ru-RU" i="1" dirty="0"/>
              <a:t>способом обнаружения и фиксации противоречии</a:t>
            </a:r>
            <a:r>
              <a:rPr lang="ru-RU" dirty="0"/>
              <a:t> и проблем в об­ществе, организации, группе. </a:t>
            </a:r>
          </a:p>
          <a:p>
            <a:r>
              <a:rPr lang="ru-RU" b="1" dirty="0"/>
              <a:t>2</a:t>
            </a:r>
            <a:r>
              <a:rPr lang="ru-RU" dirty="0"/>
              <a:t> Конфликт является </a:t>
            </a:r>
            <a:r>
              <a:rPr lang="ru-RU" i="1" dirty="0"/>
              <a:t>формой разрешения противоречий.</a:t>
            </a:r>
            <a:r>
              <a:rPr lang="ru-RU" dirty="0"/>
              <a:t> </a:t>
            </a:r>
          </a:p>
          <a:p>
            <a:r>
              <a:rPr lang="ru-RU" b="1" dirty="0"/>
              <a:t>3</a:t>
            </a:r>
            <a:r>
              <a:rPr lang="ru-RU" dirty="0"/>
              <a:t> Конфликт способствует </a:t>
            </a:r>
            <a:r>
              <a:rPr lang="ru-RU" i="1" dirty="0"/>
              <a:t>снятию социальной напряженности</a:t>
            </a:r>
            <a:r>
              <a:rPr lang="ru-RU" dirty="0"/>
              <a:t> и ликвидации стрессовой ситуации, помогает «выпустить пар», разря­дить обстановку и снять накопившуюся напряженность.</a:t>
            </a:r>
          </a:p>
          <a:p>
            <a:r>
              <a:rPr lang="ru-RU" b="1" dirty="0"/>
              <a:t>4</a:t>
            </a:r>
            <a:r>
              <a:rPr lang="ru-RU" dirty="0"/>
              <a:t> Конфликт может выполнять </a:t>
            </a:r>
            <a:r>
              <a:rPr lang="ru-RU" i="1" dirty="0"/>
              <a:t>интегративную, объединительную функцию.</a:t>
            </a:r>
            <a:r>
              <a:rPr lang="ru-RU" dirty="0"/>
              <a:t> Перед лицом внешней угрозы группа использует все свои ресурсы для сплочения и противоборства с внешним врагом. </a:t>
            </a:r>
            <a:endParaRPr lang="ru-RU" dirty="0" smtClean="0"/>
          </a:p>
          <a:p>
            <a:r>
              <a:rPr lang="ru-RU" b="1" dirty="0"/>
              <a:t>5</a:t>
            </a:r>
            <a:r>
              <a:rPr lang="ru-RU" dirty="0" smtClean="0"/>
              <a:t> Конфликт </a:t>
            </a:r>
            <a:r>
              <a:rPr lang="ru-RU" i="1" dirty="0"/>
              <a:t>стимулирует групповое творче­ство,</a:t>
            </a:r>
            <a:r>
              <a:rPr lang="ru-RU" dirty="0"/>
              <a:t> способствует </a:t>
            </a:r>
            <a:r>
              <a:rPr lang="ru-RU" i="1" dirty="0"/>
              <a:t>мобилизации энергии</a:t>
            </a:r>
            <a:r>
              <a:rPr lang="ru-RU" dirty="0"/>
              <a:t> для решения стоящих перед субъектами задач.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750" y="1071563"/>
            <a:ext cx="5161789" cy="3226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5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23081"/>
            <a:ext cx="9906000" cy="818865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Конструктивные Функции конфликта на личностном </a:t>
            </a:r>
            <a:r>
              <a:rPr lang="ru-RU" sz="3100" b="1" dirty="0" smtClean="0"/>
              <a:t>уровне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040" y="1417320"/>
            <a:ext cx="4621587" cy="458769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i="1" dirty="0" smtClean="0">
                <a:solidFill>
                  <a:schemeClr val="tx1"/>
                </a:solidFill>
              </a:rPr>
              <a:t>познавательная </a:t>
            </a:r>
            <a:r>
              <a:rPr lang="ru-RU" dirty="0" smtClean="0">
                <a:solidFill>
                  <a:schemeClr val="tx1"/>
                </a:solidFill>
              </a:rPr>
              <a:t>функция </a:t>
            </a:r>
            <a:r>
              <a:rPr lang="ru-RU" dirty="0">
                <a:solidFill>
                  <a:schemeClr val="tx1"/>
                </a:solidFill>
              </a:rPr>
              <a:t>по отношению к людям, которые принимают в нем участие. Именно в трудных критических (экзистенциальных) ситуациях и проявляются подлинный характер, ценности и мотивы поведения людей; не случайно говорят «друг познается в беде».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способствует </a:t>
            </a:r>
            <a:r>
              <a:rPr lang="ru-RU" i="1" dirty="0">
                <a:solidFill>
                  <a:schemeClr val="tx1"/>
                </a:solidFill>
              </a:rPr>
              <a:t>самопознанию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i="1" dirty="0">
                <a:solidFill>
                  <a:schemeClr val="tx1"/>
                </a:solidFill>
              </a:rPr>
              <a:t>адекватной самооценке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личности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снятие </a:t>
            </a:r>
            <a:r>
              <a:rPr lang="ru-RU" i="1" dirty="0" smtClean="0">
                <a:solidFill>
                  <a:schemeClr val="tx1"/>
                </a:solidFill>
              </a:rPr>
              <a:t>психической напряженности</a:t>
            </a:r>
            <a:r>
              <a:rPr lang="ru-RU" dirty="0" smtClean="0">
                <a:solidFill>
                  <a:schemeClr val="tx1"/>
                </a:solidFill>
              </a:rPr>
              <a:t> в группе, снятие стресса участников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430" y="2050684"/>
            <a:ext cx="5322570" cy="352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57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81490"/>
          </a:xfrm>
        </p:spPr>
        <p:txBody>
          <a:bodyPr>
            <a:normAutofit/>
          </a:bodyPr>
          <a:lstStyle/>
          <a:p>
            <a:r>
              <a:rPr lang="ru-RU" sz="2000" b="1" dirty="0"/>
              <a:t>Деструктивные функции конфликта</a:t>
            </a:r>
            <a:br>
              <a:rPr lang="ru-RU" sz="2000" b="1" dirty="0"/>
            </a:br>
            <a:r>
              <a:rPr lang="ru-RU" sz="2000" b="1" dirty="0"/>
              <a:t>Общие деструктивные </a:t>
            </a:r>
            <a:br>
              <a:rPr lang="ru-RU" sz="2000" b="1" dirty="0"/>
            </a:br>
            <a:r>
              <a:rPr lang="ru-RU" sz="2000" b="1" dirty="0"/>
              <a:t>функции конфликта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34466"/>
            <a:ext cx="6240781" cy="384911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i="1" dirty="0" smtClean="0"/>
              <a:t>насильственные методы</a:t>
            </a:r>
            <a:r>
              <a:rPr lang="ru-RU" dirty="0" smtClean="0"/>
              <a:t> </a:t>
            </a:r>
            <a:r>
              <a:rPr lang="ru-RU" dirty="0"/>
              <a:t>разрешения, в результате могут быть большие человеческие жер­твы и материальные потери. </a:t>
            </a:r>
            <a:endParaRPr lang="ru-RU" dirty="0" smtClean="0"/>
          </a:p>
          <a:p>
            <a:r>
              <a:rPr lang="ru-RU" dirty="0" smtClean="0"/>
              <a:t>Конфликт </a:t>
            </a:r>
            <a:r>
              <a:rPr lang="ru-RU" dirty="0"/>
              <a:t>может привести к </a:t>
            </a:r>
            <a:r>
              <a:rPr lang="ru-RU" i="1" dirty="0"/>
              <a:t>замедлению темпов</a:t>
            </a:r>
            <a:r>
              <a:rPr lang="ru-RU" dirty="0"/>
              <a:t> социального, экономического, политического и духовного развития общества. Более того он может вызвать стагнацию и кризис общественного разви­тия, возникновение диктаторских и тоталитаристских режимов.</a:t>
            </a:r>
          </a:p>
          <a:p>
            <a:r>
              <a:rPr lang="ru-RU" dirty="0" smtClean="0"/>
              <a:t>нарастание </a:t>
            </a:r>
            <a:r>
              <a:rPr lang="ru-RU" dirty="0"/>
              <a:t>в обществе на­строений </a:t>
            </a:r>
            <a:r>
              <a:rPr lang="ru-RU" i="1" dirty="0"/>
              <a:t>пессимизма</a:t>
            </a:r>
            <a:r>
              <a:rPr lang="ru-RU" dirty="0"/>
              <a:t> и упадком нравов.</a:t>
            </a:r>
          </a:p>
          <a:p>
            <a:r>
              <a:rPr lang="ru-RU" dirty="0" smtClean="0"/>
              <a:t>Конфликт </a:t>
            </a:r>
            <a:r>
              <a:rPr lang="ru-RU" dirty="0"/>
              <a:t>может повлечь за собой </a:t>
            </a:r>
            <a:r>
              <a:rPr lang="ru-RU" i="1" dirty="0"/>
              <a:t>новые, более деструктивные конфликты</a:t>
            </a:r>
            <a:r>
              <a:rPr lang="ru-RU" i="1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660" y="1934466"/>
            <a:ext cx="4744700" cy="384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9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58660"/>
          </a:xfrm>
        </p:spPr>
        <p:txBody>
          <a:bodyPr>
            <a:noAutofit/>
          </a:bodyPr>
          <a:lstStyle/>
          <a:p>
            <a:r>
              <a:rPr lang="ru-RU" sz="2400" b="1" dirty="0"/>
              <a:t>Деструктивные </a:t>
            </a:r>
            <a:r>
              <a:rPr lang="ru-RU" sz="2400" b="1" dirty="0" smtClean="0"/>
              <a:t>функции </a:t>
            </a:r>
            <a:r>
              <a:rPr lang="ru-RU" sz="2400" b="1" dirty="0"/>
              <a:t>конфликта </a:t>
            </a:r>
            <a:r>
              <a:rPr lang="ru-RU" sz="2400" b="1" dirty="0" smtClean="0"/>
              <a:t>на </a:t>
            </a:r>
            <a:r>
              <a:rPr lang="ru-RU" sz="2400" b="1" dirty="0"/>
              <a:t>личностном уровне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0" y="1938337"/>
            <a:ext cx="4154037" cy="432054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оказывает </a:t>
            </a:r>
            <a:r>
              <a:rPr lang="ru-RU" i="1" dirty="0"/>
              <a:t>негативное воздействие на социально-психологический кли­мат</a:t>
            </a:r>
            <a:r>
              <a:rPr lang="ru-RU" dirty="0"/>
              <a:t> в группе; </a:t>
            </a:r>
            <a:r>
              <a:rPr lang="ru-RU" dirty="0" smtClean="0"/>
              <a:t>личности.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i="1" dirty="0" smtClean="0"/>
              <a:t>разочарованию </a:t>
            </a:r>
            <a:r>
              <a:rPr lang="ru-RU" i="1" dirty="0"/>
              <a:t>в своих возможно­стях</a:t>
            </a:r>
            <a:r>
              <a:rPr lang="ru-RU" dirty="0"/>
              <a:t> и </a:t>
            </a:r>
            <a:r>
              <a:rPr lang="ru-RU" i="1" dirty="0"/>
              <a:t>способностях,</a:t>
            </a:r>
            <a:r>
              <a:rPr lang="ru-RU" dirty="0"/>
              <a:t> </a:t>
            </a:r>
          </a:p>
          <a:p>
            <a:r>
              <a:rPr lang="ru-RU" i="1" dirty="0" smtClean="0"/>
              <a:t>чувство </a:t>
            </a:r>
            <a:r>
              <a:rPr lang="ru-RU" i="1" dirty="0"/>
              <a:t>неуверенности в себе, </a:t>
            </a:r>
            <a:r>
              <a:rPr lang="ru-RU" i="1" dirty="0" smtClean="0"/>
              <a:t>потеря </a:t>
            </a:r>
            <a:r>
              <a:rPr lang="ru-RU" i="1" dirty="0"/>
              <a:t>прежней мотивации</a:t>
            </a:r>
            <a:r>
              <a:rPr lang="ru-RU" dirty="0"/>
              <a:t> и </a:t>
            </a:r>
            <a:r>
              <a:rPr lang="ru-RU" i="1" dirty="0"/>
              <a:t>разрушение имеющихся ценностных ориентации </a:t>
            </a:r>
            <a:r>
              <a:rPr lang="ru-RU" dirty="0"/>
              <a:t>и образцов поведения.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938337"/>
            <a:ext cx="5659755" cy="432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35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6236" y="574355"/>
            <a:ext cx="7599528" cy="72218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Структура </a:t>
            </a:r>
            <a:r>
              <a:rPr lang="ru-RU" b="1" dirty="0" smtClean="0"/>
              <a:t>конфликта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98309" y="1937982"/>
            <a:ext cx="2822813" cy="412162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1) объект конфликта - ценность</a:t>
            </a:r>
            <a:r>
              <a:rPr lang="ru-RU" dirty="0"/>
              <a:t>, по пово­ду которой возникает столкновение интересов участников кон­фликта</a:t>
            </a:r>
            <a:r>
              <a:rPr lang="ru-RU" dirty="0" smtClean="0"/>
              <a:t>;( </a:t>
            </a:r>
            <a:r>
              <a:rPr lang="ru-RU" dirty="0"/>
              <a:t>материальные, духовные</a:t>
            </a:r>
            <a:r>
              <a:rPr lang="ru-RU" dirty="0" smtClean="0"/>
              <a:t>, социальные)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043149" y="1937982"/>
            <a:ext cx="3616656" cy="412162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/>
              <a:t>2) участники конфликта;</a:t>
            </a:r>
          </a:p>
          <a:p>
            <a:r>
              <a:rPr lang="ru-RU" i="1" dirty="0"/>
              <a:t>Основные участники конфликта ~</a:t>
            </a:r>
            <a:r>
              <a:rPr lang="ru-RU" dirty="0"/>
              <a:t> это всегда прямые, непос­редственные стороны, участвующие в противоборстве. Им принад­лежит решающая и наиболее активная роль в его возникновении и развитии. </a:t>
            </a:r>
            <a:endParaRPr lang="ru-RU" dirty="0" smtClean="0"/>
          </a:p>
          <a:p>
            <a:r>
              <a:rPr lang="ru-RU" dirty="0" smtClean="0"/>
              <a:t>Второстепенные </a:t>
            </a:r>
            <a:r>
              <a:rPr lang="ru-RU" dirty="0"/>
              <a:t>– подстрекателей, организаторов. Эти лица не участвуют в конфликте напрямую, но способствуют развитию конфликта, вовлекают новых участников.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181832" y="1937982"/>
            <a:ext cx="3427863" cy="255089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3) среда конфликта.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совокупность объективных условий конфликта. </a:t>
            </a:r>
            <a:r>
              <a:rPr lang="ru-RU" sz="1400" dirty="0" smtClean="0">
                <a:solidFill>
                  <a:schemeClr val="tx1"/>
                </a:solidFill>
              </a:rPr>
              <a:t>Макросреда </a:t>
            </a:r>
            <a:r>
              <a:rPr lang="ru-RU" sz="1400" dirty="0">
                <a:solidFill>
                  <a:schemeClr val="tx1"/>
                </a:solidFill>
              </a:rPr>
              <a:t>- это совокупность условий взаимодействия людей, влияющих на большие социальные группы и государства. Микросреда влияет на малые группы, </a:t>
            </a:r>
            <a:r>
              <a:rPr lang="ru-RU" sz="1400" dirty="0" err="1">
                <a:solidFill>
                  <a:schemeClr val="tx1"/>
                </a:solidFill>
              </a:rPr>
              <a:t>внутриличностное</a:t>
            </a:r>
            <a:r>
              <a:rPr lang="ru-RU" sz="1400" dirty="0">
                <a:solidFill>
                  <a:schemeClr val="tx1"/>
                </a:solidFill>
              </a:rPr>
              <a:t> самочувствие и межличностное взаимодействие.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497540" y="1296537"/>
            <a:ext cx="341194" cy="4367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" idx="2"/>
          </p:cNvCxnSpPr>
          <p:nvPr/>
        </p:nvCxnSpPr>
        <p:spPr>
          <a:xfrm>
            <a:off x="6096000" y="1296537"/>
            <a:ext cx="0" cy="4640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8447964" y="1296537"/>
            <a:ext cx="791570" cy="4367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7936275" y="4599709"/>
            <a:ext cx="491113" cy="360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8427388" y="4779818"/>
            <a:ext cx="3335121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err="1"/>
              <a:t>конфликтогены</a:t>
            </a:r>
            <a:r>
              <a:rPr lang="ru-RU" sz="1600" dirty="0"/>
              <a:t>, т.е. слова («красные флажки»), действия (или бездействие), которые могут привести к конфликту.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3453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6862549" cy="74947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/>
              <a:t>Динамика конфликта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232403"/>
              </p:ext>
            </p:extLst>
          </p:nvPr>
        </p:nvGraphicFramePr>
        <p:xfrm>
          <a:off x="1066800" y="2103120"/>
          <a:ext cx="10058400" cy="393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8668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7490346" cy="121350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Предконфликтная</a:t>
            </a:r>
            <a:r>
              <a:rPr lang="ru-RU" dirty="0" smtClean="0"/>
              <a:t> ситуация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115653"/>
              </p:ext>
            </p:extLst>
          </p:nvPr>
        </p:nvGraphicFramePr>
        <p:xfrm>
          <a:off x="1066800" y="2103120"/>
          <a:ext cx="10058400" cy="431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2238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152</TotalTime>
  <Words>970</Words>
  <Application>Microsoft Office PowerPoint</Application>
  <PresentationFormat>Произвольный</PresentationFormat>
  <Paragraphs>51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Savon</vt:lpstr>
      <vt:lpstr>Общая теория конфликта: 1. Функции конфликта 2. Структура конфликта 3. динамика конфликтов. </vt:lpstr>
      <vt:lpstr>Функции конфликта</vt:lpstr>
      <vt:lpstr>Общие конструктивные  функции конфликта</vt:lpstr>
      <vt:lpstr>Конструктивные Функции конфликта на личностном уровне</vt:lpstr>
      <vt:lpstr>Деструктивные функции конфликта Общие деструктивные  функции конфликта</vt:lpstr>
      <vt:lpstr>Деструктивные функции конфликта на личностном уровне</vt:lpstr>
      <vt:lpstr>Структура конфликта</vt:lpstr>
      <vt:lpstr>Динамика конфликта</vt:lpstr>
      <vt:lpstr>Предконфликтная ситуация</vt:lpstr>
      <vt:lpstr>Открытый конфликт</vt:lpstr>
      <vt:lpstr>Презентация PowerPoint</vt:lpstr>
      <vt:lpstr>Завершение конфликта  </vt:lpstr>
      <vt:lpstr>Послеконфликтный период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Общая теория конфликта: 1. Функции конфликта 2. Структура конфликта 3. динамика конфликтов. </dc:title>
  <dc:creator>Sanchiskis</dc:creator>
  <cp:lastModifiedBy>user</cp:lastModifiedBy>
  <cp:revision>15</cp:revision>
  <dcterms:created xsi:type="dcterms:W3CDTF">2016-10-04T16:57:34Z</dcterms:created>
  <dcterms:modified xsi:type="dcterms:W3CDTF">2016-10-11T15:02:20Z</dcterms:modified>
</cp:coreProperties>
</file>