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4E403A2-2000-4C9A-A8F7-21556B8C53E5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6D9206-DBED-4DD1-841E-213573D529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628800"/>
            <a:ext cx="6120680" cy="1944216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ru-RU" sz="3600" dirty="0" smtClean="0">
                <a:solidFill>
                  <a:schemeClr val="bg1"/>
                </a:solidFill>
                <a:latin typeface="Georgia" pitchFamily="18" charset="0"/>
              </a:rPr>
              <a:t>ВНЕБЮДЖЕТНОЕ ФИНАНСИРОВАНИЕ</a:t>
            </a:r>
            <a:endParaRPr lang="ru-RU" sz="36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2696"/>
            <a:ext cx="81369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МЕЦЕНАТСТВО </a:t>
            </a:r>
            <a:r>
              <a:rPr lang="ru-RU" sz="2400" b="1" dirty="0" smtClean="0">
                <a:latin typeface="Georgia" pitchFamily="18" charset="0"/>
              </a:rPr>
              <a:t>– это бескорыстная передача финансовых средств или материальных ценностей нуждающемуся в них человеку или организации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9695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МЕЦЕНАТ </a:t>
            </a:r>
            <a:r>
              <a:rPr lang="ru-RU" sz="2400" b="1" dirty="0" smtClean="0">
                <a:latin typeface="Georgia" pitchFamily="18" charset="0"/>
              </a:rPr>
              <a:t>действует из соображений милосердия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" y="472514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МЕЦЕНАТ </a:t>
            </a:r>
            <a:r>
              <a:rPr lang="ru-RU" sz="2400" b="1" dirty="0" smtClean="0">
                <a:latin typeface="Georgia" pitchFamily="18" charset="0"/>
              </a:rPr>
              <a:t>не заинтересован в огласке его благотворительной деятельности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6901649" y="6229048"/>
            <a:ext cx="115212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77" y="116632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СПОНСОРСТВО </a:t>
            </a:r>
            <a:r>
              <a:rPr lang="ru-RU" sz="2400" b="1" dirty="0" smtClean="0">
                <a:latin typeface="Georgia" pitchFamily="18" charset="0"/>
              </a:rPr>
              <a:t>– добровольное и бесприбыльное участие физических и юридических лиц в материальной поддержке человека или учреждения для популяризации своего имени, торговой марки и т. п.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77" y="221937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СПОНСОР </a:t>
            </a:r>
            <a:r>
              <a:rPr lang="ru-RU" sz="2400" b="1" dirty="0" smtClean="0">
                <a:latin typeface="Georgia" pitchFamily="18" charset="0"/>
              </a:rPr>
              <a:t>действует для формирования положительного образа организации или человека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77" y="3542815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СПОНСОР </a:t>
            </a:r>
            <a:r>
              <a:rPr lang="ru-RU" sz="2400" b="1" dirty="0" smtClean="0">
                <a:latin typeface="Georgia" pitchFamily="18" charset="0"/>
              </a:rPr>
              <a:t>демонстрирует социальную ответственность (готовность «делиться»)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6901649" y="6229048"/>
            <a:ext cx="115212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52326" y="465313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latin typeface="Georgia" pitchFamily="18" charset="0"/>
              </a:rPr>
              <a:t>У многих крупных фирм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есть бюджет </a:t>
            </a:r>
            <a:r>
              <a:rPr lang="ru-RU" sz="2400" b="1" dirty="0" smtClean="0">
                <a:latin typeface="Georgia" pitchFamily="18" charset="0"/>
              </a:rPr>
              <a:t>на спонсорство, но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нельзя обязать </a:t>
            </a:r>
            <a:r>
              <a:rPr lang="ru-RU" sz="2400" b="1" dirty="0" smtClean="0">
                <a:latin typeface="Georgia" pitchFamily="18" charset="0"/>
              </a:rPr>
              <a:t>фирму оказать благотворительную помощь</a:t>
            </a:r>
            <a:endParaRPr lang="ru-RU" sz="2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780" y="328498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Georgia" pitchFamily="18" charset="0"/>
              </a:rPr>
              <a:t>	Наличие внебюджетных средств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 не снижает </a:t>
            </a:r>
            <a:r>
              <a:rPr lang="ru-RU" sz="3200" b="1" dirty="0" smtClean="0">
                <a:latin typeface="Georgia" pitchFamily="18" charset="0"/>
              </a:rPr>
              <a:t>нормативов бюджетного финансирования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470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Внебюджетные средства </a:t>
            </a:r>
            <a:r>
              <a:rPr lang="ru-RU" sz="3200" b="1" dirty="0" smtClean="0">
                <a:latin typeface="Georgia" pitchFamily="18" charset="0"/>
              </a:rPr>
              <a:t>– это средства поступающие из внебюджетных источников</a:t>
            </a:r>
            <a:endParaRPr lang="ru-RU" sz="32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8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52" y="188640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Внебюджетное финансирование </a:t>
            </a:r>
            <a:r>
              <a:rPr lang="ru-RU" sz="2800" b="1" dirty="0" smtClean="0">
                <a:latin typeface="Georgia" pitchFamily="18" charset="0"/>
              </a:rPr>
              <a:t>– это расходование  средств из внебюджетных источников, за исключением возмещения расходов, связанных с получением этих средств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260" y="2571001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rgbClr val="FF0000"/>
                </a:solidFill>
                <a:latin typeface="Georgia" pitchFamily="18" charset="0"/>
              </a:rPr>
              <a:t>Доход</a:t>
            </a:r>
            <a:r>
              <a:rPr lang="ru-RU" sz="2100" b="1" dirty="0" smtClean="0">
                <a:latin typeface="Georgia" pitchFamily="18" charset="0"/>
              </a:rPr>
              <a:t> от деятельности, приносящей доход – </a:t>
            </a:r>
            <a:r>
              <a:rPr lang="ru-RU" sz="2100" b="1" dirty="0" smtClean="0">
                <a:solidFill>
                  <a:srgbClr val="FF0000"/>
                </a:solidFill>
                <a:latin typeface="Georgia" pitchFamily="18" charset="0"/>
              </a:rPr>
              <a:t>затраты</a:t>
            </a:r>
            <a:r>
              <a:rPr lang="ru-RU" sz="2100" b="1" dirty="0" smtClean="0">
                <a:latin typeface="Georgia" pitchFamily="18" charset="0"/>
              </a:rPr>
              <a:t> на ведение этой деятельности = </a:t>
            </a:r>
            <a:r>
              <a:rPr lang="ru-RU" sz="2100" b="1" dirty="0" smtClean="0">
                <a:solidFill>
                  <a:srgbClr val="FF0000"/>
                </a:solidFill>
                <a:latin typeface="Georgia" pitchFamily="18" charset="0"/>
              </a:rPr>
              <a:t>прибыль</a:t>
            </a:r>
            <a:r>
              <a:rPr lang="ru-RU" sz="2100" b="1" dirty="0" smtClean="0">
                <a:latin typeface="Georgia" pitchFamily="18" charset="0"/>
              </a:rPr>
              <a:t> ОУ</a:t>
            </a:r>
            <a:endParaRPr lang="ru-RU" sz="21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79" y="4149080"/>
            <a:ext cx="370790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Возмещение затрат</a:t>
            </a:r>
            <a:r>
              <a:rPr lang="ru-RU" b="1" dirty="0" smtClean="0">
                <a:latin typeface="Georgia" pitchFamily="18" charset="0"/>
              </a:rPr>
              <a:t>  по видам деятельности ОУ, которые дохода не приносят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628" y="3470404"/>
            <a:ext cx="676875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Прибыль  расходуется</a:t>
            </a:r>
            <a:r>
              <a:rPr lang="ru-RU" sz="2400" b="1" dirty="0" smtClean="0">
                <a:latin typeface="Georgia" pitchFamily="18" charset="0"/>
              </a:rPr>
              <a:t>: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5701898"/>
            <a:ext cx="370790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Развитие МТБ </a:t>
            </a:r>
            <a:r>
              <a:rPr lang="ru-RU" b="1" dirty="0" smtClean="0">
                <a:latin typeface="Georgia" pitchFamily="18" charset="0"/>
              </a:rPr>
              <a:t>учреждения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7779" y="4287579"/>
            <a:ext cx="37079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Увеличение расходов</a:t>
            </a:r>
            <a:r>
              <a:rPr lang="ru-RU" b="1" dirty="0" smtClean="0">
                <a:latin typeface="Georgia" pitchFamily="18" charset="0"/>
              </a:rPr>
              <a:t> на заработную плату сотрудников</a:t>
            </a:r>
            <a:endParaRPr lang="ru-RU" b="1" dirty="0">
              <a:latin typeface="Georgia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508104" y="3932069"/>
            <a:ext cx="611560" cy="3555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</p:cNvCxnSpPr>
          <p:nvPr/>
        </p:nvCxnSpPr>
        <p:spPr>
          <a:xfrm>
            <a:off x="4120004" y="3932069"/>
            <a:ext cx="0" cy="17698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619672" y="3969060"/>
            <a:ext cx="792088" cy="1800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6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254" y="116632"/>
            <a:ext cx="7740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Источники поступления внебюджетных средств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2938" y="1630134"/>
            <a:ext cx="543909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Georgia" pitchFamily="18" charset="0"/>
              </a:rPr>
              <a:t>Доходы от платных 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Georgia" pitchFamily="18" charset="0"/>
              </a:rPr>
              <a:t>образовательных услуг</a:t>
            </a:r>
            <a:endParaRPr lang="ru-RU" sz="3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2672" y="2996952"/>
            <a:ext cx="5439098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Georgia" pitchFamily="18" charset="0"/>
              </a:rPr>
              <a:t>Доходы от предпринимательской деятельности</a:t>
            </a:r>
            <a:endParaRPr lang="ru-RU" sz="3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0471" y="4842313"/>
            <a:ext cx="5439098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  <a:latin typeface="Georgia" pitchFamily="18" charset="0"/>
              </a:rPr>
              <a:t>Добровольные пожертвования и целевые взносы</a:t>
            </a:r>
            <a:endParaRPr lang="ru-RU" sz="3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9778" y="3246296"/>
            <a:ext cx="1008112" cy="72385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39778" y="1657559"/>
            <a:ext cx="1008112" cy="72385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13022" y="5187225"/>
            <a:ext cx="1008112" cy="72385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5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254" y="-8059"/>
            <a:ext cx="7740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Порядок организации платных образовательных услуг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5146" y="946048"/>
            <a:ext cx="6624736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Могут оказывать только зарегистрированные юридические и физические лица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330" y="829653"/>
            <a:ext cx="648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330" y="2029982"/>
            <a:ext cx="648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477" y="2269488"/>
            <a:ext cx="6624736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Georgia" pitchFamily="18" charset="0"/>
              </a:rPr>
              <a:t>Образовательная организация должна получить лицензию на право оказания этих услуг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657" y="3089920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3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6354" y="3524537"/>
            <a:ext cx="6624736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Перечень услуг должен быть указан в Уставе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330" y="419791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4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0477" y="4355534"/>
            <a:ext cx="6624736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Платные услуги не могут оказываться взамен и в рамках основной образовательной деятельности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330" y="5445224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5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1571" y="5657671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Доходы от платных услуг реинвестируются в образовательное учреждение</a:t>
            </a:r>
            <a:endParaRPr lang="ru-RU" sz="24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10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ПЕРЕЧЕНЬ ПЛАТНЫХ ОБРАЗОВАТЕЛЬНЫХ УСЛУГ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141" y="162880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Изучение специальных дисциплин сверх часов и программ учебного плана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Репетиторство с обучающимися другого ОУ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Курсы (по подготовке к поступлению, изучению иностранных языков и т.п.)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Кружки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Студии, группы, факультативы, направленные на всестороннее развитие личности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Группы для обучения детей с отклонениями в развитии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Группы по адаптации детей к школе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768" y="906574"/>
            <a:ext cx="7704856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1. Образовательные и развивающие услуги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281" y="4765214"/>
            <a:ext cx="7704856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2. Оздоровительные мероприятия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370" y="5301208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Спортивные секции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Группы по укреплению здоровья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Летние оздоровительные площадки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Georgia" pitchFamily="18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5552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10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  ПЛАТНЫМ ОБРАЗОВАТЕЛЬНЫМ УСЛУГАМ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141" y="1628800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Уменьшение наполняемости групп (классов)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Деление групп на подгруппы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Реализация основных программ повышенного уровня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Углубленное изучение отдельных предметов, если это относится к реализации основной программы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Факультативы, индивидуальные и подгрупповые занятия, дисциплины по выбору, если часы на них отведены в основной программе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Психологическое сопровождение образовательного процесса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2000" dirty="0" smtClean="0">
                <a:latin typeface="Georgia" pitchFamily="18" charset="0"/>
              </a:rPr>
              <a:t>Индивидуальное психологическое консультирование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768" y="906574"/>
            <a:ext cx="770485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 могут относиться: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10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ПРЕДПРИНИМАТЕЛЬСКАЯ ДЕЯТЕЛЬНОСТЬ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524" y="563894"/>
            <a:ext cx="7851251" cy="4698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Реализация и сдача в аренду  имущества ОУ</a:t>
            </a:r>
          </a:p>
          <a:p>
            <a:pPr marL="285750" indent="-285750">
              <a:spcAft>
                <a:spcPts val="20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Торговля покупными товарами, оборудованием</a:t>
            </a:r>
          </a:p>
          <a:p>
            <a:pPr marL="285750" indent="-285750">
              <a:spcAft>
                <a:spcPts val="20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Оказание посреднических услуг</a:t>
            </a:r>
          </a:p>
          <a:p>
            <a:pPr marL="285750" indent="-285750">
              <a:spcAft>
                <a:spcPts val="20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Долевое участие в деятельности других учреждений </a:t>
            </a:r>
          </a:p>
          <a:p>
            <a:pPr marL="285750" indent="-285750">
              <a:spcAft>
                <a:spcPts val="20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Приобретение ценных бумаг и получение доходов (дивидендов, процентов по ним)</a:t>
            </a:r>
          </a:p>
          <a:p>
            <a:pPr marL="285750" indent="-285750">
              <a:spcAft>
                <a:spcPts val="200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Собственное производство продукции, работ, услуг и их реализация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721" y="5262616"/>
            <a:ext cx="770485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!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Необходимо учитывать тип ОУ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721" y="6150114"/>
            <a:ext cx="770485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!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Есть ограничения для казенных и бюджетных ОУ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5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10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БЛАГОТВОРИТЕЛЬНОСТЬ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792" y="3781812"/>
            <a:ext cx="7704856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Формы благотворительности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8256" y="1268760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</a:rPr>
              <a:t>	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Б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ЛАГОТВОРИТЕЛЬНОСТЬ </a:t>
            </a:r>
            <a:r>
              <a:rPr lang="ru-RU" sz="2400" b="1" dirty="0" smtClean="0">
                <a:latin typeface="Georgia" pitchFamily="18" charset="0"/>
              </a:rPr>
              <a:t>– это бескорыстное добровольное пожертвование физическим и юридическим лицам, нуждающимся в материальной, финансовой, организационной и другой помощи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413792" y="5148766"/>
            <a:ext cx="2790056" cy="461665"/>
          </a:xfrm>
          <a:prstGeom prst="rect">
            <a:avLst/>
          </a:prstGeom>
          <a:ln w="57150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меценатство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4972776" y="5148765"/>
            <a:ext cx="279005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спонсорство</a:t>
            </a:r>
            <a:endParaRPr lang="ru-RU" sz="2400" b="1" dirty="0">
              <a:latin typeface="Georgia" pitchFamily="18" charset="0"/>
            </a:endParaRPr>
          </a:p>
        </p:txBody>
      </p:sp>
      <p:cxnSp>
        <p:nvCxnSpPr>
          <p:cNvPr id="10" name="Прямая со стрелкой 9"/>
          <p:cNvCxnSpPr>
            <a:endCxn id="4" idx="0"/>
          </p:cNvCxnSpPr>
          <p:nvPr/>
        </p:nvCxnSpPr>
        <p:spPr>
          <a:xfrm flipH="1">
            <a:off x="1808820" y="4306139"/>
            <a:ext cx="1179004" cy="842627"/>
          </a:xfrm>
          <a:prstGeom prst="straightConnector1">
            <a:avLst/>
          </a:prstGeom>
          <a:ln w="57150"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03435" y="4306139"/>
            <a:ext cx="828805" cy="84262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4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742</TotalTime>
  <Words>337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ВНЕБЮДЖЕТНОЕ ФИНАНСИРОВАНИЕ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ВНЕБЮДЖЕТНОЕ ФИНАНСИРОВАНИЕ</dc:title>
  <dc:creator>УПК</dc:creator>
  <cp:lastModifiedBy>УПК</cp:lastModifiedBy>
  <cp:revision>21</cp:revision>
  <dcterms:created xsi:type="dcterms:W3CDTF">2015-03-22T21:04:40Z</dcterms:created>
  <dcterms:modified xsi:type="dcterms:W3CDTF">2020-04-06T09:55:55Z</dcterms:modified>
</cp:coreProperties>
</file>