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63" r:id="rId15"/>
    <p:sldId id="264" r:id="rId16"/>
    <p:sldId id="265" r:id="rId17"/>
    <p:sldId id="266" r:id="rId18"/>
    <p:sldId id="267" r:id="rId19"/>
    <p:sldId id="274" r:id="rId20"/>
    <p:sldId id="268" r:id="rId21"/>
    <p:sldId id="269" r:id="rId22"/>
    <p:sldId id="270" r:id="rId23"/>
    <p:sldId id="271" r:id="rId24"/>
    <p:sldId id="273" r:id="rId25"/>
    <p:sldId id="272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814D7-A970-42A8-B9C0-5FA6A720DEF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95248A1-D9C9-4E9C-8C98-08CCCDAC681D}">
      <dgm:prSet custT="1"/>
      <dgm:spPr/>
      <dgm:t>
        <a:bodyPr/>
        <a:lstStyle/>
        <a:p>
          <a:pPr rtl="0"/>
          <a:r>
            <a:rPr lang="ru-RU" sz="1800" dirty="0" err="1"/>
            <a:t>Внутриличностные</a:t>
          </a:r>
          <a:r>
            <a:rPr lang="ru-RU" sz="1800" dirty="0"/>
            <a:t> конфликты возникают лишь тогда, когда ущемляются ведущие потребности ребёнка. Основными признаками </a:t>
          </a:r>
          <a:r>
            <a:rPr lang="ru-RU" sz="1800" dirty="0" err="1"/>
            <a:t>внутриличностного</a:t>
          </a:r>
          <a:r>
            <a:rPr lang="ru-RU" sz="1800" dirty="0"/>
            <a:t> конфликта становятся снижение самооценки, появление ущербности, чувства неполноценности.</a:t>
          </a:r>
        </a:p>
      </dgm:t>
    </dgm:pt>
    <dgm:pt modelId="{169E4D79-0AA4-423E-8B4A-4C0156952451}" type="parTrans" cxnId="{81B53A62-8A9D-48C0-AB2B-5EAB7FF515BE}">
      <dgm:prSet/>
      <dgm:spPr/>
      <dgm:t>
        <a:bodyPr/>
        <a:lstStyle/>
        <a:p>
          <a:endParaRPr lang="ru-RU"/>
        </a:p>
      </dgm:t>
    </dgm:pt>
    <dgm:pt modelId="{CF4E4EA2-23F6-4ED8-976F-D47FE6BEBAEC}" type="sibTrans" cxnId="{81B53A62-8A9D-48C0-AB2B-5EAB7FF515BE}">
      <dgm:prSet/>
      <dgm:spPr/>
      <dgm:t>
        <a:bodyPr/>
        <a:lstStyle/>
        <a:p>
          <a:endParaRPr lang="ru-RU"/>
        </a:p>
      </dgm:t>
    </dgm:pt>
    <dgm:pt modelId="{61F0A631-8B75-4611-ACD3-A4682B309B26}">
      <dgm:prSet/>
      <dgm:spPr/>
      <dgm:t>
        <a:bodyPr/>
        <a:lstStyle/>
        <a:p>
          <a:pPr rtl="0"/>
          <a:r>
            <a:rPr lang="ru-RU" dirty="0"/>
            <a:t>Конструктивный конфликт характеризуется максимальным развитием конфликтных структур. Такой конфликт является одним из механизмов становления личности ребенка, приобретения им новых черт. Преодолевая конфликтную ситуацию, ребенок имеет возможность для </a:t>
          </a:r>
          <a:r>
            <a:rPr lang="ru-RU" dirty="0" err="1"/>
            <a:t>интериоризации</a:t>
          </a:r>
          <a:r>
            <a:rPr lang="ru-RU" dirty="0"/>
            <a:t> и сознательного принятия моральных ценностей, для приобретения новых адаптивных умений, для выработки адекватной самооценки, для самореализации. </a:t>
          </a:r>
        </a:p>
      </dgm:t>
    </dgm:pt>
    <dgm:pt modelId="{3EEACEDF-4B85-4664-B648-FE4B28ABAE92}" type="parTrans" cxnId="{F077007D-DFC9-4D36-A08A-0156FF2068EB}">
      <dgm:prSet/>
      <dgm:spPr/>
      <dgm:t>
        <a:bodyPr/>
        <a:lstStyle/>
        <a:p>
          <a:endParaRPr lang="ru-RU"/>
        </a:p>
      </dgm:t>
    </dgm:pt>
    <dgm:pt modelId="{C149BFCB-9AD6-4A2D-BDB8-67273658C389}" type="sibTrans" cxnId="{F077007D-DFC9-4D36-A08A-0156FF2068EB}">
      <dgm:prSet/>
      <dgm:spPr/>
      <dgm:t>
        <a:bodyPr/>
        <a:lstStyle/>
        <a:p>
          <a:endParaRPr lang="ru-RU"/>
        </a:p>
      </dgm:t>
    </dgm:pt>
    <dgm:pt modelId="{0957A022-C45A-4C76-999E-F297F3B9D817}">
      <dgm:prSet/>
      <dgm:spPr/>
      <dgm:t>
        <a:bodyPr/>
        <a:lstStyle/>
        <a:p>
          <a:pPr rtl="0"/>
          <a:r>
            <a:rPr lang="ru-RU" dirty="0"/>
            <a:t>Деструктивный конфликт перерастает в жизненные кризисы и ведет к появлению невротических реакций. Такой конфликт угрожает эффективности деятельности, тормозит развитие личности, является источником неуверенности и неустойчивости поведения, приводит к формированию устойчивого комплекса неполноценности, потере смысла жизни, деструкции существующих межличностных отношений, агрессивности. </a:t>
          </a:r>
        </a:p>
      </dgm:t>
    </dgm:pt>
    <dgm:pt modelId="{9B0AE179-2387-4573-AA55-332AA4FCAC6B}" type="parTrans" cxnId="{5E7EE2CF-C6F2-4DEC-AD75-257E1498454F}">
      <dgm:prSet/>
      <dgm:spPr/>
      <dgm:t>
        <a:bodyPr/>
        <a:lstStyle/>
        <a:p>
          <a:endParaRPr lang="ru-RU"/>
        </a:p>
      </dgm:t>
    </dgm:pt>
    <dgm:pt modelId="{E9F8B934-E7C7-421F-89EF-F495DE6B5A8A}" type="sibTrans" cxnId="{5E7EE2CF-C6F2-4DEC-AD75-257E1498454F}">
      <dgm:prSet/>
      <dgm:spPr/>
      <dgm:t>
        <a:bodyPr/>
        <a:lstStyle/>
        <a:p>
          <a:endParaRPr lang="ru-RU"/>
        </a:p>
      </dgm:t>
    </dgm:pt>
    <dgm:pt modelId="{8FBD6F23-D8EF-4AB0-AE51-11A2E9749559}" type="pres">
      <dgm:prSet presAssocID="{F1B814D7-A970-42A8-B9C0-5FA6A720DEF2}" presName="linear" presStyleCnt="0">
        <dgm:presLayoutVars>
          <dgm:animLvl val="lvl"/>
          <dgm:resizeHandles val="exact"/>
        </dgm:presLayoutVars>
      </dgm:prSet>
      <dgm:spPr/>
    </dgm:pt>
    <dgm:pt modelId="{56388194-D561-44E8-BE39-C5AFABC7A4AB}" type="pres">
      <dgm:prSet presAssocID="{D95248A1-D9C9-4E9C-8C98-08CCCDAC68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096BC6-5F7D-4175-A427-1D72D31A8682}" type="pres">
      <dgm:prSet presAssocID="{CF4E4EA2-23F6-4ED8-976F-D47FE6BEBAEC}" presName="spacer" presStyleCnt="0"/>
      <dgm:spPr/>
    </dgm:pt>
    <dgm:pt modelId="{848A5E85-B4ED-4208-9FF4-4FB7A757DED3}" type="pres">
      <dgm:prSet presAssocID="{61F0A631-8B75-4611-ACD3-A4682B309B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07D4B-4650-43DE-928C-EE5ADE64F935}" type="pres">
      <dgm:prSet presAssocID="{C149BFCB-9AD6-4A2D-BDB8-67273658C389}" presName="spacer" presStyleCnt="0"/>
      <dgm:spPr/>
    </dgm:pt>
    <dgm:pt modelId="{4A5098B0-52D7-4326-8D61-A55BF60694E4}" type="pres">
      <dgm:prSet presAssocID="{0957A022-C45A-4C76-999E-F297F3B9D8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4E9909-208E-451C-BC8D-59929C2C518D}" type="presOf" srcId="{D95248A1-D9C9-4E9C-8C98-08CCCDAC681D}" destId="{56388194-D561-44E8-BE39-C5AFABC7A4AB}" srcOrd="0" destOrd="0" presId="urn:microsoft.com/office/officeart/2005/8/layout/vList2"/>
    <dgm:cxn modelId="{1FB0851D-A284-48AE-8C41-8DAE1F791A13}" type="presOf" srcId="{61F0A631-8B75-4611-ACD3-A4682B309B26}" destId="{848A5E85-B4ED-4208-9FF4-4FB7A757DED3}" srcOrd="0" destOrd="0" presId="urn:microsoft.com/office/officeart/2005/8/layout/vList2"/>
    <dgm:cxn modelId="{B06C115B-6253-4A66-A13E-FCE92857386E}" type="presOf" srcId="{F1B814D7-A970-42A8-B9C0-5FA6A720DEF2}" destId="{8FBD6F23-D8EF-4AB0-AE51-11A2E9749559}" srcOrd="0" destOrd="0" presId="urn:microsoft.com/office/officeart/2005/8/layout/vList2"/>
    <dgm:cxn modelId="{81B53A62-8A9D-48C0-AB2B-5EAB7FF515BE}" srcId="{F1B814D7-A970-42A8-B9C0-5FA6A720DEF2}" destId="{D95248A1-D9C9-4E9C-8C98-08CCCDAC681D}" srcOrd="0" destOrd="0" parTransId="{169E4D79-0AA4-423E-8B4A-4C0156952451}" sibTransId="{CF4E4EA2-23F6-4ED8-976F-D47FE6BEBAEC}"/>
    <dgm:cxn modelId="{B08B7A49-8968-4640-8B3B-A35B58B5E9D8}" type="presOf" srcId="{0957A022-C45A-4C76-999E-F297F3B9D817}" destId="{4A5098B0-52D7-4326-8D61-A55BF60694E4}" srcOrd="0" destOrd="0" presId="urn:microsoft.com/office/officeart/2005/8/layout/vList2"/>
    <dgm:cxn modelId="{F077007D-DFC9-4D36-A08A-0156FF2068EB}" srcId="{F1B814D7-A970-42A8-B9C0-5FA6A720DEF2}" destId="{61F0A631-8B75-4611-ACD3-A4682B309B26}" srcOrd="1" destOrd="0" parTransId="{3EEACEDF-4B85-4664-B648-FE4B28ABAE92}" sibTransId="{C149BFCB-9AD6-4A2D-BDB8-67273658C389}"/>
    <dgm:cxn modelId="{5E7EE2CF-C6F2-4DEC-AD75-257E1498454F}" srcId="{F1B814D7-A970-42A8-B9C0-5FA6A720DEF2}" destId="{0957A022-C45A-4C76-999E-F297F3B9D817}" srcOrd="2" destOrd="0" parTransId="{9B0AE179-2387-4573-AA55-332AA4FCAC6B}" sibTransId="{E9F8B934-E7C7-421F-89EF-F495DE6B5A8A}"/>
    <dgm:cxn modelId="{233D134C-071A-4235-A4CC-57DFAD34671D}" type="presParOf" srcId="{8FBD6F23-D8EF-4AB0-AE51-11A2E9749559}" destId="{56388194-D561-44E8-BE39-C5AFABC7A4AB}" srcOrd="0" destOrd="0" presId="urn:microsoft.com/office/officeart/2005/8/layout/vList2"/>
    <dgm:cxn modelId="{8655306F-764B-4F76-887B-9C0B8279AA07}" type="presParOf" srcId="{8FBD6F23-D8EF-4AB0-AE51-11A2E9749559}" destId="{4C096BC6-5F7D-4175-A427-1D72D31A8682}" srcOrd="1" destOrd="0" presId="urn:microsoft.com/office/officeart/2005/8/layout/vList2"/>
    <dgm:cxn modelId="{07EFA281-A8FD-4E96-947B-C47659362CB4}" type="presParOf" srcId="{8FBD6F23-D8EF-4AB0-AE51-11A2E9749559}" destId="{848A5E85-B4ED-4208-9FF4-4FB7A757DED3}" srcOrd="2" destOrd="0" presId="urn:microsoft.com/office/officeart/2005/8/layout/vList2"/>
    <dgm:cxn modelId="{D66A2CF4-47E1-4A41-85DD-071BD31A3689}" type="presParOf" srcId="{8FBD6F23-D8EF-4AB0-AE51-11A2E9749559}" destId="{9F107D4B-4650-43DE-928C-EE5ADE64F935}" srcOrd="3" destOrd="0" presId="urn:microsoft.com/office/officeart/2005/8/layout/vList2"/>
    <dgm:cxn modelId="{30E2342D-EE5B-43AA-B281-CDDE4D911FAB}" type="presParOf" srcId="{8FBD6F23-D8EF-4AB0-AE51-11A2E9749559}" destId="{4A5098B0-52D7-4326-8D61-A55BF60694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88194-D561-44E8-BE39-C5AFABC7A4AB}">
      <dsp:nvSpPr>
        <dsp:cNvPr id="0" name=""/>
        <dsp:cNvSpPr/>
      </dsp:nvSpPr>
      <dsp:spPr>
        <a:xfrm>
          <a:off x="0" y="247773"/>
          <a:ext cx="8712968" cy="19144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Внутриличностные</a:t>
          </a:r>
          <a:r>
            <a:rPr lang="ru-RU" sz="1800" kern="1200" dirty="0"/>
            <a:t> конфликты возникают лишь тогда, когда ущемляются ведущие потребности ребёнка. Основными признаками </a:t>
          </a:r>
          <a:r>
            <a:rPr lang="ru-RU" sz="1800" kern="1200" dirty="0" err="1"/>
            <a:t>внутриличностного</a:t>
          </a:r>
          <a:r>
            <a:rPr lang="ru-RU" sz="1800" kern="1200" dirty="0"/>
            <a:t> конфликта становятся снижение самооценки, появление ущербности, чувства неполноценности.</a:t>
          </a:r>
        </a:p>
      </dsp:txBody>
      <dsp:txXfrm>
        <a:off x="93454" y="341227"/>
        <a:ext cx="8526060" cy="1727504"/>
      </dsp:txXfrm>
    </dsp:sp>
    <dsp:sp modelId="{848A5E85-B4ED-4208-9FF4-4FB7A757DED3}">
      <dsp:nvSpPr>
        <dsp:cNvPr id="0" name=""/>
        <dsp:cNvSpPr/>
      </dsp:nvSpPr>
      <dsp:spPr>
        <a:xfrm>
          <a:off x="0" y="2211145"/>
          <a:ext cx="8712968" cy="1914412"/>
        </a:xfrm>
        <a:prstGeom prst="roundRect">
          <a:avLst/>
        </a:prstGeom>
        <a:solidFill>
          <a:schemeClr val="accent3">
            <a:hueOff val="68"/>
            <a:satOff val="-25131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Конструктивный конфликт характеризуется максимальным развитием конфликтных структур. Такой конфликт является одним из механизмов становления личности ребенка, приобретения им новых черт. Преодолевая конфликтную ситуацию, ребенок имеет возможность для </a:t>
          </a:r>
          <a:r>
            <a:rPr lang="ru-RU" sz="1700" kern="1200" dirty="0" err="1"/>
            <a:t>интериоризации</a:t>
          </a:r>
          <a:r>
            <a:rPr lang="ru-RU" sz="1700" kern="1200" dirty="0"/>
            <a:t> и сознательного принятия моральных ценностей, для приобретения новых адаптивных умений, для выработки адекватной самооценки, для самореализации. </a:t>
          </a:r>
        </a:p>
      </dsp:txBody>
      <dsp:txXfrm>
        <a:off x="93454" y="2304599"/>
        <a:ext cx="8526060" cy="1727504"/>
      </dsp:txXfrm>
    </dsp:sp>
    <dsp:sp modelId="{4A5098B0-52D7-4326-8D61-A55BF60694E4}">
      <dsp:nvSpPr>
        <dsp:cNvPr id="0" name=""/>
        <dsp:cNvSpPr/>
      </dsp:nvSpPr>
      <dsp:spPr>
        <a:xfrm>
          <a:off x="0" y="4174518"/>
          <a:ext cx="8712968" cy="1914412"/>
        </a:xfrm>
        <a:prstGeom prst="roundRect">
          <a:avLst/>
        </a:prstGeom>
        <a:solidFill>
          <a:schemeClr val="accent3">
            <a:hueOff val="137"/>
            <a:satOff val="-50262"/>
            <a:lumOff val="-1176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Деструктивный конфликт перерастает в жизненные кризисы и ведет к появлению невротических реакций. Такой конфликт угрожает эффективности деятельности, тормозит развитие личности, является источником неуверенности и неустойчивости поведения, приводит к формированию устойчивого комплекса неполноценности, потере смысла жизни, деструкции существующих межличностных отношений, агрессивности. </a:t>
          </a:r>
        </a:p>
      </dsp:txBody>
      <dsp:txXfrm>
        <a:off x="93454" y="4267972"/>
        <a:ext cx="8526060" cy="172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Внутриличностный</a:t>
            </a:r>
            <a:r>
              <a:rPr lang="ru-RU" dirty="0"/>
              <a:t> конфликт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3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185181"/>
              </p:ext>
            </p:extLst>
          </p:nvPr>
        </p:nvGraphicFramePr>
        <p:xfrm>
          <a:off x="251520" y="332657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8181528"/>
            <a:ext cx="7543800" cy="504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4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992888" cy="482453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1. уровень притязаний нужно не снижать, а качественно изменять, приводить в  соответствие с возможностями индивидуума. Это требует развития его </a:t>
            </a:r>
            <a:r>
              <a:rPr lang="ru-RU" dirty="0" err="1">
                <a:solidFill>
                  <a:schemeClr val="bg1"/>
                </a:solidFill>
                <a:effectLst/>
              </a:rPr>
              <a:t>самопонимания</a:t>
            </a:r>
            <a:r>
              <a:rPr lang="ru-RU" dirty="0">
                <a:solidFill>
                  <a:schemeClr val="bg1"/>
                </a:solidFill>
                <a:effectLst/>
              </a:rPr>
              <a:t>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2. для него должно быть убедительно, что именно вот эта тенденция (или обе) нуждаются в коррекции, чтобы он сам (при тактичной помощи извне) пришел к   этому выводу;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</a:rPr>
              <a:t>3. Понимать, что является важным для ребенка, принимать его нужды, а не только то что от него требуется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4. Не выяснять отношения между супругами при детях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43800" cy="914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/>
              <a:t>Рекомендации родителям по разрешению </a:t>
            </a:r>
            <a:r>
              <a:rPr lang="ru-RU" sz="2800" dirty="0" err="1"/>
              <a:t>внутриличностных</a:t>
            </a:r>
            <a:r>
              <a:rPr lang="ru-RU" sz="2800" dirty="0"/>
              <a:t> конфликтов детей</a:t>
            </a:r>
          </a:p>
        </p:txBody>
      </p:sp>
    </p:spTree>
    <p:extLst>
      <p:ext uri="{BB962C8B-B14F-4D97-AF65-F5344CB8AC3E}">
        <p14:creationId xmlns:p14="http://schemas.microsoft.com/office/powerpoint/2010/main" val="370472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92696"/>
            <a:ext cx="7258000" cy="48965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solidFill>
                  <a:schemeClr val="tx1"/>
                </a:solidFill>
                <a:effectLst/>
              </a:rPr>
              <a:t>5. Исключить неадекватный стиль воспитания ребенка, и в первую очередь </a:t>
            </a:r>
            <a:r>
              <a:rPr lang="ru-RU" dirty="0" err="1">
                <a:solidFill>
                  <a:schemeClr val="tx1"/>
                </a:solidFill>
                <a:effectLst/>
              </a:rPr>
              <a:t>гиперопеку</a:t>
            </a:r>
            <a:endParaRPr lang="ru-RU" dirty="0">
              <a:solidFill>
                <a:schemeClr val="tx1"/>
              </a:solidFill>
              <a:effectLst/>
            </a:endParaRPr>
          </a:p>
          <a:p>
            <a:pPr marL="18288" indent="0">
              <a:buNone/>
            </a:pPr>
            <a:r>
              <a:rPr lang="ru-RU" dirty="0">
                <a:effectLst/>
              </a:rPr>
              <a:t>6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. Развивать инициативность. Отсутствие инициативности, берущее начало в дошкольном возрасте, может явиться причиной появления страха перед новыми ситуациями и самостоятельными действиями. 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7.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Создание ситуаций успеха. К примеру, даже абсолютно неуспешный в школе ребенок при поддержке семьи и при создании ею ситуаций успеха в других областях может не иметь внутреннего конфликта, связанного со школьной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неуспешностью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.</a:t>
            </a:r>
            <a:b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317432"/>
            <a:ext cx="7543800" cy="2663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76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CCD36-C8E5-4B36-AAFD-EAEF99D55EF2}"/>
              </a:ext>
            </a:extLst>
          </p:cNvPr>
          <p:cNvSpPr txBox="1"/>
          <p:nvPr/>
        </p:nvSpPr>
        <p:spPr>
          <a:xfrm>
            <a:off x="179512" y="332656"/>
            <a:ext cx="8856984" cy="59093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внутриличностного конфликта: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внутриличностный конфликт появляется в результате взаи­модействия элементов внутренней структуры личности;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сторонами внутриличностного конфликта выступают одно­временно существующие в структуре личности разноплановые и про­тиворечивые интересы, цели, мотивы и желания;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внутриличностный конфликт возникает только тогда, когда силы, действующие на личность, являются равновеликими. В про­тивном случае человек из двух зол просто выбирает меньшее, из двух благ — большее, а наказанию предпочитает награду;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любой внутренний конфликт сопровождается негативными эмоциями;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основу любого внутриличностного конфликта составляет си­туация, характеризующаяся: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противоречивыми позициями сторон;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противоположными мотивами, целями и интересами сторон;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противоположными средствами достижения целей в данных усло­виях (например, преследуется цель — победить в битве, но вместе с тем необходимо христианские заповеди соблюсти, в том числе — «не убий»);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отсутствием возможности удовлетворения какой-либо потреб­ности и вместе с тем невозможностью ее устранения.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61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30567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i="1" dirty="0">
                <a:solidFill>
                  <a:schemeClr val="bg1"/>
                </a:solidFill>
                <a:effectLst/>
              </a:rPr>
              <a:t>1.Мотивационный конфликт.</a:t>
            </a:r>
            <a:r>
              <a:rPr lang="ru-RU" dirty="0">
                <a:solidFill>
                  <a:schemeClr val="bg1"/>
                </a:solidFill>
                <a:effectLst/>
              </a:rPr>
              <a:t> Это конфликты между бессозна­тельными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стремлениями, между стремлениями к обладанию и безо­пасности, между двумя положительными тенденциями (ситуация бу­риданова осла).</a:t>
            </a:r>
          </a:p>
          <a:p>
            <a:pPr marL="18288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</a:rPr>
              <a:t>2 </a:t>
            </a:r>
            <a:r>
              <a:rPr lang="ru-RU" i="1" dirty="0">
                <a:solidFill>
                  <a:srgbClr val="FF0000"/>
                </a:solidFill>
                <a:effectLst/>
              </a:rPr>
              <a:t>Нравственный конфликт,</a:t>
            </a:r>
            <a:r>
              <a:rPr lang="ru-RU" dirty="0">
                <a:solidFill>
                  <a:srgbClr val="FF0000"/>
                </a:solidFill>
                <a:effectLst/>
              </a:rPr>
              <a:t> который часто называют моральным или нормативным конфликтом. Это конфликт между желанием и дол­гом, между моральными принципами и личными привязанностями.</a:t>
            </a:r>
          </a:p>
          <a:p>
            <a:pPr marL="18288" indent="0">
              <a:buNone/>
            </a:pPr>
            <a:r>
              <a:rPr lang="ru-RU" b="1" dirty="0">
                <a:solidFill>
                  <a:srgbClr val="002060"/>
                </a:solidFill>
                <a:effectLst/>
              </a:rPr>
              <a:t>3 </a:t>
            </a:r>
            <a:r>
              <a:rPr lang="ru-RU" i="1" dirty="0">
                <a:solidFill>
                  <a:srgbClr val="002060"/>
                </a:solidFill>
                <a:effectLst/>
              </a:rPr>
              <a:t>Конфликт нереализованного желания, или комплекса неполно­ценности.</a:t>
            </a:r>
            <a:r>
              <a:rPr lang="ru-RU" dirty="0">
                <a:solidFill>
                  <a:srgbClr val="002060"/>
                </a:solidFill>
                <a:effectLst/>
              </a:rPr>
              <a:t> Это конфликт между желаниями личности и действи­тельностью, которая блокирует их удовлетворение.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543800" cy="129614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внутриличностного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конфликта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ценностно – мотивационной 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сферы личности (</a:t>
            </a:r>
            <a:r>
              <a:rPr lang="ru-RU" sz="2400" dirty="0">
                <a:effectLst/>
              </a:rPr>
              <a:t>А. Я. </a:t>
            </a:r>
            <a:r>
              <a:rPr lang="ru-RU" sz="2400" dirty="0" err="1">
                <a:effectLst/>
              </a:rPr>
              <a:t>Анцупов</a:t>
            </a:r>
            <a:r>
              <a:rPr lang="ru-RU" sz="2400" dirty="0">
                <a:effectLst/>
              </a:rPr>
              <a:t> и А. И. Шипилов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1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576753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i="1" dirty="0">
                <a:solidFill>
                  <a:srgbClr val="002060"/>
                </a:solidFill>
                <a:effectLst/>
              </a:rPr>
              <a:t>4. Ролевой конфликт.</a:t>
            </a:r>
            <a:r>
              <a:rPr lang="ru-RU" dirty="0">
                <a:solidFill>
                  <a:srgbClr val="002060"/>
                </a:solidFill>
                <a:effectLst/>
              </a:rPr>
              <a:t> Он выражается в переживаниях, связанных с невозможностью одновременно реализовать несколько ролей </a:t>
            </a:r>
          </a:p>
          <a:p>
            <a:pPr marL="18288" indent="0">
              <a:buNone/>
            </a:pPr>
            <a:r>
              <a:rPr lang="ru-RU" b="1" dirty="0">
                <a:solidFill>
                  <a:srgbClr val="00B0F0"/>
                </a:solidFill>
                <a:effectLst/>
              </a:rPr>
              <a:t>5</a:t>
            </a:r>
            <a:r>
              <a:rPr lang="ru-RU" dirty="0">
                <a:solidFill>
                  <a:srgbClr val="00B0F0"/>
                </a:solidFill>
                <a:effectLst/>
              </a:rPr>
              <a:t> </a:t>
            </a:r>
            <a:r>
              <a:rPr lang="ru-RU" i="1" dirty="0">
                <a:solidFill>
                  <a:srgbClr val="00B0F0"/>
                </a:solidFill>
                <a:effectLst/>
              </a:rPr>
              <a:t>Адаптационный конфликт.</a:t>
            </a:r>
            <a:r>
              <a:rPr lang="ru-RU" dirty="0">
                <a:solidFill>
                  <a:srgbClr val="00B0F0"/>
                </a:solidFill>
                <a:effectLst/>
              </a:rPr>
              <a:t> Это конфликт между требо­ваниями, которые предъявляет к личности действительность, и возможностями самого человека (профессиональными, физически­ми, психическими).</a:t>
            </a:r>
          </a:p>
          <a:p>
            <a:pPr marL="18288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/>
              </a:rPr>
              <a:t>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/>
              </a:rPr>
              <a:t>Конфликт неадекватной самооценки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</a:rPr>
              <a:t> возникает из-за расхож­дения между претензиями личности и оценкой своих возможностей.</a:t>
            </a:r>
            <a:br>
              <a:rPr lang="ru-RU" dirty="0">
                <a:effectLst/>
              </a:rPr>
            </a:br>
            <a:r>
              <a:rPr lang="ru-RU" dirty="0">
                <a:solidFill>
                  <a:srgbClr val="002060"/>
                </a:solidFill>
                <a:effectLst/>
              </a:rPr>
              <a:t>7 </a:t>
            </a:r>
            <a:r>
              <a:rPr lang="ru-RU" i="1" dirty="0">
                <a:solidFill>
                  <a:srgbClr val="002060"/>
                </a:solidFill>
                <a:effectLst/>
              </a:rPr>
              <a:t>Невротический конфликт —</a:t>
            </a:r>
            <a:r>
              <a:rPr lang="ru-RU" dirty="0">
                <a:solidFill>
                  <a:srgbClr val="002060"/>
                </a:solidFill>
                <a:effectLst/>
              </a:rPr>
              <a:t> результат сохраняющегося в тече­ние длительного времени обычного </a:t>
            </a:r>
            <a:r>
              <a:rPr lang="ru-RU" dirty="0" err="1">
                <a:solidFill>
                  <a:srgbClr val="002060"/>
                </a:solidFill>
                <a:effectLst/>
              </a:rPr>
              <a:t>внутриличностного</a:t>
            </a:r>
            <a:r>
              <a:rPr lang="ru-RU" dirty="0">
                <a:solidFill>
                  <a:srgbClr val="002060"/>
                </a:solidFill>
                <a:effectLst/>
              </a:rPr>
              <a:t> конфликта, характеризуется высшим напряжением и противоборством внутрен­них сил и мотивов личности.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7677472"/>
            <a:ext cx="7543800" cy="720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53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2133600" y="8181528"/>
            <a:ext cx="6096000" cy="28803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2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/>
              <a:t>Причины </a:t>
            </a:r>
            <a:r>
              <a:rPr lang="ru-RU" sz="2800" dirty="0" err="1"/>
              <a:t>внутриличностного</a:t>
            </a:r>
            <a:r>
              <a:rPr lang="ru-RU" sz="2800" dirty="0"/>
              <a:t> конфликта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4392488" cy="30243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Внутренние причины</a:t>
            </a:r>
          </a:p>
          <a:p>
            <a:pPr algn="ctr"/>
            <a:r>
              <a:rPr lang="ru-RU" dirty="0"/>
              <a:t>противоречиях между различными мотивами личности, в рассогласованности ее внутренней структуры.  Чем сложнее внутрен­ний мир человека, чем больше развиты его чувства, ценности и притязания, чем выше его способность к самоанализу, тем в большей степени личность подвержена конфликту.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484784"/>
            <a:ext cx="2808312" cy="30243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Внешние причины </a:t>
            </a:r>
          </a:p>
          <a:p>
            <a:pPr algn="ctr"/>
            <a:r>
              <a:rPr lang="ru-RU" dirty="0"/>
              <a:t>обусловлены: положением 1)личности в группе, </a:t>
            </a:r>
            <a:r>
              <a:rPr lang="ru-RU" i="1" dirty="0"/>
              <a:t>2)</a:t>
            </a:r>
            <a:r>
              <a:rPr lang="ru-RU" dirty="0"/>
              <a:t> положением лично­сти в организации, </a:t>
            </a:r>
            <a:r>
              <a:rPr lang="ru-RU" i="1" dirty="0"/>
              <a:t>3)</a:t>
            </a:r>
            <a:r>
              <a:rPr lang="ru-RU" dirty="0"/>
              <a:t> положением личности в обществе.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4725144"/>
            <a:ext cx="7272808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Внутренние причины коренящиеся в противоречивости психики личности:</a:t>
            </a:r>
            <a:br>
              <a:rPr lang="ru-RU" dirty="0"/>
            </a:br>
            <a:r>
              <a:rPr lang="ru-RU" dirty="0"/>
              <a:t>- Противоречие между потребностью и социальной нормой;</a:t>
            </a:r>
            <a:br>
              <a:rPr lang="ru-RU" dirty="0"/>
            </a:br>
            <a:r>
              <a:rPr lang="ru-RU" dirty="0"/>
              <a:t>- Противоречие социальных статусов и ролей;</a:t>
            </a:r>
            <a:br>
              <a:rPr lang="ru-RU" dirty="0"/>
            </a:br>
            <a:r>
              <a:rPr lang="ru-RU" dirty="0"/>
              <a:t>- Противоречие социальных норм и ценностей;</a:t>
            </a:r>
            <a:br>
              <a:rPr lang="ru-RU" dirty="0"/>
            </a:br>
            <a:r>
              <a:rPr lang="ru-RU" dirty="0"/>
              <a:t>- Противоречие мотивов интересов и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19331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5"/>
            <a:ext cx="7032104" cy="43924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b="1" dirty="0">
                <a:solidFill>
                  <a:schemeClr val="bg1"/>
                </a:solidFill>
                <a:effectLst/>
              </a:rPr>
              <a:t>Отрицательные последствия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внутриличностного</a:t>
            </a:r>
            <a:r>
              <a:rPr lang="ru-RU" b="1" dirty="0">
                <a:solidFill>
                  <a:schemeClr val="bg1"/>
                </a:solidFill>
                <a:effectLst/>
              </a:rPr>
              <a:t> конфликта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прекращение развития личности, начало деградации;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психическая и физиологическая дезорганизация личности;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снижение активности и эффективности деятельности;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состояние сомнения, психической подавленности, тревожности и зависимости человека от других людей и обстоятельств, общая депрессия;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появление агрессии или, напротив, покорности в поведении чело­века в качестве защитных реакций на </a:t>
            </a:r>
            <a:r>
              <a:rPr lang="ru-RU" dirty="0" err="1">
                <a:solidFill>
                  <a:schemeClr val="bg1"/>
                </a:solidFill>
                <a:effectLst/>
              </a:rPr>
              <a:t>Внутриличностный</a:t>
            </a:r>
            <a:r>
              <a:rPr lang="ru-RU" dirty="0">
                <a:solidFill>
                  <a:schemeClr val="bg1"/>
                </a:solidFill>
                <a:effectLst/>
              </a:rPr>
              <a:t> конфликт;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появление неуверенности в своих силах, чувства неполноцен­ности и никчемности;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• разрушение смыслообразующих жизненных ценностей и утра­та самого смысла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7200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>
                <a:effectLst/>
              </a:rPr>
              <a:t>Последствия </a:t>
            </a:r>
            <a:r>
              <a:rPr lang="ru-RU" sz="2400" dirty="0" err="1">
                <a:effectLst/>
              </a:rPr>
              <a:t>внутриличностного</a:t>
            </a:r>
            <a:r>
              <a:rPr lang="ru-RU" sz="2400" dirty="0">
                <a:effectLst/>
              </a:rPr>
              <a:t> конфликта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542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48965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effectLst/>
              </a:rPr>
              <a:t>1) конфликты способствуют мобилизации ресурсов личности для преодоления существующих препятствий ее развития;</a:t>
            </a:r>
          </a:p>
          <a:p>
            <a:r>
              <a:rPr lang="ru-RU" dirty="0">
                <a:effectLst/>
              </a:rPr>
              <a:t>2) конфликты помогают самопознанию личности и выработке ее адекватной самооценке;</a:t>
            </a:r>
          </a:p>
          <a:p>
            <a:r>
              <a:rPr lang="ru-RU" baseline="30000" dirty="0">
                <a:effectLst/>
              </a:rPr>
              <a:t> </a:t>
            </a:r>
            <a:r>
              <a:rPr lang="ru-RU" dirty="0">
                <a:effectLst/>
              </a:rPr>
              <a:t>3) </a:t>
            </a:r>
            <a:r>
              <a:rPr lang="ru-RU" dirty="0" err="1">
                <a:effectLst/>
              </a:rPr>
              <a:t>внутриличностный</a:t>
            </a:r>
            <a:r>
              <a:rPr lang="ru-RU" dirty="0">
                <a:effectLst/>
              </a:rPr>
              <a:t> конфликт закаляет волю и укрепляет пси­хику человека;</a:t>
            </a:r>
          </a:p>
          <a:p>
            <a:r>
              <a:rPr lang="ru-RU" dirty="0">
                <a:effectLst/>
              </a:rPr>
              <a:t>4) конфликт является средством и способом саморазвития и </a:t>
            </a:r>
            <a:r>
              <a:rPr lang="ru-RU" dirty="0" err="1">
                <a:effectLst/>
              </a:rPr>
              <a:t>са­моактуализации</a:t>
            </a:r>
            <a:r>
              <a:rPr lang="ru-RU" dirty="0">
                <a:effectLst/>
              </a:rPr>
              <a:t> личности;</a:t>
            </a:r>
          </a:p>
          <a:p>
            <a:r>
              <a:rPr lang="ru-RU" dirty="0">
                <a:effectLst/>
              </a:rPr>
              <a:t>5) преодоления конфликтов дают личности ощущение полноты жизни, делают ее внутренне богаче, ярче и полноценнее. В этом плане </a:t>
            </a:r>
            <a:r>
              <a:rPr lang="ru-RU" dirty="0" err="1">
                <a:effectLst/>
              </a:rPr>
              <a:t>внутриличностные</a:t>
            </a:r>
            <a:r>
              <a:rPr lang="ru-RU" dirty="0">
                <a:effectLst/>
              </a:rPr>
              <a:t> конфликты дают нам возможность насла­диться победой над самим собой, когда человек свое реальное «Я» хотя бы на немного приближает к своему идеальному «Я».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43800" cy="12024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effectLst/>
              </a:rPr>
              <a:t>Позитивные последствия </a:t>
            </a:r>
            <a:r>
              <a:rPr lang="ru-RU" sz="2400" b="1" dirty="0" err="1">
                <a:effectLst/>
              </a:rPr>
              <a:t>внутриличностного</a:t>
            </a:r>
            <a:r>
              <a:rPr lang="ru-RU" sz="2400" b="1" dirty="0">
                <a:effectLst/>
              </a:rPr>
              <a:t> </a:t>
            </a:r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конфликта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733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85801"/>
            <a:ext cx="8496944" cy="166307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i="1" dirty="0">
                <a:effectLst/>
              </a:rPr>
              <a:t>Разрешение (или преодоление) </a:t>
            </a:r>
            <a:r>
              <a:rPr lang="ru-RU" i="1" dirty="0" err="1">
                <a:effectLst/>
              </a:rPr>
              <a:t>внутриличностного</a:t>
            </a:r>
            <a:r>
              <a:rPr lang="ru-RU" i="1" dirty="0">
                <a:effectLst/>
              </a:rPr>
              <a:t> конфликта — это снятие внутреннего напряжения личности, преодоление противоречий между различными элементами ее внутренней структуры и достижение состояния внутреннего равновесия, стабильности и гармонии.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8109520"/>
            <a:ext cx="7543800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Внутриличностный-конфли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570662" cy="43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4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818" y="548680"/>
            <a:ext cx="8064896" cy="2520279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Любое развитие не может осуществляться без внутренних противоречий, а там, где есть противоречия, есть и основа конфликта. И если </a:t>
            </a:r>
            <a:r>
              <a:rPr lang="ru-RU" dirty="0" err="1">
                <a:effectLst/>
              </a:rPr>
              <a:t>внутриличностный</a:t>
            </a:r>
            <a:r>
              <a:rPr lang="ru-RU" dirty="0">
                <a:effectLst/>
              </a:rPr>
              <a:t> конфликт протекает в рамках меры, он действитель­но необходим, ибо недовольство собой, критическое отношение к собственному «Я», как мощный внутренний двигатель, заставляет человека идти по пути самосовершенствования и </a:t>
            </a:r>
            <a:r>
              <a:rPr lang="ru-RU" dirty="0" err="1">
                <a:effectLst/>
              </a:rPr>
              <a:t>самоактуализации</a:t>
            </a:r>
            <a:r>
              <a:rPr lang="ru-RU" dirty="0">
                <a:effectLst/>
              </a:rPr>
              <a:t>, тем самым наполняя смыслом не только свою собственную жизнь, но и совершенствуя мир.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7533456"/>
            <a:ext cx="7543800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485028" cy="32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4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4032448" cy="5053112"/>
          </a:xfrm>
        </p:spPr>
        <p:txBody>
          <a:bodyPr>
            <a:normAutofit fontScale="92500" lnSpcReduction="10000"/>
          </a:bodyPr>
          <a:lstStyle/>
          <a:p>
            <a:pPr marL="475488" indent="-457200">
              <a:buAutoNum type="arabicPeriod"/>
            </a:pPr>
            <a:r>
              <a:rPr lang="ru-RU" b="1" dirty="0">
                <a:effectLst/>
              </a:rPr>
              <a:t>Познай самого себя.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чтобы не очутиться в ситуации </a:t>
            </a:r>
            <a:r>
              <a:rPr lang="ru-RU" dirty="0" err="1">
                <a:effectLst/>
              </a:rPr>
              <a:t>внутриличностного</a:t>
            </a:r>
            <a:r>
              <a:rPr lang="ru-RU" dirty="0">
                <a:effectLst/>
              </a:rPr>
              <a:t> конфликта, нужно прежде всего осознать «Кто Я?», «Зачем пришел в этот мир?», «В чем смысл моей жизни?» и т.п. То есть необходимо прежде всего создать правильный </a:t>
            </a:r>
            <a:r>
              <a:rPr lang="ru-RU" i="1" dirty="0">
                <a:effectLst/>
              </a:rPr>
              <a:t>«Я-образ»,</a:t>
            </a:r>
            <a:r>
              <a:rPr lang="ru-RU" dirty="0">
                <a:effectLst/>
              </a:rPr>
              <a:t> ибо только в этом случае личность будет четко осознавать, какие ценности для нее являются главными, смыслообразующими жизненными ценнос­тями, а какие — второстепенными; за какие следует пойти на кос­тер, а мимо каких — пройти не заметив.</a:t>
            </a:r>
            <a:endParaRPr lang="ru-RU" b="1" dirty="0">
              <a:effectLst/>
            </a:endParaRPr>
          </a:p>
          <a:p>
            <a:pPr marL="475488" indent="-457200">
              <a:buAutoNum type="arabicPeriod"/>
            </a:pPr>
            <a:endParaRPr lang="ru-RU" b="1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>
                <a:effectLst/>
              </a:rPr>
              <a:t>Способы и условия предупреждения </a:t>
            </a:r>
            <a:r>
              <a:rPr lang="ru-RU" sz="2800" dirty="0" err="1">
                <a:effectLst/>
              </a:rPr>
              <a:t>внутриличностных</a:t>
            </a:r>
            <a:r>
              <a:rPr lang="ru-RU" sz="2800" dirty="0">
                <a:effectLst/>
              </a:rPr>
              <a:t> конфликтов</a:t>
            </a:r>
            <a:endParaRPr lang="ru-RU" sz="2800" dirty="0"/>
          </a:p>
        </p:txBody>
      </p:sp>
      <p:pic>
        <p:nvPicPr>
          <p:cNvPr id="7170" name="Picture 2" descr="C:\Users\user\Desktop\2011%2F6%2Fas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4388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7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194421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b="1" dirty="0">
                <a:effectLst/>
              </a:rPr>
              <a:t>2. Адекватно оценивайте себя.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Без адекватной самооценки нельзя познать самого себя и избежать </a:t>
            </a:r>
            <a:r>
              <a:rPr lang="ru-RU" dirty="0" err="1">
                <a:effectLst/>
              </a:rPr>
              <a:t>внутриличностных</a:t>
            </a:r>
            <a:r>
              <a:rPr lang="ru-RU" dirty="0">
                <a:effectLst/>
              </a:rPr>
              <a:t> конф­ликтов. Но не только заниженная, но и завышенная оценки своих способностей и возможностей препятствуют установлению гармо­нических отношений с окружающими и тем самым способствуют возникновению </a:t>
            </a:r>
            <a:r>
              <a:rPr lang="ru-RU" dirty="0" err="1">
                <a:effectLst/>
              </a:rPr>
              <a:t>внутриличностных</a:t>
            </a:r>
            <a:r>
              <a:rPr lang="ru-RU" dirty="0">
                <a:effectLst/>
              </a:rPr>
              <a:t> конфликтов.</a:t>
            </a:r>
            <a:endParaRPr lang="ru-RU" b="1" dirty="0"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8711872"/>
            <a:ext cx="75438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Snimok-e`krana-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7968"/>
            <a:ext cx="79724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6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85801"/>
            <a:ext cx="4032448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b="1" dirty="0" err="1">
                <a:effectLst/>
              </a:rPr>
              <a:t>Сформулируите</a:t>
            </a:r>
            <a:r>
              <a:rPr lang="ru-RU" sz="2400" b="1" dirty="0">
                <a:effectLst/>
              </a:rPr>
              <a:t> </a:t>
            </a:r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смыслообразующие </a:t>
            </a:r>
            <a:br>
              <a:rPr lang="ru-RU" sz="2400" b="1" dirty="0">
                <a:effectLst/>
              </a:rPr>
            </a:br>
            <a:r>
              <a:rPr lang="ru-RU" sz="2400" b="1" dirty="0">
                <a:effectLst/>
              </a:rPr>
              <a:t>жизненные ценности. </a:t>
            </a:r>
            <a:r>
              <a:rPr lang="ru-RU" dirty="0">
                <a:effectLst/>
              </a:rPr>
              <a:t>Это те ценности, ради которых стоит жить (а может, даже и умереть), ценности, ут­верждению которых человек посвящает свою жизнь и которые он рассматривает как призвание.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3568" y="7461447"/>
            <a:ext cx="7543800" cy="1596039"/>
          </a:xfrm>
        </p:spPr>
        <p:txBody>
          <a:bodyPr/>
          <a:lstStyle/>
          <a:p>
            <a:endParaRPr lang="ru-RU" sz="4000" b="1" dirty="0">
              <a:effectLst/>
            </a:endParaRPr>
          </a:p>
        </p:txBody>
      </p:sp>
      <p:pic>
        <p:nvPicPr>
          <p:cNvPr id="9218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02" y="980728"/>
            <a:ext cx="43048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9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5"/>
            <a:ext cx="7992888" cy="1872207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Используйте свой жизненный опыт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Необ­ходимо как можно чаще отмечать: что, когда, при каких обстоя­тельствах и каким образом нам удалось, а в чем мы потерпели фиас­ко. Рекомендуется также записывать наблюдения и выводы и де­тально их анализировать.</a:t>
            </a:r>
            <a:endParaRPr lang="ru-RU" b="1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856758_zhiznennyij-opy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60" y="2132856"/>
            <a:ext cx="61588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3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360108_79017-670x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851920" y="3429000"/>
            <a:ext cx="5040560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" indent="0">
              <a:buNone/>
            </a:pPr>
            <a:r>
              <a:rPr lang="ru-RU" b="1" dirty="0">
                <a:solidFill>
                  <a:schemeClr val="bg1"/>
                </a:solidFill>
              </a:rPr>
              <a:t>Будьте оптимистом, ориентируйтесь на успех</a:t>
            </a:r>
          </a:p>
          <a:p>
            <a:pPr marL="18288" indent="0">
              <a:buNone/>
            </a:pPr>
            <a:r>
              <a:rPr lang="ru-RU" dirty="0">
                <a:solidFill>
                  <a:schemeClr val="bg1"/>
                </a:solidFill>
              </a:rPr>
              <a:t>люди, которые ориентируются на успех, как прави­ло, руководствуются реальной оценкой своих шансов на достиже­ние цели и поэтому ставят перед собой выполнимые, хотя, может быть, и умеренные задачи.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24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32657"/>
            <a:ext cx="7258000" cy="23042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Будьте уверены в себе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Человек, не уверенный в своих силах, в то же время всегда чувствует себя неспокойно. Рано или поздно он столкнется с </a:t>
            </a:r>
            <a:r>
              <a:rPr lang="ru-RU" dirty="0" err="1">
                <a:effectLst/>
              </a:rPr>
              <a:t>внутриличностным</a:t>
            </a:r>
            <a:r>
              <a:rPr lang="ru-RU" dirty="0">
                <a:effectLst/>
              </a:rPr>
              <a:t> конфликтом, ибо неуверенность порождает сомнение, которое соседствует со страхом.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7317432"/>
            <a:ext cx="7543800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7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858000" cy="351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0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7683D5B-32F4-4213-858F-42B025C0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3"/>
            <a:ext cx="8856984" cy="674136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Другие способы предупреждения   </a:t>
            </a:r>
          </a:p>
          <a:p>
            <a:pPr marL="18288" indent="0"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внутриличностных  конфликтов</a:t>
            </a:r>
          </a:p>
          <a:p>
            <a:pPr marL="18288" indent="0" algn="just">
              <a:buNone/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Не стремитесь «объять необъятное», не бе­ритесь за все дела сразу. Умейте выделить из всех ваших мотивов и потребностей приоритетные и сосредоточьтесь на их выполнении в первую очередь.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Не копите проблем, В конце концов ситуация достигнет того уров­ня, когда вы уже не сможете справиться с их решением, что приведет к внутриличностному конфликту,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Учитесь властвовать собой, контролировать и корректировать свое поведение и чувства. Умейте вовремя «взять себя в руки» и подчинить себе ситуацию.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Замечайте реакцию окружающих на ваше поведение и отдельные поступки. Приглядывайтесь к поведению других. Помните, что чем больше мы знаем о других, тем больше мы знаем себя.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Старайтесь быть искренним не только по отношению к себе, но и к другим. Ложь может, конечно, временно помочь вам выйти из зат­руднительного положения, но она не облегчит вашу душу. Рано или поздно все тайное становится явным, 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Ведите здоровый образ жизни. Укрепляйте свою душу и тело. Таковы необходимые способы и условия предупреждения внутрилич­ностных конфликтов. Их соблюдение и использование могут помочь избежать многих внутренних потрясений, срывов и стрессов. Но что делать, если внутриличностный конфликт все же произошел? В этом случае необходимо принять меры к его своевременному разрешению.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6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FC33F1C-A60C-4A75-8DE7-0294A768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768" y="1700808"/>
            <a:ext cx="5303912" cy="2448272"/>
          </a:xfrm>
        </p:spPr>
        <p:txBody>
          <a:bodyPr/>
          <a:lstStyle/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53E1766-A98F-4AE0-8C17-6444914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132840" y="4869160"/>
            <a:ext cx="4171840" cy="922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C3697-A32C-4201-8129-A71CF14D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795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30F50-FD1A-406A-87AA-927B477E959F}"/>
              </a:ext>
            </a:extLst>
          </p:cNvPr>
          <p:cNvSpPr/>
          <p:nvPr/>
        </p:nvSpPr>
        <p:spPr>
          <a:xfrm>
            <a:off x="1187624" y="4869160"/>
            <a:ext cx="6912768" cy="24482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Разрешение (или преодоление) внутриличностного конфликта — это сня­тие внутреннего напряжения личности, преодоление противоречий между различными элементами ее внутренней структуры и достиже­ние состояния внутреннего равновесия, стабильности и гармонии.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99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0379B6-98D9-4582-9F83-329FAD192400}"/>
              </a:ext>
            </a:extLst>
          </p:cNvPr>
          <p:cNvSpPr txBox="1"/>
          <p:nvPr/>
        </p:nvSpPr>
        <p:spPr>
          <a:xfrm>
            <a:off x="539552" y="83671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Адекватно оцените ситуацию.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Возьмите ее под контроль, попытай­тесь выявить те противоречия, которые послужили причиной конф­ликта и вызвали чувство тревоги, страха или гнева.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Осознайте экзистенциальный смысл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конфликта.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Проанализируйте сте­пень важности его для вас. оцените с точки зрения места и роли в вашей жизни его последствия. Может статься, причину, вызвавшую конфликт, сразу же следует отодвинуть на задний план в системе ваших ценностей или забыть вовсе.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Локализуйте причину конфликта. Выявите самую сущность его, отбро­сив все второстепенные моменты и сопутствующие обстоятельства.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Проявите смелость в анализе причин внутриличностного конфликта. Умейте посмотреть правде в глаза, даже если она вам и не очень приятна. Отбросьте все смягчающие обстоятельства и безжалостно рассмотрите причину вашего беспокойства.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73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A3A581-D45D-4A97-8C31-BE3520826A17}"/>
              </a:ext>
            </a:extLst>
          </p:cNvPr>
          <p:cNvSpPr txBox="1"/>
          <p:nvPr/>
        </p:nvSpPr>
        <p:spPr>
          <a:xfrm>
            <a:off x="323528" y="61284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«Выпустите пар». Дайте выход накопившемуся гневу, эмоциям или тревоге. Для этого можно использовать как физические упражнения. так и творческие занятия. Сходите в кино, театр, возьмите любимую книжку. Они лечат  внутриличностные конфликты. Лучше испытать по­трясение на сцене, экране, в своем воображении, чем в жизни. Не случайно, кстати, что криминальная хроника, по данным социологи­ческих опросов, входит в число наиболее популярных телепередач — большое распространение стрессов и фрустраций требует постоянной антидепрессивной терапии.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Прибегните к расслабляющему тренингу. Сегодня имеется много пуб­ликаций по конкретным приемам и механизмам психологического тренинга, выберите наиболее приемлемые для вас лично.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Измените условия и / или стиль своей работы. Это следует сделать в том случае, если внутриличностный конфликт возникает постоянно из-за неблагоприятных условий деятельности.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Подумайте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возможностью снижения уровня ваших притязаний, Может быть, ваши способности и/или возможности не соответствуют вашим устремлениям и запросам.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Умейте прощать. Причем не только других, но и себя. В конце концов, все люди «не без греха» и мы тут не исключение.</a:t>
            </a: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Плачьте на здоровье.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16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685801"/>
            <a:ext cx="5256584" cy="47497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b="1" dirty="0">
                <a:effectLst/>
              </a:rPr>
              <a:t>Сущность </a:t>
            </a:r>
            <a:r>
              <a:rPr lang="ru-RU" b="1" dirty="0" err="1">
                <a:effectLst/>
              </a:rPr>
              <a:t>внутриличностного</a:t>
            </a:r>
            <a:r>
              <a:rPr lang="ru-RU" b="1" dirty="0">
                <a:effectLst/>
              </a:rPr>
              <a:t> конфликта по Фрейду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Научное изучение </a:t>
            </a:r>
            <a:r>
              <a:rPr lang="ru-RU" dirty="0" err="1">
                <a:effectLst/>
              </a:rPr>
              <a:t>внутриличностного</a:t>
            </a:r>
            <a:r>
              <a:rPr lang="ru-RU" dirty="0">
                <a:effectLst/>
              </a:rPr>
              <a:t> кон­фликта началось в конце XIX в. и было связано с именем </a:t>
            </a:r>
            <a:r>
              <a:rPr lang="ru-RU" i="1" dirty="0">
                <a:effectLst/>
              </a:rPr>
              <a:t>Зигмунда Фрейда</a:t>
            </a:r>
            <a:r>
              <a:rPr lang="ru-RU" dirty="0">
                <a:effectLst/>
              </a:rPr>
              <a:t> (1856 — 1939), раскрывшего биопсихологический и биосоциальный характер </a:t>
            </a:r>
            <a:r>
              <a:rPr lang="ru-RU" dirty="0" err="1">
                <a:effectLst/>
              </a:rPr>
              <a:t>внутриличностного</a:t>
            </a:r>
            <a:r>
              <a:rPr lang="ru-RU" dirty="0">
                <a:effectLst/>
              </a:rPr>
              <a:t> конфликта. Он пока­зал, что человеческое существование связано с постоянным </a:t>
            </a:r>
            <a:r>
              <a:rPr lang="ru-RU" i="1" dirty="0">
                <a:effectLst/>
              </a:rPr>
              <a:t>напря­жением</a:t>
            </a:r>
            <a:r>
              <a:rPr lang="ru-RU" dirty="0">
                <a:effectLst/>
              </a:rPr>
              <a:t> и </a:t>
            </a:r>
            <a:r>
              <a:rPr lang="ru-RU" i="1" dirty="0">
                <a:effectLst/>
              </a:rPr>
              <a:t>преодолением противоречия</a:t>
            </a:r>
            <a:r>
              <a:rPr lang="ru-RU" dirty="0">
                <a:effectLst/>
              </a:rPr>
              <a:t> между биологическими влечениями и желаниями человека (прежде всего сексуальными) и социально-культурными нормами, между бессознательным и сознанием. В этом противоречии и постоянном противоборстве названных сто­рон и состоит, по Фрейду, сущность </a:t>
            </a:r>
            <a:r>
              <a:rPr lang="ru-RU" dirty="0" err="1">
                <a:effectLst/>
              </a:rPr>
              <a:t>внутриличностного</a:t>
            </a:r>
            <a:r>
              <a:rPr lang="ru-RU" dirty="0">
                <a:effectLst/>
              </a:rPr>
              <a:t> конфликта.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55576" y="7749480"/>
            <a:ext cx="7543800" cy="158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Sigmund_Freud_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92696"/>
            <a:ext cx="3175000" cy="47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5256584" cy="1440160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>
                <a:effectLst/>
              </a:rPr>
              <a:t>1</a:t>
            </a:r>
            <a:r>
              <a:rPr lang="ru-RU" dirty="0">
                <a:effectLst/>
              </a:rPr>
              <a:t> Человек находится между двумя </a:t>
            </a:r>
            <a:r>
              <a:rPr lang="ru-RU" i="1" dirty="0">
                <a:effectLst/>
              </a:rPr>
              <a:t>положительными силами</a:t>
            </a:r>
            <a:r>
              <a:rPr lang="ru-RU" dirty="0">
                <a:effectLst/>
              </a:rPr>
              <a:t> при­мерно равной величины. Это случай буриданова осла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69837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>
                <a:effectLst/>
              </a:rPr>
              <a:t>Три типа конфликтной  ситуации К. Левина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32424"/>
            <a:ext cx="360040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1323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2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7"/>
            <a:ext cx="8145710" cy="1440159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2. Человек находится между двумя приблизительно равными </a:t>
            </a:r>
            <a:r>
              <a:rPr lang="ru-RU" i="1" dirty="0">
                <a:effectLst/>
              </a:rPr>
              <a:t>от­рицательными силами.</a:t>
            </a:r>
            <a:r>
              <a:rPr lang="ru-RU" dirty="0">
                <a:effectLst/>
              </a:rPr>
              <a:t> Характерный пример — ситуация наказания.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7605464"/>
            <a:ext cx="7543800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969246" cy="102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615569_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4200"/>
            <a:ext cx="488315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7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6096000" cy="166307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На человека одновременно действуют две </a:t>
            </a:r>
            <a:r>
              <a:rPr lang="ru-RU" i="1" dirty="0">
                <a:effectLst/>
              </a:rPr>
              <a:t>разнонаправленные силы</a:t>
            </a:r>
            <a:r>
              <a:rPr lang="ru-RU" dirty="0">
                <a:effectLst/>
              </a:rPr>
              <a:t> примерно равной величины и в одном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и том же месте. Напри­мер, ребенок хочет погладить собаку, но он ее боится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7533456"/>
            <a:ext cx="7543800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4688"/>
            <a:ext cx="5076204" cy="79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45024"/>
            <a:ext cx="6183337" cy="28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5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3672408" cy="540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i="1" dirty="0" err="1">
                <a:effectLst/>
              </a:rPr>
              <a:t>Внутриличностный</a:t>
            </a:r>
            <a:r>
              <a:rPr lang="ru-RU" i="1" dirty="0">
                <a:effectLst/>
              </a:rPr>
              <a:t> конфликт — это состояние структуры личности, когда в ней одновременно существуют противо­речивые и взаимоисключающие мотивы, ценностные ориентации и цели, с которыми она в данный момент не в состоянии справиться, т.е. выработать приоритеты поведения, основанные на них. </a:t>
            </a:r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6858000"/>
            <a:ext cx="7543800" cy="819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20898265.t3odfwicym.W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49" y="1412776"/>
            <a:ext cx="4869883" cy="43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12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3816424" cy="41764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в норме человек должен уметь адаптироваться к среде и уметь адаптировать ее в соответствии со своими потребностями.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Следует особо отметить, что соотношение между приспособляемостью человека и приспособлением среды не является простым равновесием. Оно зависит не только от конкретной ситуации, но и от возраста.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43800" cy="914400"/>
          </a:xfrm>
        </p:spPr>
        <p:txBody>
          <a:bodyPr/>
          <a:lstStyle/>
          <a:p>
            <a:r>
              <a:rPr lang="ru-RU" sz="2800" dirty="0" err="1"/>
              <a:t>Внутриличностные</a:t>
            </a:r>
            <a:r>
              <a:rPr lang="ru-RU" sz="2800" dirty="0"/>
              <a:t> конфликты в детском возрасте</a:t>
            </a:r>
          </a:p>
        </p:txBody>
      </p:sp>
      <p:pic>
        <p:nvPicPr>
          <p:cNvPr id="1026" name="Picture 2" descr="C:\Users\user\Desktop\image-1-443x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1204"/>
            <a:ext cx="42195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7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20688"/>
            <a:ext cx="3528392" cy="547260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Если для младенца гармонией можно считать приспособление среды (в лице матери) к его потребностям, то </a:t>
            </a:r>
            <a:r>
              <a:rPr lang="ru-RU" b="1" dirty="0">
                <a:solidFill>
                  <a:schemeClr val="bg1"/>
                </a:solidFill>
                <a:effectLst/>
              </a:rPr>
              <a:t>чем старше становится ребенок, тем более необходимым становится его собственное приспособление к условиям среды. </a:t>
            </a:r>
            <a:br>
              <a:rPr lang="ru-RU" b="1" dirty="0">
                <a:solidFill>
                  <a:schemeClr val="bg1"/>
                </a:solidFill>
                <a:effectLst/>
              </a:rPr>
            </a:br>
            <a:r>
              <a:rPr lang="ru-RU" b="1" dirty="0">
                <a:solidFill>
                  <a:schemeClr val="bg1"/>
                </a:solidFill>
                <a:effectLst/>
              </a:rPr>
              <a:t>ребенок постепенно освобождается от инфантильной позиции</a:t>
            </a:r>
            <a:r>
              <a:rPr lang="ru-RU" dirty="0">
                <a:solidFill>
                  <a:schemeClr val="bg1"/>
                </a:solidFill>
                <a:effectLst/>
              </a:rPr>
              <a:t>, </a:t>
            </a:r>
            <a:r>
              <a:rPr lang="ru-RU" dirty="0">
                <a:effectLst/>
              </a:rPr>
              <a:t>выражающейся во фразе: «Мир должен соответствовать моим желаниям» и начинает сталкиваться с трудностями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858000"/>
            <a:ext cx="75438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0688"/>
            <a:ext cx="45312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72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296</TotalTime>
  <Words>2392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Palatino Linotype</vt:lpstr>
      <vt:lpstr>Times New Roman</vt:lpstr>
      <vt:lpstr>Wingdings</vt:lpstr>
      <vt:lpstr>Базовая</vt:lpstr>
      <vt:lpstr>Внутриличностный конфликт</vt:lpstr>
      <vt:lpstr>Презентация PowerPoint</vt:lpstr>
      <vt:lpstr>Презентация PowerPoint</vt:lpstr>
      <vt:lpstr>Три типа конфликтной  ситуации К. Левина</vt:lpstr>
      <vt:lpstr>Презентация PowerPoint</vt:lpstr>
      <vt:lpstr>Презентация PowerPoint</vt:lpstr>
      <vt:lpstr>Презентация PowerPoint</vt:lpstr>
      <vt:lpstr>Внутриличностные конфликты в детском возрасте</vt:lpstr>
      <vt:lpstr>Презентация PowerPoint</vt:lpstr>
      <vt:lpstr>Презентация PowerPoint</vt:lpstr>
      <vt:lpstr>Рекомендации родителям по разрешению внутриличностных конфликтов детей</vt:lpstr>
      <vt:lpstr>Презентация PowerPoint</vt:lpstr>
      <vt:lpstr>Презентация PowerPoint</vt:lpstr>
      <vt:lpstr>Виды внутриличностного конфликта на основе ценностно – мотивационной  сферы личности (А. Я. Анцупов и А. И. Шипилов)</vt:lpstr>
      <vt:lpstr>Презентация PowerPoint</vt:lpstr>
      <vt:lpstr>Причины внутриличностного конфликта</vt:lpstr>
      <vt:lpstr>Последствия внутриличностного конфликта</vt:lpstr>
      <vt:lpstr>Позитивные последствия внутриличностного  конфликта</vt:lpstr>
      <vt:lpstr>Презентация PowerPoint</vt:lpstr>
      <vt:lpstr>Способы и условия предупреждения внутриличностных конфликтов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Внутриличностный конфликт</dc:title>
  <dc:creator>user</dc:creator>
  <cp:lastModifiedBy>Александра Пивоварова</cp:lastModifiedBy>
  <cp:revision>22</cp:revision>
  <dcterms:created xsi:type="dcterms:W3CDTF">2016-10-28T10:37:25Z</dcterms:created>
  <dcterms:modified xsi:type="dcterms:W3CDTF">2021-02-21T13:40:48Z</dcterms:modified>
</cp:coreProperties>
</file>