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7" r:id="rId4"/>
    <p:sldId id="278" r:id="rId5"/>
    <p:sldId id="290" r:id="rId6"/>
    <p:sldId id="281" r:id="rId7"/>
    <p:sldId id="279" r:id="rId8"/>
    <p:sldId id="280" r:id="rId9"/>
    <p:sldId id="284" r:id="rId10"/>
    <p:sldId id="283" r:id="rId11"/>
    <p:sldId id="282" r:id="rId12"/>
    <p:sldId id="285" r:id="rId13"/>
    <p:sldId id="286" r:id="rId14"/>
    <p:sldId id="287" r:id="rId15"/>
    <p:sldId id="288" r:id="rId16"/>
    <p:sldId id="289" r:id="rId17"/>
    <p:sldId id="293" r:id="rId18"/>
    <p:sldId id="292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D7D9F-81F5-4B45-B5DA-4C2375C59C2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3887A8-6B8E-4AC0-AD57-00DA7DD520DB}">
      <dgm:prSet phldrT="[Текст]" custT="1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ПРАВА ГРАЖДАНИНА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B88783CD-D650-43BC-8420-8D55BD97B1E6}" type="parTrans" cxnId="{A07907F5-D8B7-4355-933F-51F7F77202CA}">
      <dgm:prSet/>
      <dgm:spPr/>
      <dgm:t>
        <a:bodyPr/>
        <a:lstStyle/>
        <a:p>
          <a:endParaRPr lang="ru-RU"/>
        </a:p>
      </dgm:t>
    </dgm:pt>
    <dgm:pt modelId="{DC5CEA0D-2483-4C9F-A6E6-5D0A0C70E46B}" type="sibTrans" cxnId="{A07907F5-D8B7-4355-933F-51F7F77202CA}">
      <dgm:prSet/>
      <dgm:spPr/>
      <dgm:t>
        <a:bodyPr/>
        <a:lstStyle/>
        <a:p>
          <a:endParaRPr lang="ru-RU"/>
        </a:p>
      </dgm:t>
    </dgm:pt>
    <dgm:pt modelId="{E92E63BF-2DAC-48C2-869F-9C6D9732F329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Избирать  президента и парламент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55B346C9-DA2F-4F60-AACB-1458F6DCD0B1}" type="parTrans" cxnId="{FF5B4AB5-6493-4030-B829-7C8038C8E299}">
      <dgm:prSet/>
      <dgm:spPr/>
      <dgm:t>
        <a:bodyPr/>
        <a:lstStyle/>
        <a:p>
          <a:endParaRPr lang="ru-RU"/>
        </a:p>
      </dgm:t>
    </dgm:pt>
    <dgm:pt modelId="{796A48A0-B5FE-499E-875A-3EA86A0B7870}" type="sibTrans" cxnId="{FF5B4AB5-6493-4030-B829-7C8038C8E299}">
      <dgm:prSet/>
      <dgm:spPr/>
      <dgm:t>
        <a:bodyPr/>
        <a:lstStyle/>
        <a:p>
          <a:endParaRPr lang="ru-RU"/>
        </a:p>
      </dgm:t>
    </dgm:pt>
    <dgm:pt modelId="{E4AA6A01-B5F4-4239-AE4C-98971B8AEA4F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Участвовать в управлении государством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8A1A53E-146A-4EAA-8E8D-8434424D6BF0}" type="parTrans" cxnId="{C3B42E20-8B61-48CF-A41A-A1BBBA7F022D}">
      <dgm:prSet/>
      <dgm:spPr/>
      <dgm:t>
        <a:bodyPr/>
        <a:lstStyle/>
        <a:p>
          <a:endParaRPr lang="ru-RU"/>
        </a:p>
      </dgm:t>
    </dgm:pt>
    <dgm:pt modelId="{8C474FEB-D3EC-4B1C-B977-EE7BD02F0216}" type="sibTrans" cxnId="{C3B42E20-8B61-48CF-A41A-A1BBBA7F022D}">
      <dgm:prSet/>
      <dgm:spPr/>
      <dgm:t>
        <a:bodyPr/>
        <a:lstStyle/>
        <a:p>
          <a:endParaRPr lang="ru-RU"/>
        </a:p>
      </dgm:t>
    </dgm:pt>
    <dgm:pt modelId="{8C66803E-B3E5-4857-8BAE-7430101CA708}">
      <dgm:prSet phldrT="[Текст]" custT="1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sz="2800" dirty="0" smtClean="0">
            <a:latin typeface="Bookman Old Style" pitchFamily="18" charset="0"/>
          </a:endParaRPr>
        </a:p>
        <a:p>
          <a:endParaRPr lang="ru-RU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ОБЯЗАННОСТИ ГРАЖДАНИНА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2D822E5-E485-4EB4-B67E-3F08BC8805F8}" type="parTrans" cxnId="{B98D4D23-C6EC-4CA7-B385-38E5C4CB1F9B}">
      <dgm:prSet/>
      <dgm:spPr/>
      <dgm:t>
        <a:bodyPr/>
        <a:lstStyle/>
        <a:p>
          <a:endParaRPr lang="ru-RU"/>
        </a:p>
      </dgm:t>
    </dgm:pt>
    <dgm:pt modelId="{C92367C8-1F23-4A85-8A0D-B876F56B26BD}" type="sibTrans" cxnId="{B98D4D23-C6EC-4CA7-B385-38E5C4CB1F9B}">
      <dgm:prSet/>
      <dgm:spPr/>
      <dgm:t>
        <a:bodyPr/>
        <a:lstStyle/>
        <a:p>
          <a:endParaRPr lang="ru-RU"/>
        </a:p>
      </dgm:t>
    </dgm:pt>
    <dgm:pt modelId="{C8674344-A3AC-4CE3-8C7D-08C07DA754B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Соблюдать Конституцию РФ и законы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7083DD9-9D01-42BA-BED4-67F35A4AFFF7}" type="parTrans" cxnId="{962E82F1-5EB7-433F-8D95-83B65F1CFB1A}">
      <dgm:prSet/>
      <dgm:spPr/>
      <dgm:t>
        <a:bodyPr/>
        <a:lstStyle/>
        <a:p>
          <a:endParaRPr lang="ru-RU"/>
        </a:p>
      </dgm:t>
    </dgm:pt>
    <dgm:pt modelId="{6463B857-A4B5-4219-AAFB-9ACA49781FF4}" type="sibTrans" cxnId="{962E82F1-5EB7-433F-8D95-83B65F1CFB1A}">
      <dgm:prSet/>
      <dgm:spPr/>
      <dgm:t>
        <a:bodyPr/>
        <a:lstStyle/>
        <a:p>
          <a:endParaRPr lang="ru-RU"/>
        </a:p>
      </dgm:t>
    </dgm:pt>
    <dgm:pt modelId="{BF23486E-73DB-459D-B90A-C210CFAAF79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Защищать Отечество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869B969-4AFA-420F-8046-E0E0F5F9ED6C}" type="parTrans" cxnId="{06F37535-ED2F-4E18-BAE6-924148BA6F53}">
      <dgm:prSet/>
      <dgm:spPr/>
      <dgm:t>
        <a:bodyPr/>
        <a:lstStyle/>
        <a:p>
          <a:endParaRPr lang="ru-RU"/>
        </a:p>
      </dgm:t>
    </dgm:pt>
    <dgm:pt modelId="{E89252DA-6C66-4080-81D8-52C32DEB941D}" type="sibTrans" cxnId="{06F37535-ED2F-4E18-BAE6-924148BA6F53}">
      <dgm:prSet/>
      <dgm:spPr/>
      <dgm:t>
        <a:bodyPr/>
        <a:lstStyle/>
        <a:p>
          <a:endParaRPr lang="ru-RU"/>
        </a:p>
      </dgm:t>
    </dgm:pt>
    <dgm:pt modelId="{6D1BC8DA-F1A1-4BBB-ABE8-3B0617EA8E1B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Быть избранным в органы власти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210A6F5-059C-4653-8C87-D2FDA1DEB875}" type="parTrans" cxnId="{F7F34C0A-E6D1-43D4-A391-5C0EEF05E606}">
      <dgm:prSet/>
      <dgm:spPr/>
      <dgm:t>
        <a:bodyPr/>
        <a:lstStyle/>
        <a:p>
          <a:endParaRPr lang="ru-RU"/>
        </a:p>
      </dgm:t>
    </dgm:pt>
    <dgm:pt modelId="{8CE2CDCB-2278-424E-A772-6838D38F46C6}" type="sibTrans" cxnId="{F7F34C0A-E6D1-43D4-A391-5C0EEF05E606}">
      <dgm:prSet/>
      <dgm:spPr/>
      <dgm:t>
        <a:bodyPr/>
        <a:lstStyle/>
        <a:p>
          <a:endParaRPr lang="ru-RU"/>
        </a:p>
      </dgm:t>
    </dgm:pt>
    <dgm:pt modelId="{904E1C91-CEFF-4BE6-91CD-10FB40EC7B6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Платить налоги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6B99BA8-705F-4E1C-A180-4A261BA38976}" type="parTrans" cxnId="{04918734-DA27-490E-8B18-7CEA46AFADBD}">
      <dgm:prSet/>
      <dgm:spPr/>
    </dgm:pt>
    <dgm:pt modelId="{21FA9FAA-FFC1-4986-A6E9-F5A74277F3E7}" type="sibTrans" cxnId="{04918734-DA27-490E-8B18-7CEA46AFADBD}">
      <dgm:prSet/>
      <dgm:spPr/>
    </dgm:pt>
    <dgm:pt modelId="{BDB0EB22-66FB-4113-804F-FF815AE293F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Беречь природу, …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AD53A6E-BD49-4C56-A3CC-32080BE288A7}" type="parTrans" cxnId="{2FC2841B-0251-4DB0-81A3-85FF30B3D744}">
      <dgm:prSet/>
      <dgm:spPr/>
    </dgm:pt>
    <dgm:pt modelId="{38D948D3-4487-483D-AF13-9F0CEC89F281}" type="sibTrans" cxnId="{2FC2841B-0251-4DB0-81A3-85FF30B3D744}">
      <dgm:prSet/>
      <dgm:spPr/>
    </dgm:pt>
    <dgm:pt modelId="{C35089E8-AD37-4F97-91E7-1A87673602AB}" type="pres">
      <dgm:prSet presAssocID="{DDCD7D9F-81F5-4B45-B5DA-4C2375C59C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DBDD5D-CA7E-45EC-9B13-E3D97EEB444A}" type="pres">
      <dgm:prSet presAssocID="{043887A8-6B8E-4AC0-AD57-00DA7DD520DB}" presName="linNode" presStyleCnt="0"/>
      <dgm:spPr/>
    </dgm:pt>
    <dgm:pt modelId="{511C4FC0-072D-4F4D-9897-CD941F4920F5}" type="pres">
      <dgm:prSet presAssocID="{043887A8-6B8E-4AC0-AD57-00DA7DD520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49B0F-95C0-4B2F-B756-4FADC8291635}" type="pres">
      <dgm:prSet presAssocID="{043887A8-6B8E-4AC0-AD57-00DA7DD520D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9C932-1371-4ECF-9640-E7F2738824A1}" type="pres">
      <dgm:prSet presAssocID="{DC5CEA0D-2483-4C9F-A6E6-5D0A0C70E46B}" presName="spacing" presStyleCnt="0"/>
      <dgm:spPr/>
    </dgm:pt>
    <dgm:pt modelId="{96E8CE7D-7BDE-4C9D-BCAA-59AA02A28C08}" type="pres">
      <dgm:prSet presAssocID="{8C66803E-B3E5-4857-8BAE-7430101CA708}" presName="linNode" presStyleCnt="0"/>
      <dgm:spPr/>
    </dgm:pt>
    <dgm:pt modelId="{37F07C0E-3C11-4D41-97F9-9B80ABDC280B}" type="pres">
      <dgm:prSet presAssocID="{8C66803E-B3E5-4857-8BAE-7430101CA70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445CB-E03D-47DD-B2A9-E31307E7E5F0}" type="pres">
      <dgm:prSet presAssocID="{8C66803E-B3E5-4857-8BAE-7430101CA70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287E5-EF27-4BCB-8B79-50AC879947F4}" type="presOf" srcId="{C8674344-A3AC-4CE3-8C7D-08C07DA754B4}" destId="{606445CB-E03D-47DD-B2A9-E31307E7E5F0}" srcOrd="0" destOrd="0" presId="urn:microsoft.com/office/officeart/2005/8/layout/vList6"/>
    <dgm:cxn modelId="{C3B42E20-8B61-48CF-A41A-A1BBBA7F022D}" srcId="{043887A8-6B8E-4AC0-AD57-00DA7DD520DB}" destId="{E4AA6A01-B5F4-4239-AE4C-98971B8AEA4F}" srcOrd="1" destOrd="0" parTransId="{28A1A53E-146A-4EAA-8E8D-8434424D6BF0}" sibTransId="{8C474FEB-D3EC-4B1C-B977-EE7BD02F0216}"/>
    <dgm:cxn modelId="{B158BB1B-7DBB-4DEA-BCB8-9337D8CFF179}" type="presOf" srcId="{043887A8-6B8E-4AC0-AD57-00DA7DD520DB}" destId="{511C4FC0-072D-4F4D-9897-CD941F4920F5}" srcOrd="0" destOrd="0" presId="urn:microsoft.com/office/officeart/2005/8/layout/vList6"/>
    <dgm:cxn modelId="{06F37535-ED2F-4E18-BAE6-924148BA6F53}" srcId="{8C66803E-B3E5-4857-8BAE-7430101CA708}" destId="{BF23486E-73DB-459D-B90A-C210CFAAF791}" srcOrd="1" destOrd="0" parTransId="{E869B969-4AFA-420F-8046-E0E0F5F9ED6C}" sibTransId="{E89252DA-6C66-4080-81D8-52C32DEB941D}"/>
    <dgm:cxn modelId="{F7F34C0A-E6D1-43D4-A391-5C0EEF05E606}" srcId="{043887A8-6B8E-4AC0-AD57-00DA7DD520DB}" destId="{6D1BC8DA-F1A1-4BBB-ABE8-3B0617EA8E1B}" srcOrd="2" destOrd="0" parTransId="{9210A6F5-059C-4653-8C87-D2FDA1DEB875}" sibTransId="{8CE2CDCB-2278-424E-A772-6838D38F46C6}"/>
    <dgm:cxn modelId="{48DBE7DE-D387-4BE3-9BD3-44A8131692B0}" type="presOf" srcId="{E92E63BF-2DAC-48C2-869F-9C6D9732F329}" destId="{07849B0F-95C0-4B2F-B756-4FADC8291635}" srcOrd="0" destOrd="0" presId="urn:microsoft.com/office/officeart/2005/8/layout/vList6"/>
    <dgm:cxn modelId="{6D81BD44-E761-4ECA-B48D-1E94517BDA00}" type="presOf" srcId="{E4AA6A01-B5F4-4239-AE4C-98971B8AEA4F}" destId="{07849B0F-95C0-4B2F-B756-4FADC8291635}" srcOrd="0" destOrd="1" presId="urn:microsoft.com/office/officeart/2005/8/layout/vList6"/>
    <dgm:cxn modelId="{C97E4C25-480F-490B-960C-F3D25768E4BC}" type="presOf" srcId="{DDCD7D9F-81F5-4B45-B5DA-4C2375C59C28}" destId="{C35089E8-AD37-4F97-91E7-1A87673602AB}" srcOrd="0" destOrd="0" presId="urn:microsoft.com/office/officeart/2005/8/layout/vList6"/>
    <dgm:cxn modelId="{29ABA2FE-6483-4C33-AFA9-A11438985529}" type="presOf" srcId="{8C66803E-B3E5-4857-8BAE-7430101CA708}" destId="{37F07C0E-3C11-4D41-97F9-9B80ABDC280B}" srcOrd="0" destOrd="0" presId="urn:microsoft.com/office/officeart/2005/8/layout/vList6"/>
    <dgm:cxn modelId="{04918734-DA27-490E-8B18-7CEA46AFADBD}" srcId="{8C66803E-B3E5-4857-8BAE-7430101CA708}" destId="{904E1C91-CEFF-4BE6-91CD-10FB40EC7B63}" srcOrd="2" destOrd="0" parTransId="{36B99BA8-705F-4E1C-A180-4A261BA38976}" sibTransId="{21FA9FAA-FFC1-4986-A6E9-F5A74277F3E7}"/>
    <dgm:cxn modelId="{F7CFAA90-83C0-4B12-AF60-DC7A2E2367F2}" type="presOf" srcId="{BDB0EB22-66FB-4113-804F-FF815AE293FE}" destId="{606445CB-E03D-47DD-B2A9-E31307E7E5F0}" srcOrd="0" destOrd="3" presId="urn:microsoft.com/office/officeart/2005/8/layout/vList6"/>
    <dgm:cxn modelId="{FF5B4AB5-6493-4030-B829-7C8038C8E299}" srcId="{043887A8-6B8E-4AC0-AD57-00DA7DD520DB}" destId="{E92E63BF-2DAC-48C2-869F-9C6D9732F329}" srcOrd="0" destOrd="0" parTransId="{55B346C9-DA2F-4F60-AACB-1458F6DCD0B1}" sibTransId="{796A48A0-B5FE-499E-875A-3EA86A0B7870}"/>
    <dgm:cxn modelId="{2FC2841B-0251-4DB0-81A3-85FF30B3D744}" srcId="{8C66803E-B3E5-4857-8BAE-7430101CA708}" destId="{BDB0EB22-66FB-4113-804F-FF815AE293FE}" srcOrd="3" destOrd="0" parTransId="{3AD53A6E-BD49-4C56-A3CC-32080BE288A7}" sibTransId="{38D948D3-4487-483D-AF13-9F0CEC89F281}"/>
    <dgm:cxn modelId="{14BDFFA4-29DB-4E7B-A5E3-651B1F5A2B76}" type="presOf" srcId="{904E1C91-CEFF-4BE6-91CD-10FB40EC7B63}" destId="{606445CB-E03D-47DD-B2A9-E31307E7E5F0}" srcOrd="0" destOrd="2" presId="urn:microsoft.com/office/officeart/2005/8/layout/vList6"/>
    <dgm:cxn modelId="{9E06E896-CEF0-4464-88A3-C4DA0D6C275F}" type="presOf" srcId="{6D1BC8DA-F1A1-4BBB-ABE8-3B0617EA8E1B}" destId="{07849B0F-95C0-4B2F-B756-4FADC8291635}" srcOrd="0" destOrd="2" presId="urn:microsoft.com/office/officeart/2005/8/layout/vList6"/>
    <dgm:cxn modelId="{A07907F5-D8B7-4355-933F-51F7F77202CA}" srcId="{DDCD7D9F-81F5-4B45-B5DA-4C2375C59C28}" destId="{043887A8-6B8E-4AC0-AD57-00DA7DD520DB}" srcOrd="0" destOrd="0" parTransId="{B88783CD-D650-43BC-8420-8D55BD97B1E6}" sibTransId="{DC5CEA0D-2483-4C9F-A6E6-5D0A0C70E46B}"/>
    <dgm:cxn modelId="{962E82F1-5EB7-433F-8D95-83B65F1CFB1A}" srcId="{8C66803E-B3E5-4857-8BAE-7430101CA708}" destId="{C8674344-A3AC-4CE3-8C7D-08C07DA754B4}" srcOrd="0" destOrd="0" parTransId="{37083DD9-9D01-42BA-BED4-67F35A4AFFF7}" sibTransId="{6463B857-A4B5-4219-AAFB-9ACA49781FF4}"/>
    <dgm:cxn modelId="{B98D4D23-C6EC-4CA7-B385-38E5C4CB1F9B}" srcId="{DDCD7D9F-81F5-4B45-B5DA-4C2375C59C28}" destId="{8C66803E-B3E5-4857-8BAE-7430101CA708}" srcOrd="1" destOrd="0" parTransId="{92D822E5-E485-4EB4-B67E-3F08BC8805F8}" sibTransId="{C92367C8-1F23-4A85-8A0D-B876F56B26BD}"/>
    <dgm:cxn modelId="{3CBD1367-DE29-4A6E-9F2F-09DBE77E27F9}" type="presOf" srcId="{BF23486E-73DB-459D-B90A-C210CFAAF791}" destId="{606445CB-E03D-47DD-B2A9-E31307E7E5F0}" srcOrd="0" destOrd="1" presId="urn:microsoft.com/office/officeart/2005/8/layout/vList6"/>
    <dgm:cxn modelId="{6AA48E61-C8DB-4785-BE0E-84338C72E22D}" type="presParOf" srcId="{C35089E8-AD37-4F97-91E7-1A87673602AB}" destId="{CCDBDD5D-CA7E-45EC-9B13-E3D97EEB444A}" srcOrd="0" destOrd="0" presId="urn:microsoft.com/office/officeart/2005/8/layout/vList6"/>
    <dgm:cxn modelId="{482DACDC-9391-4A56-B24B-8B4B17C31AAB}" type="presParOf" srcId="{CCDBDD5D-CA7E-45EC-9B13-E3D97EEB444A}" destId="{511C4FC0-072D-4F4D-9897-CD941F4920F5}" srcOrd="0" destOrd="0" presId="urn:microsoft.com/office/officeart/2005/8/layout/vList6"/>
    <dgm:cxn modelId="{4D82F8CD-7061-43A1-9602-2077EC79A4F1}" type="presParOf" srcId="{CCDBDD5D-CA7E-45EC-9B13-E3D97EEB444A}" destId="{07849B0F-95C0-4B2F-B756-4FADC8291635}" srcOrd="1" destOrd="0" presId="urn:microsoft.com/office/officeart/2005/8/layout/vList6"/>
    <dgm:cxn modelId="{F9327660-3D23-4724-86BA-47950D1DF380}" type="presParOf" srcId="{C35089E8-AD37-4F97-91E7-1A87673602AB}" destId="{6BB9C932-1371-4ECF-9640-E7F2738824A1}" srcOrd="1" destOrd="0" presId="urn:microsoft.com/office/officeart/2005/8/layout/vList6"/>
    <dgm:cxn modelId="{CA970793-B096-4B5C-9008-D15F81F2BFC3}" type="presParOf" srcId="{C35089E8-AD37-4F97-91E7-1A87673602AB}" destId="{96E8CE7D-7BDE-4C9D-BCAA-59AA02A28C08}" srcOrd="2" destOrd="0" presId="urn:microsoft.com/office/officeart/2005/8/layout/vList6"/>
    <dgm:cxn modelId="{700198C4-C138-4D33-844D-9B1DF043ACD6}" type="presParOf" srcId="{96E8CE7D-7BDE-4C9D-BCAA-59AA02A28C08}" destId="{37F07C0E-3C11-4D41-97F9-9B80ABDC280B}" srcOrd="0" destOrd="0" presId="urn:microsoft.com/office/officeart/2005/8/layout/vList6"/>
    <dgm:cxn modelId="{14DA9DA5-8CC6-4D34-89DA-4FB35B5905AC}" type="presParOf" srcId="{96E8CE7D-7BDE-4C9D-BCAA-59AA02A28C08}" destId="{606445CB-E03D-47DD-B2A9-E31307E7E5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49B0F-95C0-4B2F-B756-4FADC8291635}">
      <dsp:nvSpPr>
        <dsp:cNvPr id="0" name=""/>
        <dsp:cNvSpPr/>
      </dsp:nvSpPr>
      <dsp:spPr>
        <a:xfrm>
          <a:off x="3571887" y="697"/>
          <a:ext cx="5357830" cy="27207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Избирать  президента и парламент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Участвовать в управлении государством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Быть избранным в органы власти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571887" y="340795"/>
        <a:ext cx="4337536" cy="2040587"/>
      </dsp:txXfrm>
    </dsp:sp>
    <dsp:sp modelId="{511C4FC0-072D-4F4D-9897-CD941F4920F5}">
      <dsp:nvSpPr>
        <dsp:cNvPr id="0" name=""/>
        <dsp:cNvSpPr/>
      </dsp:nvSpPr>
      <dsp:spPr>
        <a:xfrm>
          <a:off x="0" y="697"/>
          <a:ext cx="3571887" cy="2720783"/>
        </a:xfrm>
        <a:prstGeom prst="roundRect">
          <a:avLst/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ПРАВА ГРАЖДАНИНА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32818" y="133515"/>
        <a:ext cx="3306251" cy="2455147"/>
      </dsp:txXfrm>
    </dsp:sp>
    <dsp:sp modelId="{606445CB-E03D-47DD-B2A9-E31307E7E5F0}">
      <dsp:nvSpPr>
        <dsp:cNvPr id="0" name=""/>
        <dsp:cNvSpPr/>
      </dsp:nvSpPr>
      <dsp:spPr>
        <a:xfrm>
          <a:off x="3571887" y="2993559"/>
          <a:ext cx="5357830" cy="27207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Соблюдать Конституцию РФ и законы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Защищать Отечество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Платить налоги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Беречь природу, …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571887" y="3333657"/>
        <a:ext cx="4337536" cy="2040587"/>
      </dsp:txXfrm>
    </dsp:sp>
    <dsp:sp modelId="{37F07C0E-3C11-4D41-97F9-9B80ABDC280B}">
      <dsp:nvSpPr>
        <dsp:cNvPr id="0" name=""/>
        <dsp:cNvSpPr/>
      </dsp:nvSpPr>
      <dsp:spPr>
        <a:xfrm>
          <a:off x="0" y="2993559"/>
          <a:ext cx="3571887" cy="2720783"/>
        </a:xfrm>
        <a:prstGeom prst="roundRect">
          <a:avLst/>
        </a:prstGeom>
        <a:solidFill>
          <a:srgbClr val="0000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latin typeface="Bookman Old Style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ОБЯЗАННОСТИ ГРАЖДАНИНА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32818" y="3126377"/>
        <a:ext cx="3306251" cy="2455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EECF-8216-45D3-98DE-5CFBECF76A9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0BD5-DDBD-46A7-8723-5DF60C7C4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715016"/>
            <a:ext cx="3343276" cy="709602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8" descr="http://opisdela.ru/wp-content/uploads/2011/11/230-0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66064" cy="2428868"/>
          </a:xfrm>
          <a:prstGeom prst="rect">
            <a:avLst/>
          </a:prstGeom>
          <a:noFill/>
        </p:spPr>
      </p:pic>
      <p:pic>
        <p:nvPicPr>
          <p:cNvPr id="5" name="Picture 4" descr="http://www.ziarulring.ro/arhiva/images/lifestyle/G%C3%A9rardDepardi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0944"/>
            <a:ext cx="4048100" cy="2277056"/>
          </a:xfrm>
          <a:prstGeom prst="rect">
            <a:avLst/>
          </a:prstGeom>
          <a:noFill/>
        </p:spPr>
      </p:pic>
      <p:pic>
        <p:nvPicPr>
          <p:cNvPr id="6" name="Picture 4" descr="http://www.pravda-tv.ru/wp-content/uploads/2015/08/3109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0"/>
            <a:ext cx="3429024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20346" y="3571876"/>
            <a:ext cx="5623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ГРАЖДАНСТВО </a:t>
            </a:r>
          </a:p>
          <a:p>
            <a:pPr algn="ctr"/>
            <a:r>
              <a:rPr lang="ru-RU" sz="4800" b="1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РФ</a:t>
            </a:r>
            <a:endParaRPr lang="ru-RU" sz="48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6" descr="http://tvspas.ru/img/2014/03/pasport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3405546" cy="2551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Ребенок приобретает гражданство Российской Федерации по рождению, если на день рождения ребенка:</a:t>
            </a:r>
          </a:p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а) оба его родителя или единственный его родитель имеют гражданство Российской Федерации (независимо от места рождения ребенка);</a:t>
            </a:r>
          </a:p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б) один из его родителей имеет гражданство Российской Федерации, а другой родитель является лицом без гражданства, или признан безвестно отсутствующим, или место его нахождения неизвестно (независимо от места рождения ребенка);</a:t>
            </a:r>
          </a:p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в) один из его родителей имеет гражданство Российской Федерации, а другой родитель является иностранным гражданином, при условии, что ребенок родился на территории Российской Федерации либо если в ином случае он станет лицом без гражданства;</a:t>
            </a:r>
          </a:p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г) оба его родителя или единственный его родитель, проживающие на территории Российской Федерации, являются иностранными гражданами или лицами без гражданства, при условии, что ребенок родился на территории Российской Федерации, а государство, гражданами которого являются его родители или единственный его родитель, не предоставляет ребенку свое гражданство.</a:t>
            </a:r>
          </a:p>
        </p:txBody>
      </p:sp>
      <p:pic>
        <p:nvPicPr>
          <p:cNvPr id="4" name="Picture 8" descr="http://family-advocate.ru/images/img/poluchenie_grazhdanstva_rf_po_rozhdeni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190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1214422"/>
            <a:ext cx="6643702" cy="785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Получение гражданства по рождению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5572164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Иностранные граждане и лица без гражданства, достигшие возраста восемнадцати лет и обладающие дееспособностью, вправе обратиться с заявлениями о приеме в гражданство Российской Федерации в общем порядке при условии, если указанные граждане и лица: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проживают на территории Российской Федерации со дня получения вида на жительство и до дня обращения с заявлениями о приеме в гражданство Российской Федерации в течение пяти лет непрерывно…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обязуются соблюдать Конституцию Российской Федерации и законодательство Российской Федерации;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имеют законный источник средств к существованию;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г) обратились в полномочный орган иностранного государства с заявлениями об отказе от имеющегося у них иного гражданства;...</a:t>
            </a:r>
          </a:p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владеют русским языком;...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4" descr="http://kurgan.bezformata.ru/content/image107152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952770" cy="2214578"/>
          </a:xfrm>
          <a:prstGeom prst="rect">
            <a:avLst/>
          </a:prstGeom>
          <a:noFill/>
        </p:spPr>
      </p:pic>
      <p:pic>
        <p:nvPicPr>
          <p:cNvPr id="8" name="Picture 4" descr="http://aleta-nsk.ru/wp-content/uploads/2013/01/migranti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2928958" cy="202098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Статья 13. Приём в гражданство Российской Федерации в общем порядке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Срок проживания на территории РФ  сокращается до одного года при наличии хотя бы одного из следующих оснований:</a:t>
            </a:r>
          </a:p>
          <a:p>
            <a:pPr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наличие у лица высоких достижений в области науки, техники и культуры; обладание лицом профессией либо квалификацией, представляющими интерес для РФ;  </a:t>
            </a:r>
          </a:p>
          <a:p>
            <a:pPr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предоставление лицу политического убежища на территории Российской Федерации;</a:t>
            </a:r>
          </a:p>
          <a:p>
            <a:pPr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признание лица беженцем в порядке, установленном федеральным законом.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Лицо, имеющее особые заслуги перед Россией может быть принято в гражданство Российской Федерации без соблюдения условий, предусмотренных частью первой настоящей статьи.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4116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Граждане государств, входивших в состав СССР, проходящие не менее трех лет военную службу по контракту в Вооруженных Силах Российской Федерации, других войсках или воинских формированиях, вправе обратиться с заявлениями о приеме в гражданство Российской Федерации без соблюдения условий, предусмотренных пунктом "а" части первой настоящей статьи, и без представления вида на жительство.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4" descr="http://family-advocate.ru/images/img/poluchenie_grazhdanstva_rf_grazhdanami_s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86412" cy="19579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428736"/>
            <a:ext cx="592935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858280" cy="4572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Иностранные граждане и лица без гражданства, достигшие возраста восемнадцати лет и обладающие дееспособностью, вправе обратиться с заявлениями о приеме в гражданство Российской Федерации в упрощенном порядке, если указанные граждане и лица:</a:t>
            </a:r>
          </a:p>
          <a:p>
            <a:pPr>
              <a:buNone/>
            </a:pP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имеют хотя бы одного родителя, имеющего гражданство Российской Федерации и проживающего на территории Российской Федерации;</a:t>
            </a:r>
          </a:p>
          <a:p>
            <a:pPr>
              <a:buNone/>
            </a:pP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имели гражданство СССР, проживали и проживают в государствах, входивших в состав СССР, не получили гражданства этих государств и остаются в результате этого лицами без гражданства;</a:t>
            </a:r>
          </a:p>
          <a:p>
            <a:endParaRPr lang="ru-RU" dirty="0"/>
          </a:p>
        </p:txBody>
      </p:sp>
      <p:pic>
        <p:nvPicPr>
          <p:cNvPr id="4" name="Picture 14" descr="http://family-advocate.ru/images/img/poluchenie_grazhdanstva_rf_grazhdanami_s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60" cy="18520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214422"/>
            <a:ext cx="5929354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 в гражданство РФ в упрощённом порядке (ст.14)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Иностранные граждане и лица без гражданства, проживающие на территории Российской Федерации, вправе обратиться с заявлениями о приеме в гражданство Российской Федерации в упрощенном порядке без соблюдения условия о сроке проживания, если указанные граждане и лица:</a:t>
            </a:r>
          </a:p>
          <a:p>
            <a:pPr>
              <a:buNone/>
            </a:pPr>
            <a:endParaRPr lang="ru-RU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родились на территории </a:t>
            </a: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РСФСР и имели гражданство</a:t>
            </a: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бывшего СССР;</a:t>
            </a:r>
          </a:p>
          <a:p>
            <a:pPr>
              <a:buNone/>
            </a:pPr>
            <a:endParaRPr lang="ru-RU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состоят в браке с</a:t>
            </a: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гражданином Российской </a:t>
            </a: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Федерации не менее трех </a:t>
            </a:r>
          </a:p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лет… (...)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1752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family-advocate.ru/images/img/poluchenie_grazhdanstva_rf_po_br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86322"/>
            <a:ext cx="3929058" cy="1455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3857652" cy="225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357430"/>
            <a:ext cx="8358246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2.1. Иностранные граждане и лица без гражданства, постоянно проживающие на законном основании на территории Российской Федерации, признанные носителями русского языка, вправе обратиться с заявлениями о приеме в гражданство Российской Федерации в упрощенном порядке при условии, если указанные граждане и лица: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а) обязуются соблюдать Конституцию Российской Федерации и законодательство Российской Федерации;</a:t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б) имеют законный источник средств к существованию;</a:t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в) отказались от имеющегося у них гражданства иностранного государства...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Люди, обладающие гражданством, являются гражданами.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Гражданин: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обладает всеми правами и свободами, закреплёнными в Конституции страны;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имеет право избирать главу страны и парламент;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обязан исполнять законы, платить налоги и исполнять другие обязанности.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«Чтобы сделать из людей хороших граждан, им следует дать возможность проявить свои права граждан и исполнять свои обязанности граждан»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С.Смайлс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английский писатель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857232"/>
          <a:ext cx="89297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7952">
            <a:off x="1438523" y="147683"/>
            <a:ext cx="1170545" cy="1788009"/>
          </a:xfrm>
          <a:prstGeom prst="rect">
            <a:avLst/>
          </a:prstGeom>
          <a:noFill/>
        </p:spPr>
      </p:pic>
      <p:pic>
        <p:nvPicPr>
          <p:cNvPr id="6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27952">
            <a:off x="1375672" y="3487270"/>
            <a:ext cx="1091943" cy="16679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Что такое гражданство.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Принципы гражданства.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Основания приобретения гражданства: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а) по рождению;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б) приём в гражданство;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в) восстановление в гражданстве.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Права и обязанности граждан.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6692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 О В Т О Т О Р И М !</a:t>
            </a:r>
            <a:endParaRPr lang="ru-RU" sz="4400" b="1" cap="none" spc="0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00108"/>
            <a:ext cx="3429024" cy="5715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ГРАЖДАНИН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714488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Обладает всеми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конституцион-ными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правами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000372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Имеет права избирать и быть избранным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4286256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Исполняет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обя-занности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закреп-лённые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законе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00702"/>
            <a:ext cx="300039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Находится под защитой государства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5720" y="1142984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2214610" y="3643314"/>
            <a:ext cx="500066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20" y="2285992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5720" y="3500438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720" y="4786322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5720" y="6143644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14876" y="785794"/>
            <a:ext cx="3571900" cy="92869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ПРИНЦИПЫ ГРАЖДАНСТВА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1857364"/>
            <a:ext cx="3357586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Равенство всех граждан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2857496"/>
            <a:ext cx="335758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Никто не может быть лишён гражданства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4286256"/>
            <a:ext cx="335758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Гражданин не </a:t>
            </a:r>
            <a:r>
              <a:rPr lang="ru-RU" sz="2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мо-жет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быть выслан из России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5643554"/>
            <a:ext cx="335758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Проживание за </a:t>
            </a:r>
            <a:r>
              <a:rPr lang="ru-RU" sz="2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гра-ницей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не </a:t>
            </a:r>
            <a:r>
              <a:rPr lang="ru-RU" sz="24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прекра-щает</a:t>
            </a: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гражданства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86776" y="1142984"/>
            <a:ext cx="642942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500826" y="3571876"/>
            <a:ext cx="4857784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8143900" y="2143116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8143900" y="3429000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8072462" y="4643446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8143900" y="6000768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14290"/>
            <a:ext cx="3000396" cy="128588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ПРИНЦИПЫ ПРИОБРЕТЕНИЯ ГРАЖДАНСТВА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2857520" cy="150019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 КРОВИ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(по гражданству родителей)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1643050"/>
            <a:ext cx="2857520" cy="1500198"/>
          </a:xfrm>
          <a:prstGeom prst="rec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 ПОЧВЫ</a:t>
            </a:r>
          </a:p>
          <a:p>
            <a:pPr algn="ctr"/>
            <a:r>
              <a:rPr lang="ru-RU" sz="2400" dirty="0" smtClean="0">
                <a:latin typeface="Bookman Old Style" pitchFamily="18" charset="0"/>
              </a:rPr>
              <a:t>(по месту рождения)</a:t>
            </a:r>
            <a:endParaRPr lang="ru-RU" sz="2400" dirty="0">
              <a:latin typeface="Bookman Old Style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43042" y="571480"/>
            <a:ext cx="142876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5" idx="0"/>
          </p:cNvCxnSpPr>
          <p:nvPr/>
        </p:nvCxnSpPr>
        <p:spPr>
          <a:xfrm rot="5400000">
            <a:off x="1107257" y="1107265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72198" y="571480"/>
            <a:ext cx="142876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965967" y="1106471"/>
            <a:ext cx="10715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0100" y="3429000"/>
            <a:ext cx="6000792" cy="78581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ОСНОВАНИЯ ПРИОБРЕТЕНИЯ ГРАЖДАНСТВА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4357694"/>
            <a:ext cx="507209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РОЖДЕНИЮ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5143512"/>
            <a:ext cx="507209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 В ГРАЖДАНСТВО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5857892"/>
            <a:ext cx="507209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ВОССТАНОВЛЕНИЕ ГРАЖДАНСТВА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78563" y="5250669"/>
            <a:ext cx="2071702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14414" y="4500570"/>
            <a:ext cx="71438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14414" y="5357826"/>
            <a:ext cx="71438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214414" y="6286520"/>
            <a:ext cx="71438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44374">
            <a:off x="1457471" y="3022885"/>
            <a:ext cx="68547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Желаю успешной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подготовки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 экзамену!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" descr="p376_92bb5c956a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143272" cy="2999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643998" cy="15716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Гражданство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это политико-правовая связь человека и государства, которая выражается в их взаимных правах и обязанностях.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46523"/>
            <a:ext cx="5429288" cy="2911477"/>
          </a:xfrm>
        </p:spPr>
        <p:txBody>
          <a:bodyPr>
            <a:normAutofit fontScale="92500" lnSpcReduction="20000"/>
          </a:bodyPr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Паспорт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документ, удостоверяющий личность гражданина РФ.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Паспорт обязаны иметь все граждане РФ, достигшие 14-летнего возраста и проживающие на территории РФ.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2" descr="http://hope-way.ru/wp-content/uploads/2011/12/2011-12-08_212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2276475"/>
          </a:xfrm>
          <a:prstGeom prst="rect">
            <a:avLst/>
          </a:prstGeom>
          <a:noFill/>
        </p:spPr>
      </p:pic>
      <p:pic>
        <p:nvPicPr>
          <p:cNvPr id="5" name="Picture 6" descr="http://tvspas.ru/img/2014/03/paspor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106" y="4000504"/>
            <a:ext cx="3119525" cy="2337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Принципы гражданства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143536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Равенство граждан (независимо от того, как и когда они приобрели гражданство);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Проживание гражданина РФ за границей не прекращает его российского гражданства;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Никто не может быть лишён гражданства или права изменить его;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Гражданин РФ не может быть выслан за пределы  России или выдан другому государству.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10" descr="http://crimea.comments.ua/images/1495906_306268872854979_45910090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357430"/>
            <a:ext cx="2929914" cy="2143140"/>
          </a:xfrm>
          <a:prstGeom prst="rect">
            <a:avLst/>
          </a:prstGeom>
          <a:noFill/>
        </p:spPr>
      </p:pic>
      <p:pic>
        <p:nvPicPr>
          <p:cNvPr id="5" name="Picture 4" descr="http://fms-kursk.ru/wp-content/uploads/2010/04/pas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2857500" cy="2076450"/>
          </a:xfrm>
          <a:prstGeom prst="rect">
            <a:avLst/>
          </a:prstGeom>
          <a:noFill/>
        </p:spPr>
      </p:pic>
      <p:pic>
        <p:nvPicPr>
          <p:cNvPr id="6" name="Picture 6" descr="http://www.image.kg/images/2014/02/24/IPgS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643446"/>
            <a:ext cx="3558752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6643710"/>
          </a:xfrm>
        </p:spPr>
        <p:txBody>
          <a:bodyPr>
            <a:norm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Заключение или расторжение брака между гражданином РФ и лицом, не имеющим гражданства РФ , не влечёт за собой изменение гражданства указанных лиц.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Российские граждане, которые проживают за пределами нашей страны, находятся под защитой и покровительством России.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Изменение гражданства одним из супругов не влечёт за собой изменение гражданства другого супруга.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Расторжение брака не влечёт за собой изменение гражданства родившихся в этом браке или усыновленных (удочеренных) супругами детей.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614866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Конституция РФ допускает, что человек может иметь двойное гражданство. Но это возможно только с теми государствами, с которыми у России есть соглашение о двойном гражданстве.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8914" name="Содержимое 2"/>
          <p:cNvSpPr>
            <a:spLocks/>
          </p:cNvSpPr>
          <p:nvPr/>
        </p:nvSpPr>
        <p:spPr bwMode="auto">
          <a:xfrm>
            <a:off x="5000628" y="214290"/>
            <a:ext cx="40005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Calibri" pitchFamily="34" charset="0"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Приобретение гражданином Российской Федерации иного гражданства не влечет за собой прекращение гражданства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857760"/>
            <a:ext cx="264320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Израиль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891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643446"/>
            <a:ext cx="2583443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5429264"/>
            <a:ext cx="2643206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Канада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000768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Таджикистан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14612" y="214290"/>
            <a:ext cx="3786214" cy="142876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ПРИНЦИПЫ ПРИОБРЕТЕНИЯ ГРАЖДАНСТВА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71472" y="2143116"/>
            <a:ext cx="3143272" cy="1285884"/>
          </a:xfrm>
          <a:prstGeom prst="downArrowCallou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«ПРИНЦИП КРОВИ»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357818" y="2143116"/>
            <a:ext cx="3143272" cy="1285884"/>
          </a:xfrm>
          <a:prstGeom prst="downArrowCallou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«ПРИНЦИП ПОЧВЫ»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500438"/>
            <a:ext cx="3214710" cy="271464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Приобретение гражданства в силу своего рождения (по гражданству родителей)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3500438"/>
            <a:ext cx="3214710" cy="2714644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Приобретение гражданства в зависимости от места рождения (в случае </a:t>
            </a:r>
            <a:r>
              <a:rPr lang="ru-RU" sz="2400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рожде-ния</a:t>
            </a:r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2400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террито-рии</a:t>
            </a:r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страны)</a:t>
            </a:r>
            <a:endParaRPr lang="ru-RU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 rot="1933244">
            <a:off x="1930880" y="940511"/>
            <a:ext cx="804025" cy="1143008"/>
          </a:xfrm>
          <a:prstGeom prst="curv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20121747">
            <a:off x="6459610" y="967893"/>
            <a:ext cx="780515" cy="1143008"/>
          </a:xfrm>
          <a:prstGeom prst="curved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1500174"/>
            <a:ext cx="9028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Bookman Old Style" pitchFamily="18" charset="0"/>
              </a:rPr>
              <a:t>РФ</a:t>
            </a:r>
            <a:endParaRPr lang="ru-RU" sz="3600" b="1" cap="none" spc="0" dirty="0">
              <a:ln w="50800"/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1500174"/>
            <a:ext cx="1386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Bookman Old Style" pitchFamily="18" charset="0"/>
              </a:rPr>
              <a:t>США</a:t>
            </a:r>
            <a:endParaRPr lang="ru-RU" sz="3600" b="1" cap="none" spc="0" dirty="0">
              <a:ln w="50800"/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Основания приобретения гражданства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2122">
            <a:off x="1094414" y="291729"/>
            <a:ext cx="2747989" cy="18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500306"/>
            <a:ext cx="7215238" cy="71438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ПО РОЖДЕНИЮ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86124"/>
            <a:ext cx="7215238" cy="92869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В РЕЗУЛЬТАТЕ ПРИЁМА В ГРАЖДАНСТВО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7215238" cy="92869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 В РЕЗУЛЬТАТЕ ВОССТАНОВЛЕНИЯ В ГРАЖДАНСТВЕ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286388"/>
            <a:ext cx="7215238" cy="928694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   ПО ИНЫМ ОСНОВАНИЯМ (усыновление, удочерение, …)</a:t>
            </a:r>
            <a:endParaRPr lang="ru-RU" sz="2800" dirty="0"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6715152" y="857244"/>
            <a:ext cx="171448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72396" y="857232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072198" y="3286124"/>
            <a:ext cx="485778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3"/>
          </p:cNvCxnSpPr>
          <p:nvPr/>
        </p:nvCxnSpPr>
        <p:spPr>
          <a:xfrm>
            <a:off x="7929586" y="2857496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29586" y="3714752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929586" y="4643446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29586" y="5715016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8301038" cy="12684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Решения по вопросам приёма в гражданство в общем порядке принимает Президент Российской  Федерации.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443386" cy="22860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Процесс обретения гражданских прав называется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натурализацией.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4357718" cy="25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medialeaks.ru/wp-content/uploads/2014/04/41d4d3ec94aeac9f01fd-600x4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857520" cy="1995502"/>
          </a:xfrm>
          <a:prstGeom prst="rect">
            <a:avLst/>
          </a:prstGeom>
          <a:noFill/>
        </p:spPr>
      </p:pic>
      <p:pic>
        <p:nvPicPr>
          <p:cNvPr id="9" name="Picture 4" descr="http://aleta-nsk.ru/wp-content/uploads/2013/01/migranti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310600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1186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Bookman Old Style</vt:lpstr>
      <vt:lpstr>Calibri</vt:lpstr>
      <vt:lpstr>Тема Office</vt:lpstr>
      <vt:lpstr>Презентация PowerPoint</vt:lpstr>
      <vt:lpstr>ПЛАН</vt:lpstr>
      <vt:lpstr>Гражданство – это политико-правовая связь человека и государства, которая выражается в их взаимных правах и обязанностях. </vt:lpstr>
      <vt:lpstr>Принципы гражданства</vt:lpstr>
      <vt:lpstr>Презентация PowerPoint</vt:lpstr>
      <vt:lpstr>     </vt:lpstr>
      <vt:lpstr>Презентация PowerPoint</vt:lpstr>
      <vt:lpstr>Основания приобретения гражданства</vt:lpstr>
      <vt:lpstr>   Процесс обретения гражданских прав называется натурализацией.  </vt:lpstr>
      <vt:lpstr>Презентация PowerPoint</vt:lpstr>
      <vt:lpstr> Статья 13. Приём в гражданство Российской Федерации в общем порядке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Люди, обладающие гражданством, являются гражданами.  Гражданин: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Vera</cp:lastModifiedBy>
  <cp:revision>33</cp:revision>
  <dcterms:created xsi:type="dcterms:W3CDTF">2016-03-10T20:05:19Z</dcterms:created>
  <dcterms:modified xsi:type="dcterms:W3CDTF">2020-04-21T10:45:25Z</dcterms:modified>
</cp:coreProperties>
</file>