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8" r:id="rId3"/>
    <p:sldId id="343" r:id="rId4"/>
    <p:sldId id="259" r:id="rId5"/>
    <p:sldId id="261" r:id="rId6"/>
    <p:sldId id="344" r:id="rId7"/>
    <p:sldId id="345" r:id="rId8"/>
    <p:sldId id="346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347" r:id="rId21"/>
    <p:sldId id="348" r:id="rId22"/>
    <p:sldId id="349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50" r:id="rId34"/>
    <p:sldId id="361" r:id="rId35"/>
    <p:sldId id="25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51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6A6AE-C452-4402-89D6-068198B65E6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FD37B7D5-17A5-4B0C-9260-72D506F2336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cs typeface="Arial" charset="0"/>
            </a:rPr>
            <a:t>ВИДЫ</a:t>
          </a:r>
          <a:endParaRPr kumimoji="0" lang="ru-RU" b="1" i="0" u="none" strike="noStrike" cap="none" normalizeH="0" baseline="0" dirty="0">
            <a:ln>
              <a:noFill/>
            </a:ln>
            <a:solidFill>
              <a:srgbClr val="00B0F0"/>
            </a:solidFill>
            <a:effectLst/>
            <a:latin typeface="Arial" charset="0"/>
            <a:cs typeface="Arial" charset="0"/>
          </a:endParaRPr>
        </a:p>
      </dgm:t>
    </dgm:pt>
    <dgm:pt modelId="{1F37FB4A-6F06-4070-B667-E497A2974346}" type="parTrans" cxnId="{1342C230-383D-4A85-BD67-2BD2C229F192}">
      <dgm:prSet/>
      <dgm:spPr/>
      <dgm:t>
        <a:bodyPr/>
        <a:lstStyle/>
        <a:p>
          <a:endParaRPr lang="ru-RU"/>
        </a:p>
      </dgm:t>
    </dgm:pt>
    <dgm:pt modelId="{956E80D7-F1B4-4A42-9574-204F03D1E44A}" type="sibTrans" cxnId="{1342C230-383D-4A85-BD67-2BD2C229F192}">
      <dgm:prSet/>
      <dgm:spPr/>
      <dgm:t>
        <a:bodyPr/>
        <a:lstStyle/>
        <a:p>
          <a:endParaRPr lang="ru-RU"/>
        </a:p>
      </dgm:t>
    </dgm:pt>
    <dgm:pt modelId="{0316CB5A-CCD3-404E-B62B-40CDC735B40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Медико-профилактические</a:t>
          </a:r>
          <a:endParaRPr kumimoji="0" lang="ru-RU" sz="1800" b="1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gm:t>
    </dgm:pt>
    <dgm:pt modelId="{7CB53AB8-557F-4FFA-8992-05956A182881}" type="parTrans" cxnId="{7ED03D17-CE8B-439F-B40E-643D643A84E4}">
      <dgm:prSet/>
      <dgm:spPr/>
      <dgm:t>
        <a:bodyPr/>
        <a:lstStyle/>
        <a:p>
          <a:endParaRPr lang="ru-RU"/>
        </a:p>
      </dgm:t>
    </dgm:pt>
    <dgm:pt modelId="{3FCE8E64-F3CF-4AC2-BC70-B17CDA9731D4}" type="sibTrans" cxnId="{7ED03D17-CE8B-439F-B40E-643D643A84E4}">
      <dgm:prSet/>
      <dgm:spPr/>
      <dgm:t>
        <a:bodyPr/>
        <a:lstStyle/>
        <a:p>
          <a:endParaRPr lang="ru-RU"/>
        </a:p>
      </dgm:t>
    </dgm:pt>
    <dgm:pt modelId="{A3E2E3A8-0A58-415A-9E33-4E1750ED9CA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Образовательные</a:t>
          </a:r>
          <a:endParaRPr kumimoji="0" lang="ru-RU" sz="1800" b="1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gm:t>
    </dgm:pt>
    <dgm:pt modelId="{EDB3806A-3A3D-4C36-9731-C4977A5E301F}" type="parTrans" cxnId="{14941B8F-0473-4911-9532-A854E1C09D56}">
      <dgm:prSet/>
      <dgm:spPr/>
      <dgm:t>
        <a:bodyPr/>
        <a:lstStyle/>
        <a:p>
          <a:endParaRPr lang="ru-RU"/>
        </a:p>
      </dgm:t>
    </dgm:pt>
    <dgm:pt modelId="{EBD4E245-A0BB-42FC-9B63-B789E4458EAA}" type="sibTrans" cxnId="{14941B8F-0473-4911-9532-A854E1C09D56}">
      <dgm:prSet/>
      <dgm:spPr/>
      <dgm:t>
        <a:bodyPr/>
        <a:lstStyle/>
        <a:p>
          <a:endParaRPr lang="ru-RU"/>
        </a:p>
      </dgm:t>
    </dgm:pt>
    <dgm:pt modelId="{1A5B2B81-DBFB-486D-BDFA-EA3E63ABED8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err="1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Здоровьесбережения</a:t>
          </a:r>
          <a:r>
            <a: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 и </a:t>
          </a:r>
          <a:r>
            <a:rPr kumimoji="0" lang="ru-RU" sz="1800" b="1" i="0" u="none" strike="noStrike" cap="none" normalizeH="0" baseline="0" dirty="0" err="1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здоровьеобогащения</a:t>
          </a:r>
          <a:r>
            <a: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педагогов</a:t>
          </a:r>
          <a:endParaRPr kumimoji="0" lang="ru-RU" sz="1800" b="1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gm:t>
    </dgm:pt>
    <dgm:pt modelId="{C862B043-E18B-473E-B7E9-91C7E5669E55}" type="parTrans" cxnId="{FF5EB82D-95CF-46F3-A7FA-C0BBD3E5576E}">
      <dgm:prSet/>
      <dgm:spPr/>
      <dgm:t>
        <a:bodyPr/>
        <a:lstStyle/>
        <a:p>
          <a:endParaRPr lang="ru-RU"/>
        </a:p>
      </dgm:t>
    </dgm:pt>
    <dgm:pt modelId="{11337F88-CE28-4F91-81C3-A5767374CA80}" type="sibTrans" cxnId="{FF5EB82D-95CF-46F3-A7FA-C0BBD3E5576E}">
      <dgm:prSet/>
      <dgm:spPr/>
      <dgm:t>
        <a:bodyPr/>
        <a:lstStyle/>
        <a:p>
          <a:endParaRPr lang="ru-RU"/>
        </a:p>
      </dgm:t>
    </dgm:pt>
    <dgm:pt modelId="{251193C9-F9F3-4FB6-949B-DA0B6DBE3B3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err="1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Валеологического</a:t>
          </a:r>
          <a:r>
            <a: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 просвещения родителей</a:t>
          </a:r>
          <a:endParaRPr kumimoji="0" lang="ru-RU" sz="1800" b="1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gm:t>
    </dgm:pt>
    <dgm:pt modelId="{C43D8DB8-8E89-4F93-8E42-5BD5FD5D2F5D}" type="parTrans" cxnId="{90216FB6-A852-489E-88DB-FBA88594C1F7}">
      <dgm:prSet/>
      <dgm:spPr/>
      <dgm:t>
        <a:bodyPr/>
        <a:lstStyle/>
        <a:p>
          <a:endParaRPr lang="ru-RU"/>
        </a:p>
      </dgm:t>
    </dgm:pt>
    <dgm:pt modelId="{ECE3EB71-E924-4840-8065-2BD18C8F953A}" type="sibTrans" cxnId="{90216FB6-A852-489E-88DB-FBA88594C1F7}">
      <dgm:prSet/>
      <dgm:spPr/>
      <dgm:t>
        <a:bodyPr/>
        <a:lstStyle/>
        <a:p>
          <a:endParaRPr lang="ru-RU"/>
        </a:p>
      </dgm:t>
    </dgm:pt>
    <dgm:pt modelId="{B174A1F6-17F8-4E9A-A138-40759397171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Обеспечения социально-психологического благополучия ребенка</a:t>
          </a:r>
          <a:endParaRPr kumimoji="0" lang="ru-RU" sz="1800" b="1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gm:t>
    </dgm:pt>
    <dgm:pt modelId="{4E864E2E-E437-4F84-B026-9C0FFC6E4072}" type="parTrans" cxnId="{6568B3EB-F9C7-4F74-B87D-DE128C8DCE20}">
      <dgm:prSet/>
      <dgm:spPr/>
      <dgm:t>
        <a:bodyPr/>
        <a:lstStyle/>
        <a:p>
          <a:endParaRPr lang="ru-RU"/>
        </a:p>
      </dgm:t>
    </dgm:pt>
    <dgm:pt modelId="{A086A81B-D84C-4C50-8E08-52454ACDD411}" type="sibTrans" cxnId="{6568B3EB-F9C7-4F74-B87D-DE128C8DCE20}">
      <dgm:prSet/>
      <dgm:spPr/>
      <dgm:t>
        <a:bodyPr/>
        <a:lstStyle/>
        <a:p>
          <a:endParaRPr lang="ru-RU"/>
        </a:p>
      </dgm:t>
    </dgm:pt>
    <dgm:pt modelId="{E9D9CE69-923A-4461-BF18-4BE44D08C5B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Физкультурно-оздоровительные</a:t>
          </a:r>
          <a:endParaRPr kumimoji="0" lang="ru-RU" sz="1800" b="1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gm:t>
    </dgm:pt>
    <dgm:pt modelId="{F98D044D-A040-4BC9-98A3-3ACCE482B618}" type="parTrans" cxnId="{F3945E63-90C8-4E06-BD59-550BC76B1C28}">
      <dgm:prSet/>
      <dgm:spPr/>
      <dgm:t>
        <a:bodyPr/>
        <a:lstStyle/>
        <a:p>
          <a:endParaRPr lang="ru-RU"/>
        </a:p>
      </dgm:t>
    </dgm:pt>
    <dgm:pt modelId="{C8ACAF53-BB4E-45D9-B58D-B0FA962A2FF3}" type="sibTrans" cxnId="{F3945E63-90C8-4E06-BD59-550BC76B1C28}">
      <dgm:prSet/>
      <dgm:spPr/>
      <dgm:t>
        <a:bodyPr/>
        <a:lstStyle/>
        <a:p>
          <a:endParaRPr lang="ru-RU"/>
        </a:p>
      </dgm:t>
    </dgm:pt>
    <dgm:pt modelId="{F6FF4F36-F034-432E-AA6F-E24AE80B85C4}" type="pres">
      <dgm:prSet presAssocID="{F766A6AE-C452-4402-89D6-068198B65E6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770227-D872-4230-BBE6-4D6E61CF560F}" type="pres">
      <dgm:prSet presAssocID="{FD37B7D5-17A5-4B0C-9260-72D506F2336F}" presName="centerShape" presStyleLbl="node0" presStyleIdx="0" presStyleCnt="1"/>
      <dgm:spPr/>
      <dgm:t>
        <a:bodyPr/>
        <a:lstStyle/>
        <a:p>
          <a:endParaRPr lang="ru-RU"/>
        </a:p>
      </dgm:t>
    </dgm:pt>
    <dgm:pt modelId="{BD438F70-CF5A-42A7-8F39-2EF94BCFBBDD}" type="pres">
      <dgm:prSet presAssocID="{7CB53AB8-557F-4FFA-8992-05956A182881}" presName="Name9" presStyleLbl="parChTrans1D2" presStyleIdx="0" presStyleCnt="6"/>
      <dgm:spPr/>
      <dgm:t>
        <a:bodyPr/>
        <a:lstStyle/>
        <a:p>
          <a:endParaRPr lang="ru-RU"/>
        </a:p>
      </dgm:t>
    </dgm:pt>
    <dgm:pt modelId="{1D4D89C7-A9B0-42E5-AF4B-A7298688086E}" type="pres">
      <dgm:prSet presAssocID="{7CB53AB8-557F-4FFA-8992-05956A182881}" presName="connTx" presStyleLbl="parChTrans1D2" presStyleIdx="0" presStyleCnt="6"/>
      <dgm:spPr/>
      <dgm:t>
        <a:bodyPr/>
        <a:lstStyle/>
        <a:p>
          <a:endParaRPr lang="ru-RU"/>
        </a:p>
      </dgm:t>
    </dgm:pt>
    <dgm:pt modelId="{28969286-60B0-42CB-A016-20CBEB0F81FE}" type="pres">
      <dgm:prSet presAssocID="{0316CB5A-CCD3-404E-B62B-40CDC735B406}" presName="node" presStyleLbl="node1" presStyleIdx="0" presStyleCnt="6" custScaleX="228172" custScaleY="97273" custRadScaleRad="110675" custRadScaleInc="-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E500-46B4-4112-B311-756B910D6B5A}" type="pres">
      <dgm:prSet presAssocID="{EDB3806A-3A3D-4C36-9731-C4977A5E301F}" presName="Name9" presStyleLbl="parChTrans1D2" presStyleIdx="1" presStyleCnt="6"/>
      <dgm:spPr/>
      <dgm:t>
        <a:bodyPr/>
        <a:lstStyle/>
        <a:p>
          <a:endParaRPr lang="ru-RU"/>
        </a:p>
      </dgm:t>
    </dgm:pt>
    <dgm:pt modelId="{C72C34DB-807A-4D0F-80D2-00141EC0A81A}" type="pres">
      <dgm:prSet presAssocID="{EDB3806A-3A3D-4C36-9731-C4977A5E301F}" presName="connTx" presStyleLbl="parChTrans1D2" presStyleIdx="1" presStyleCnt="6"/>
      <dgm:spPr/>
      <dgm:t>
        <a:bodyPr/>
        <a:lstStyle/>
        <a:p>
          <a:endParaRPr lang="ru-RU"/>
        </a:p>
      </dgm:t>
    </dgm:pt>
    <dgm:pt modelId="{E8A1066B-C049-433D-8E2E-F646E95EBCD1}" type="pres">
      <dgm:prSet presAssocID="{A3E2E3A8-0A58-415A-9E33-4E1750ED9CAF}" presName="node" presStyleLbl="node1" presStyleIdx="1" presStyleCnt="6" custScaleX="218107" custScaleY="105689" custRadScaleRad="162058" custRadScaleInc="29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44E69-DA1F-465B-96D4-3E710A2733A1}" type="pres">
      <dgm:prSet presAssocID="{C862B043-E18B-473E-B7E9-91C7E5669E55}" presName="Name9" presStyleLbl="parChTrans1D2" presStyleIdx="2" presStyleCnt="6"/>
      <dgm:spPr/>
      <dgm:t>
        <a:bodyPr/>
        <a:lstStyle/>
        <a:p>
          <a:endParaRPr lang="ru-RU"/>
        </a:p>
      </dgm:t>
    </dgm:pt>
    <dgm:pt modelId="{9E72DA3F-738A-4369-B88F-3286F2976888}" type="pres">
      <dgm:prSet presAssocID="{C862B043-E18B-473E-B7E9-91C7E5669E55}" presName="connTx" presStyleLbl="parChTrans1D2" presStyleIdx="2" presStyleCnt="6"/>
      <dgm:spPr/>
      <dgm:t>
        <a:bodyPr/>
        <a:lstStyle/>
        <a:p>
          <a:endParaRPr lang="ru-RU"/>
        </a:p>
      </dgm:t>
    </dgm:pt>
    <dgm:pt modelId="{5D7C2FA3-8F41-4B54-B612-3CC245C5E72B}" type="pres">
      <dgm:prSet presAssocID="{1A5B2B81-DBFB-486D-BDFA-EA3E63ABED81}" presName="node" presStyleLbl="node1" presStyleIdx="2" presStyleCnt="6" custScaleX="250560" custScaleY="112495" custRadScaleRad="159112" custRadScaleInc="-5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15B8A-E7F6-48F9-BEDB-174C310D6C07}" type="pres">
      <dgm:prSet presAssocID="{C43D8DB8-8E89-4F93-8E42-5BD5FD5D2F5D}" presName="Name9" presStyleLbl="parChTrans1D2" presStyleIdx="3" presStyleCnt="6"/>
      <dgm:spPr/>
      <dgm:t>
        <a:bodyPr/>
        <a:lstStyle/>
        <a:p>
          <a:endParaRPr lang="ru-RU"/>
        </a:p>
      </dgm:t>
    </dgm:pt>
    <dgm:pt modelId="{A2EFB7E2-D1AB-4A28-AF50-9573A3857122}" type="pres">
      <dgm:prSet presAssocID="{C43D8DB8-8E89-4F93-8E42-5BD5FD5D2F5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1F95DA9-A8B1-49AF-A371-6EC630B737FE}" type="pres">
      <dgm:prSet presAssocID="{251193C9-F9F3-4FB6-949B-DA0B6DBE3B3E}" presName="node" presStyleLbl="node1" presStyleIdx="3" presStyleCnt="6" custScaleX="248396" custScaleY="100229" custRadScaleRad="101630" custRadScaleInc="4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D9C09-63F9-4FDE-94AA-AE4DFA0C7939}" type="pres">
      <dgm:prSet presAssocID="{4E864E2E-E437-4F84-B026-9C0FFC6E4072}" presName="Name9" presStyleLbl="parChTrans1D2" presStyleIdx="4" presStyleCnt="6"/>
      <dgm:spPr/>
      <dgm:t>
        <a:bodyPr/>
        <a:lstStyle/>
        <a:p>
          <a:endParaRPr lang="ru-RU"/>
        </a:p>
      </dgm:t>
    </dgm:pt>
    <dgm:pt modelId="{82CE939D-80C2-45CE-ACC1-5B85C20EC7E0}" type="pres">
      <dgm:prSet presAssocID="{4E864E2E-E437-4F84-B026-9C0FFC6E4072}" presName="connTx" presStyleLbl="parChTrans1D2" presStyleIdx="4" presStyleCnt="6"/>
      <dgm:spPr/>
      <dgm:t>
        <a:bodyPr/>
        <a:lstStyle/>
        <a:p>
          <a:endParaRPr lang="ru-RU"/>
        </a:p>
      </dgm:t>
    </dgm:pt>
    <dgm:pt modelId="{D6EE5F67-6F7F-4C9C-A806-4D203C382E43}" type="pres">
      <dgm:prSet presAssocID="{B174A1F6-17F8-4E9A-A138-407593971719}" presName="node" presStyleLbl="node1" presStyleIdx="4" presStyleCnt="6" custScaleX="255472" custScaleY="111862" custRadScaleRad="164881" custRadScaleInc="55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6323F-4472-4651-A349-C6417A13474B}" type="pres">
      <dgm:prSet presAssocID="{F98D044D-A040-4BC9-98A3-3ACCE482B618}" presName="Name9" presStyleLbl="parChTrans1D2" presStyleIdx="5" presStyleCnt="6"/>
      <dgm:spPr/>
      <dgm:t>
        <a:bodyPr/>
        <a:lstStyle/>
        <a:p>
          <a:endParaRPr lang="ru-RU"/>
        </a:p>
      </dgm:t>
    </dgm:pt>
    <dgm:pt modelId="{AE57F0AF-9072-4499-815B-313308CC59B0}" type="pres">
      <dgm:prSet presAssocID="{F98D044D-A040-4BC9-98A3-3ACCE482B61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6F3617A-E395-4014-8C07-4511850C0179}" type="pres">
      <dgm:prSet presAssocID="{E9D9CE69-923A-4461-BF18-4BE44D08C5B4}" presName="node" presStyleLbl="node1" presStyleIdx="5" presStyleCnt="6" custScaleX="243484" custScaleY="110746" custRadScaleRad="184781" custRadScaleInc="-40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751B91-9F12-46A0-8C88-0CD5155A279C}" type="presOf" srcId="{7CB53AB8-557F-4FFA-8992-05956A182881}" destId="{BD438F70-CF5A-42A7-8F39-2EF94BCFBBDD}" srcOrd="0" destOrd="0" presId="urn:microsoft.com/office/officeart/2005/8/layout/radial1"/>
    <dgm:cxn modelId="{E2C5AC12-CBED-4652-97DD-CED2B8D5C267}" type="presOf" srcId="{C43D8DB8-8E89-4F93-8E42-5BD5FD5D2F5D}" destId="{A2EFB7E2-D1AB-4A28-AF50-9573A3857122}" srcOrd="1" destOrd="0" presId="urn:microsoft.com/office/officeart/2005/8/layout/radial1"/>
    <dgm:cxn modelId="{F3945E63-90C8-4E06-BD59-550BC76B1C28}" srcId="{FD37B7D5-17A5-4B0C-9260-72D506F2336F}" destId="{E9D9CE69-923A-4461-BF18-4BE44D08C5B4}" srcOrd="5" destOrd="0" parTransId="{F98D044D-A040-4BC9-98A3-3ACCE482B618}" sibTransId="{C8ACAF53-BB4E-45D9-B58D-B0FA962A2FF3}"/>
    <dgm:cxn modelId="{25C72092-F711-4D30-A0EB-48A9F1305EE1}" type="presOf" srcId="{C862B043-E18B-473E-B7E9-91C7E5669E55}" destId="{BF844E69-DA1F-465B-96D4-3E710A2733A1}" srcOrd="0" destOrd="0" presId="urn:microsoft.com/office/officeart/2005/8/layout/radial1"/>
    <dgm:cxn modelId="{90216FB6-A852-489E-88DB-FBA88594C1F7}" srcId="{FD37B7D5-17A5-4B0C-9260-72D506F2336F}" destId="{251193C9-F9F3-4FB6-949B-DA0B6DBE3B3E}" srcOrd="3" destOrd="0" parTransId="{C43D8DB8-8E89-4F93-8E42-5BD5FD5D2F5D}" sibTransId="{ECE3EB71-E924-4840-8065-2BD18C8F953A}"/>
    <dgm:cxn modelId="{3442B26A-5210-4597-A877-9D645BCFEA23}" type="presOf" srcId="{F98D044D-A040-4BC9-98A3-3ACCE482B618}" destId="{0D56323F-4472-4651-A349-C6417A13474B}" srcOrd="0" destOrd="0" presId="urn:microsoft.com/office/officeart/2005/8/layout/radial1"/>
    <dgm:cxn modelId="{91E8314D-EC59-4BD6-A957-DABEFC0F5FBB}" type="presOf" srcId="{0316CB5A-CCD3-404E-B62B-40CDC735B406}" destId="{28969286-60B0-42CB-A016-20CBEB0F81FE}" srcOrd="0" destOrd="0" presId="urn:microsoft.com/office/officeart/2005/8/layout/radial1"/>
    <dgm:cxn modelId="{EC8F246D-7A8D-46D3-9ACE-39F361DA727E}" type="presOf" srcId="{7CB53AB8-557F-4FFA-8992-05956A182881}" destId="{1D4D89C7-A9B0-42E5-AF4B-A7298688086E}" srcOrd="1" destOrd="0" presId="urn:microsoft.com/office/officeart/2005/8/layout/radial1"/>
    <dgm:cxn modelId="{BE8EA289-365E-4436-903E-2E6DF9595BD8}" type="presOf" srcId="{1A5B2B81-DBFB-486D-BDFA-EA3E63ABED81}" destId="{5D7C2FA3-8F41-4B54-B612-3CC245C5E72B}" srcOrd="0" destOrd="0" presId="urn:microsoft.com/office/officeart/2005/8/layout/radial1"/>
    <dgm:cxn modelId="{431BB08D-88AB-4BD3-A618-DB5FF91DB441}" type="presOf" srcId="{251193C9-F9F3-4FB6-949B-DA0B6DBE3B3E}" destId="{61F95DA9-A8B1-49AF-A371-6EC630B737FE}" srcOrd="0" destOrd="0" presId="urn:microsoft.com/office/officeart/2005/8/layout/radial1"/>
    <dgm:cxn modelId="{6568B3EB-F9C7-4F74-B87D-DE128C8DCE20}" srcId="{FD37B7D5-17A5-4B0C-9260-72D506F2336F}" destId="{B174A1F6-17F8-4E9A-A138-407593971719}" srcOrd="4" destOrd="0" parTransId="{4E864E2E-E437-4F84-B026-9C0FFC6E4072}" sibTransId="{A086A81B-D84C-4C50-8E08-52454ACDD411}"/>
    <dgm:cxn modelId="{95FFA2A1-3C6F-442A-9A88-CCC90F0CA54E}" type="presOf" srcId="{C43D8DB8-8E89-4F93-8E42-5BD5FD5D2F5D}" destId="{CCC15B8A-E7F6-48F9-BEDB-174C310D6C07}" srcOrd="0" destOrd="0" presId="urn:microsoft.com/office/officeart/2005/8/layout/radial1"/>
    <dgm:cxn modelId="{57D04CC2-D54A-4E60-AEF5-0B5037B0C5A4}" type="presOf" srcId="{F766A6AE-C452-4402-89D6-068198B65E6A}" destId="{F6FF4F36-F034-432E-AA6F-E24AE80B85C4}" srcOrd="0" destOrd="0" presId="urn:microsoft.com/office/officeart/2005/8/layout/radial1"/>
    <dgm:cxn modelId="{BDC2B53E-F6EF-4AA9-8BFB-11AD3E1E8F33}" type="presOf" srcId="{FD37B7D5-17A5-4B0C-9260-72D506F2336F}" destId="{9F770227-D872-4230-BBE6-4D6E61CF560F}" srcOrd="0" destOrd="0" presId="urn:microsoft.com/office/officeart/2005/8/layout/radial1"/>
    <dgm:cxn modelId="{61240387-7E59-4381-B636-ED366716F7CA}" type="presOf" srcId="{B174A1F6-17F8-4E9A-A138-407593971719}" destId="{D6EE5F67-6F7F-4C9C-A806-4D203C382E43}" srcOrd="0" destOrd="0" presId="urn:microsoft.com/office/officeart/2005/8/layout/radial1"/>
    <dgm:cxn modelId="{8660A3E4-67F0-4D2B-A4AF-4E196F3359B5}" type="presOf" srcId="{EDB3806A-3A3D-4C36-9731-C4977A5E301F}" destId="{C72C34DB-807A-4D0F-80D2-00141EC0A81A}" srcOrd="1" destOrd="0" presId="urn:microsoft.com/office/officeart/2005/8/layout/radial1"/>
    <dgm:cxn modelId="{FF5EB82D-95CF-46F3-A7FA-C0BBD3E5576E}" srcId="{FD37B7D5-17A5-4B0C-9260-72D506F2336F}" destId="{1A5B2B81-DBFB-486D-BDFA-EA3E63ABED81}" srcOrd="2" destOrd="0" parTransId="{C862B043-E18B-473E-B7E9-91C7E5669E55}" sibTransId="{11337F88-CE28-4F91-81C3-A5767374CA80}"/>
    <dgm:cxn modelId="{FB2446F4-41B0-4814-990E-70589BADC550}" type="presOf" srcId="{4E864E2E-E437-4F84-B026-9C0FFC6E4072}" destId="{11AD9C09-63F9-4FDE-94AA-AE4DFA0C7939}" srcOrd="0" destOrd="0" presId="urn:microsoft.com/office/officeart/2005/8/layout/radial1"/>
    <dgm:cxn modelId="{14941B8F-0473-4911-9532-A854E1C09D56}" srcId="{FD37B7D5-17A5-4B0C-9260-72D506F2336F}" destId="{A3E2E3A8-0A58-415A-9E33-4E1750ED9CAF}" srcOrd="1" destOrd="0" parTransId="{EDB3806A-3A3D-4C36-9731-C4977A5E301F}" sibTransId="{EBD4E245-A0BB-42FC-9B63-B789E4458EAA}"/>
    <dgm:cxn modelId="{1342C230-383D-4A85-BD67-2BD2C229F192}" srcId="{F766A6AE-C452-4402-89D6-068198B65E6A}" destId="{FD37B7D5-17A5-4B0C-9260-72D506F2336F}" srcOrd="0" destOrd="0" parTransId="{1F37FB4A-6F06-4070-B667-E497A2974346}" sibTransId="{956E80D7-F1B4-4A42-9574-204F03D1E44A}"/>
    <dgm:cxn modelId="{84432126-1624-467C-8CA9-ADB489EDADF4}" type="presOf" srcId="{F98D044D-A040-4BC9-98A3-3ACCE482B618}" destId="{AE57F0AF-9072-4499-815B-313308CC59B0}" srcOrd="1" destOrd="0" presId="urn:microsoft.com/office/officeart/2005/8/layout/radial1"/>
    <dgm:cxn modelId="{9670CAA1-77D8-42CC-8CE3-783AA505BA07}" type="presOf" srcId="{4E864E2E-E437-4F84-B026-9C0FFC6E4072}" destId="{82CE939D-80C2-45CE-ACC1-5B85C20EC7E0}" srcOrd="1" destOrd="0" presId="urn:microsoft.com/office/officeart/2005/8/layout/radial1"/>
    <dgm:cxn modelId="{7ED03D17-CE8B-439F-B40E-643D643A84E4}" srcId="{FD37B7D5-17A5-4B0C-9260-72D506F2336F}" destId="{0316CB5A-CCD3-404E-B62B-40CDC735B406}" srcOrd="0" destOrd="0" parTransId="{7CB53AB8-557F-4FFA-8992-05956A182881}" sibTransId="{3FCE8E64-F3CF-4AC2-BC70-B17CDA9731D4}"/>
    <dgm:cxn modelId="{6B795B9E-D3A3-46FD-A3D4-43BE49E24BED}" type="presOf" srcId="{C862B043-E18B-473E-B7E9-91C7E5669E55}" destId="{9E72DA3F-738A-4369-B88F-3286F2976888}" srcOrd="1" destOrd="0" presId="urn:microsoft.com/office/officeart/2005/8/layout/radial1"/>
    <dgm:cxn modelId="{6F4A06C0-E1D8-4381-82C4-A25D9D17D18C}" type="presOf" srcId="{EDB3806A-3A3D-4C36-9731-C4977A5E301F}" destId="{1809E500-46B4-4112-B311-756B910D6B5A}" srcOrd="0" destOrd="0" presId="urn:microsoft.com/office/officeart/2005/8/layout/radial1"/>
    <dgm:cxn modelId="{B991E600-2C83-40C9-9D1B-61406500C8B2}" type="presOf" srcId="{E9D9CE69-923A-4461-BF18-4BE44D08C5B4}" destId="{26F3617A-E395-4014-8C07-4511850C0179}" srcOrd="0" destOrd="0" presId="urn:microsoft.com/office/officeart/2005/8/layout/radial1"/>
    <dgm:cxn modelId="{C3628630-94FB-49E8-BEB4-C8F7CA0A38DC}" type="presOf" srcId="{A3E2E3A8-0A58-415A-9E33-4E1750ED9CAF}" destId="{E8A1066B-C049-433D-8E2E-F646E95EBCD1}" srcOrd="0" destOrd="0" presId="urn:microsoft.com/office/officeart/2005/8/layout/radial1"/>
    <dgm:cxn modelId="{454006C2-9448-46D9-8721-1FF66716E0D6}" type="presParOf" srcId="{F6FF4F36-F034-432E-AA6F-E24AE80B85C4}" destId="{9F770227-D872-4230-BBE6-4D6E61CF560F}" srcOrd="0" destOrd="0" presId="urn:microsoft.com/office/officeart/2005/8/layout/radial1"/>
    <dgm:cxn modelId="{497B00F2-F511-457C-A373-853C7DF0416F}" type="presParOf" srcId="{F6FF4F36-F034-432E-AA6F-E24AE80B85C4}" destId="{BD438F70-CF5A-42A7-8F39-2EF94BCFBBDD}" srcOrd="1" destOrd="0" presId="urn:microsoft.com/office/officeart/2005/8/layout/radial1"/>
    <dgm:cxn modelId="{251DC617-88A4-4782-964A-794C058B679A}" type="presParOf" srcId="{BD438F70-CF5A-42A7-8F39-2EF94BCFBBDD}" destId="{1D4D89C7-A9B0-42E5-AF4B-A7298688086E}" srcOrd="0" destOrd="0" presId="urn:microsoft.com/office/officeart/2005/8/layout/radial1"/>
    <dgm:cxn modelId="{4A8A0F4D-6777-45EB-93E5-DA71C91E6CF8}" type="presParOf" srcId="{F6FF4F36-F034-432E-AA6F-E24AE80B85C4}" destId="{28969286-60B0-42CB-A016-20CBEB0F81FE}" srcOrd="2" destOrd="0" presId="urn:microsoft.com/office/officeart/2005/8/layout/radial1"/>
    <dgm:cxn modelId="{C5D875E3-CDE8-4D51-8255-5D8798946C69}" type="presParOf" srcId="{F6FF4F36-F034-432E-AA6F-E24AE80B85C4}" destId="{1809E500-46B4-4112-B311-756B910D6B5A}" srcOrd="3" destOrd="0" presId="urn:microsoft.com/office/officeart/2005/8/layout/radial1"/>
    <dgm:cxn modelId="{16E2AC3C-E92D-4D23-9690-5E6927C5AE97}" type="presParOf" srcId="{1809E500-46B4-4112-B311-756B910D6B5A}" destId="{C72C34DB-807A-4D0F-80D2-00141EC0A81A}" srcOrd="0" destOrd="0" presId="urn:microsoft.com/office/officeart/2005/8/layout/radial1"/>
    <dgm:cxn modelId="{3635D42B-2D13-4AB8-AFA5-988F09C122C0}" type="presParOf" srcId="{F6FF4F36-F034-432E-AA6F-E24AE80B85C4}" destId="{E8A1066B-C049-433D-8E2E-F646E95EBCD1}" srcOrd="4" destOrd="0" presId="urn:microsoft.com/office/officeart/2005/8/layout/radial1"/>
    <dgm:cxn modelId="{70EF49DD-2289-4F13-B7C2-A2EA0F73836A}" type="presParOf" srcId="{F6FF4F36-F034-432E-AA6F-E24AE80B85C4}" destId="{BF844E69-DA1F-465B-96D4-3E710A2733A1}" srcOrd="5" destOrd="0" presId="urn:microsoft.com/office/officeart/2005/8/layout/radial1"/>
    <dgm:cxn modelId="{0BFAAB63-4091-40E7-8464-3D06572CE952}" type="presParOf" srcId="{BF844E69-DA1F-465B-96D4-3E710A2733A1}" destId="{9E72DA3F-738A-4369-B88F-3286F2976888}" srcOrd="0" destOrd="0" presId="urn:microsoft.com/office/officeart/2005/8/layout/radial1"/>
    <dgm:cxn modelId="{E29D0469-1DD7-48A3-B34B-AE08A582845D}" type="presParOf" srcId="{F6FF4F36-F034-432E-AA6F-E24AE80B85C4}" destId="{5D7C2FA3-8F41-4B54-B612-3CC245C5E72B}" srcOrd="6" destOrd="0" presId="urn:microsoft.com/office/officeart/2005/8/layout/radial1"/>
    <dgm:cxn modelId="{6448D13C-6535-43B0-9677-31F283F0E574}" type="presParOf" srcId="{F6FF4F36-F034-432E-AA6F-E24AE80B85C4}" destId="{CCC15B8A-E7F6-48F9-BEDB-174C310D6C07}" srcOrd="7" destOrd="0" presId="urn:microsoft.com/office/officeart/2005/8/layout/radial1"/>
    <dgm:cxn modelId="{5F62B0DB-23C5-49C6-BA5C-25549974BC76}" type="presParOf" srcId="{CCC15B8A-E7F6-48F9-BEDB-174C310D6C07}" destId="{A2EFB7E2-D1AB-4A28-AF50-9573A3857122}" srcOrd="0" destOrd="0" presId="urn:microsoft.com/office/officeart/2005/8/layout/radial1"/>
    <dgm:cxn modelId="{1732A23F-7514-436D-9CA3-AB4C23C75C5B}" type="presParOf" srcId="{F6FF4F36-F034-432E-AA6F-E24AE80B85C4}" destId="{61F95DA9-A8B1-49AF-A371-6EC630B737FE}" srcOrd="8" destOrd="0" presId="urn:microsoft.com/office/officeart/2005/8/layout/radial1"/>
    <dgm:cxn modelId="{94903E8D-01B6-45BD-B3DD-BE3060320CF8}" type="presParOf" srcId="{F6FF4F36-F034-432E-AA6F-E24AE80B85C4}" destId="{11AD9C09-63F9-4FDE-94AA-AE4DFA0C7939}" srcOrd="9" destOrd="0" presId="urn:microsoft.com/office/officeart/2005/8/layout/radial1"/>
    <dgm:cxn modelId="{6D400885-6381-4443-877E-11767375A8C2}" type="presParOf" srcId="{11AD9C09-63F9-4FDE-94AA-AE4DFA0C7939}" destId="{82CE939D-80C2-45CE-ACC1-5B85C20EC7E0}" srcOrd="0" destOrd="0" presId="urn:microsoft.com/office/officeart/2005/8/layout/radial1"/>
    <dgm:cxn modelId="{6335DA3B-B991-4B70-9EB7-A36FC901F9CC}" type="presParOf" srcId="{F6FF4F36-F034-432E-AA6F-E24AE80B85C4}" destId="{D6EE5F67-6F7F-4C9C-A806-4D203C382E43}" srcOrd="10" destOrd="0" presId="urn:microsoft.com/office/officeart/2005/8/layout/radial1"/>
    <dgm:cxn modelId="{354EFC19-7222-48D8-A765-D9A03C7F0F7D}" type="presParOf" srcId="{F6FF4F36-F034-432E-AA6F-E24AE80B85C4}" destId="{0D56323F-4472-4651-A349-C6417A13474B}" srcOrd="11" destOrd="0" presId="urn:microsoft.com/office/officeart/2005/8/layout/radial1"/>
    <dgm:cxn modelId="{B91B37D7-A81C-4C0B-867E-21556F7D436F}" type="presParOf" srcId="{0D56323F-4472-4651-A349-C6417A13474B}" destId="{AE57F0AF-9072-4499-815B-313308CC59B0}" srcOrd="0" destOrd="0" presId="urn:microsoft.com/office/officeart/2005/8/layout/radial1"/>
    <dgm:cxn modelId="{E5807D90-9A24-4923-8F3D-570F8E42490C}" type="presParOf" srcId="{F6FF4F36-F034-432E-AA6F-E24AE80B85C4}" destId="{26F3617A-E395-4014-8C07-4511850C017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770227-D872-4230-BBE6-4D6E61CF560F}">
      <dsp:nvSpPr>
        <dsp:cNvPr id="0" name=""/>
        <dsp:cNvSpPr/>
      </dsp:nvSpPr>
      <dsp:spPr>
        <a:xfrm>
          <a:off x="4357301" y="1973741"/>
          <a:ext cx="1507427" cy="150742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>
              <a:ln>
                <a:noFill/>
              </a:ln>
              <a:solidFill>
                <a:srgbClr val="00B0F0"/>
              </a:solidFill>
              <a:effectLst/>
              <a:cs typeface="Arial" charset="0"/>
            </a:rPr>
            <a:t>ВИДЫ</a:t>
          </a:r>
          <a:endParaRPr kumimoji="0" lang="ru-RU" sz="2800" b="1" i="0" u="none" strike="noStrike" kern="1200" cap="none" normalizeH="0" baseline="0" dirty="0">
            <a:ln>
              <a:noFill/>
            </a:ln>
            <a:solidFill>
              <a:srgbClr val="00B0F0"/>
            </a:solidFill>
            <a:effectLst/>
            <a:latin typeface="Arial" charset="0"/>
            <a:cs typeface="Arial" charset="0"/>
          </a:endParaRPr>
        </a:p>
      </dsp:txBody>
      <dsp:txXfrm>
        <a:off x="4357301" y="1973741"/>
        <a:ext cx="1507427" cy="1507427"/>
      </dsp:txXfrm>
    </dsp:sp>
    <dsp:sp modelId="{BD438F70-CF5A-42A7-8F39-2EF94BCFBBDD}">
      <dsp:nvSpPr>
        <dsp:cNvPr id="0" name=""/>
        <dsp:cNvSpPr/>
      </dsp:nvSpPr>
      <dsp:spPr>
        <a:xfrm rot="16085813">
          <a:off x="4823451" y="1706881"/>
          <a:ext cx="508191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508191" y="133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085813">
        <a:off x="5064842" y="1707497"/>
        <a:ext cx="25409" cy="25409"/>
      </dsp:txXfrm>
    </dsp:sp>
    <dsp:sp modelId="{28969286-60B0-42CB-A016-20CBEB0F81FE}">
      <dsp:nvSpPr>
        <dsp:cNvPr id="0" name=""/>
        <dsp:cNvSpPr/>
      </dsp:nvSpPr>
      <dsp:spPr>
        <a:xfrm>
          <a:off x="3324985" y="0"/>
          <a:ext cx="3439527" cy="146631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Медико-профилактические</a:t>
          </a:r>
          <a:endParaRPr kumimoji="0" lang="ru-RU" sz="1800" b="1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sp:txBody>
      <dsp:txXfrm>
        <a:off x="3324985" y="0"/>
        <a:ext cx="3439527" cy="1466319"/>
      </dsp:txXfrm>
    </dsp:sp>
    <dsp:sp modelId="{1809E500-46B4-4112-B311-756B910D6B5A}">
      <dsp:nvSpPr>
        <dsp:cNvPr id="0" name=""/>
        <dsp:cNvSpPr/>
      </dsp:nvSpPr>
      <dsp:spPr>
        <a:xfrm rot="20339388">
          <a:off x="5779815" y="2256208"/>
          <a:ext cx="1047012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1047012" y="133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339388">
        <a:off x="6277146" y="2243353"/>
        <a:ext cx="52350" cy="52350"/>
      </dsp:txXfrm>
    </dsp:sp>
    <dsp:sp modelId="{E8A1066B-C049-433D-8E2E-F646E95EBCD1}">
      <dsp:nvSpPr>
        <dsp:cNvPr id="0" name=""/>
        <dsp:cNvSpPr/>
      </dsp:nvSpPr>
      <dsp:spPr>
        <a:xfrm>
          <a:off x="6436437" y="790439"/>
          <a:ext cx="3287804" cy="159318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Образовательные</a:t>
          </a:r>
          <a:endParaRPr kumimoji="0" lang="ru-RU" sz="1800" b="1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sp:txBody>
      <dsp:txXfrm>
        <a:off x="6436437" y="790439"/>
        <a:ext cx="3287804" cy="1593185"/>
      </dsp:txXfrm>
    </dsp:sp>
    <dsp:sp modelId="{BF844E69-DA1F-465B-96D4-3E710A2733A1}">
      <dsp:nvSpPr>
        <dsp:cNvPr id="0" name=""/>
        <dsp:cNvSpPr/>
      </dsp:nvSpPr>
      <dsp:spPr>
        <a:xfrm rot="855198">
          <a:off x="5831162" y="2982605"/>
          <a:ext cx="673400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673400" y="133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55198">
        <a:off x="6151028" y="2979090"/>
        <a:ext cx="33670" cy="33670"/>
      </dsp:txXfrm>
    </dsp:sp>
    <dsp:sp modelId="{5D7C2FA3-8F41-4B54-B612-3CC245C5E72B}">
      <dsp:nvSpPr>
        <dsp:cNvPr id="0" name=""/>
        <dsp:cNvSpPr/>
      </dsp:nvSpPr>
      <dsp:spPr>
        <a:xfrm>
          <a:off x="6249346" y="2648469"/>
          <a:ext cx="3777010" cy="169578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err="1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Здоровьесбережения</a:t>
          </a:r>
          <a:r>
            <a:rPr kumimoji="0" 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 и </a:t>
          </a:r>
          <a:r>
            <a:rPr kumimoji="0" lang="ru-RU" sz="1800" b="1" i="0" u="none" strike="noStrike" kern="1200" cap="none" normalizeH="0" baseline="0" dirty="0" err="1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здоровьеобогащения</a:t>
          </a:r>
          <a:r>
            <a:rPr kumimoji="0" 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педагогов</a:t>
          </a:r>
          <a:endParaRPr kumimoji="0" lang="ru-RU" sz="1800" b="1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sp:txBody>
      <dsp:txXfrm>
        <a:off x="6249346" y="2648469"/>
        <a:ext cx="3777010" cy="1695780"/>
      </dsp:txXfrm>
    </dsp:sp>
    <dsp:sp modelId="{CCC15B8A-E7F6-48F9-BEDB-174C310D6C07}">
      <dsp:nvSpPr>
        <dsp:cNvPr id="0" name=""/>
        <dsp:cNvSpPr/>
      </dsp:nvSpPr>
      <dsp:spPr>
        <a:xfrm rot="5472270">
          <a:off x="4847348" y="3710350"/>
          <a:ext cx="485443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485443" y="133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72270">
        <a:off x="5077933" y="3711534"/>
        <a:ext cx="24272" cy="24272"/>
      </dsp:txXfrm>
    </dsp:sp>
    <dsp:sp modelId="{61F95DA9-A8B1-49AF-A371-6EC630B737FE}">
      <dsp:nvSpPr>
        <dsp:cNvPr id="0" name=""/>
        <dsp:cNvSpPr/>
      </dsp:nvSpPr>
      <dsp:spPr>
        <a:xfrm>
          <a:off x="3196889" y="3966311"/>
          <a:ext cx="3744389" cy="151087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err="1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Валеологического</a:t>
          </a:r>
          <a:r>
            <a:rPr kumimoji="0" 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 просвещения родителей</a:t>
          </a:r>
          <a:endParaRPr kumimoji="0" lang="ru-RU" sz="1800" b="1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sp:txBody>
      <dsp:txXfrm>
        <a:off x="3196889" y="3966311"/>
        <a:ext cx="3744389" cy="1510879"/>
      </dsp:txXfrm>
    </dsp:sp>
    <dsp:sp modelId="{11AD9C09-63F9-4FDE-94AA-AE4DFA0C7939}">
      <dsp:nvSpPr>
        <dsp:cNvPr id="0" name=""/>
        <dsp:cNvSpPr/>
      </dsp:nvSpPr>
      <dsp:spPr>
        <a:xfrm rot="9997992">
          <a:off x="3644798" y="2974265"/>
          <a:ext cx="742985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742985" y="133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997992">
        <a:off x="3997716" y="2969010"/>
        <a:ext cx="37149" cy="37149"/>
      </dsp:txXfrm>
    </dsp:sp>
    <dsp:sp modelId="{D6EE5F67-6F7F-4C9C-A806-4D203C382E43}">
      <dsp:nvSpPr>
        <dsp:cNvPr id="0" name=""/>
        <dsp:cNvSpPr/>
      </dsp:nvSpPr>
      <dsp:spPr>
        <a:xfrm>
          <a:off x="36954" y="2632495"/>
          <a:ext cx="3851055" cy="168623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Обеспечения социально-психологического благополучия ребенка</a:t>
          </a:r>
          <a:endParaRPr kumimoji="0" lang="ru-RU" sz="1800" b="1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sp:txBody>
      <dsp:txXfrm>
        <a:off x="36954" y="2632495"/>
        <a:ext cx="3851055" cy="1686238"/>
      </dsp:txXfrm>
    </dsp:sp>
    <dsp:sp modelId="{0D56323F-4472-4651-A349-C6417A13474B}">
      <dsp:nvSpPr>
        <dsp:cNvPr id="0" name=""/>
        <dsp:cNvSpPr/>
      </dsp:nvSpPr>
      <dsp:spPr>
        <a:xfrm rot="11928345">
          <a:off x="3273395" y="2285008"/>
          <a:ext cx="1154969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1154969" y="133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928345">
        <a:off x="3822006" y="2269455"/>
        <a:ext cx="57748" cy="57748"/>
      </dsp:txXfrm>
    </dsp:sp>
    <dsp:sp modelId="{26F3617A-E395-4014-8C07-4511850C0179}">
      <dsp:nvSpPr>
        <dsp:cNvPr id="0" name=""/>
        <dsp:cNvSpPr/>
      </dsp:nvSpPr>
      <dsp:spPr>
        <a:xfrm>
          <a:off x="0" y="777192"/>
          <a:ext cx="3670344" cy="166941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charset="0"/>
            </a:rPr>
            <a:t>Физкультурно-оздоровительные</a:t>
          </a:r>
          <a:endParaRPr kumimoji="0" lang="ru-RU" sz="1800" b="1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sp:txBody>
      <dsp:txXfrm>
        <a:off x="0" y="777192"/>
        <a:ext cx="3670344" cy="1669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886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75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5491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07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3609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969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778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768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51367" y="1598613"/>
            <a:ext cx="9848851" cy="44973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F510-F409-4F25-B16C-F8BBC41D7282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CE53C-BD2A-4DF4-A764-96328876E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293622"/>
      </p:ext>
    </p:extLst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25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67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22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92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50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80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8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14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5B1F-A382-4D73-81B4-CCA5FB6DFA6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CC6746-2542-43EB-8DDD-920F55138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64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A6CF68-5BAE-45B7-A3C0-FF6C02F20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954338"/>
            <a:ext cx="8915399" cy="311122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Здоровьесберегающие технологии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A3B932-5604-4B91-8577-A6CF52D95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2589213" y="5903662"/>
            <a:ext cx="891539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197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88C330-5F43-4B59-BBC1-3B576E70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079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РАЦИОНАЛЬНОЕ 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004F8A-B024-49AD-B91E-8D2ACE0D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7446"/>
            <a:ext cx="8915400" cy="43637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должно быть сбалансированным, т.е. в нем должны быть все необходимые элементы (жиры, белки, углеводы, витамины)</a:t>
            </a:r>
          </a:p>
        </p:txBody>
      </p:sp>
      <p:pic>
        <p:nvPicPr>
          <p:cNvPr id="13314" name="Picture 2" descr="http://zazozh.com/wp-content/uploads/2017/01/produkty-sbalansirovannogo-pitaniya.jpg">
            <a:extLst>
              <a:ext uri="{FF2B5EF4-FFF2-40B4-BE49-F238E27FC236}">
                <a16:creationId xmlns:a16="http://schemas.microsoft.com/office/drawing/2014/main" xmlns="" id="{35C5FEC1-35BB-4DE2-8A4B-BD117096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335" y="2363372"/>
            <a:ext cx="9115865" cy="44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82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88C330-5F43-4B59-BBC1-3B576E70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079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РАЦИОНАЛЬНОЕ 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004F8A-B024-49AD-B91E-8D2ACE0D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7446"/>
            <a:ext cx="8915400" cy="43637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режим питания должен выдерживаться, т.к. это влияет на усвоение продукта</a:t>
            </a:r>
          </a:p>
        </p:txBody>
      </p:sp>
      <p:pic>
        <p:nvPicPr>
          <p:cNvPr id="14338" name="Picture 2" descr="http://mtdata.ru/u11/photo4A53/20296118776-0/original.jpg">
            <a:extLst>
              <a:ext uri="{FF2B5EF4-FFF2-40B4-BE49-F238E27FC236}">
                <a16:creationId xmlns:a16="http://schemas.microsoft.com/office/drawing/2014/main" xmlns="" id="{927B8CEC-E5B2-4D25-BCD2-1B56B4958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576" y="2300065"/>
            <a:ext cx="9312812" cy="4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38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88C330-5F43-4B59-BBC1-3B576E70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079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РАЦИОНАЛЬНОЕ 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004F8A-B024-49AD-B91E-8D2ACE0D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7446"/>
            <a:ext cx="8915400" cy="43637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разнообразие блюд </a:t>
            </a:r>
          </a:p>
        </p:txBody>
      </p:sp>
      <p:pic>
        <p:nvPicPr>
          <p:cNvPr id="15362" name="Picture 2" descr="http://vmirelady.ru/wp-content/uploads/samaja-poleznaja-kasha_1.jpeg">
            <a:extLst>
              <a:ext uri="{FF2B5EF4-FFF2-40B4-BE49-F238E27FC236}">
                <a16:creationId xmlns:a16="http://schemas.microsoft.com/office/drawing/2014/main" xmlns="" id="{186B218E-95D4-48CA-8374-9FA0E180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950" y="1969477"/>
            <a:ext cx="8729662" cy="499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487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88C330-5F43-4B59-BBC1-3B576E70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079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РАЦИОНАЛЬНОЕ 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004F8A-B024-49AD-B91E-8D2ACE0D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7446"/>
            <a:ext cx="8915400" cy="43637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разные способы обработки кулинарных продуктов</a:t>
            </a:r>
          </a:p>
        </p:txBody>
      </p:sp>
      <p:pic>
        <p:nvPicPr>
          <p:cNvPr id="16386" name="Picture 2" descr="http://cdn01.ru/files/users/images/b9/51/b95148a24ecc94793e999a3761abd4f3.jpg">
            <a:extLst>
              <a:ext uri="{FF2B5EF4-FFF2-40B4-BE49-F238E27FC236}">
                <a16:creationId xmlns:a16="http://schemas.microsoft.com/office/drawing/2014/main" xmlns="" id="{763C5BB9-FD41-4FF7-A400-A6A417C3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552" y="2163633"/>
            <a:ext cx="5016720" cy="436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235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AE854-5CE4-4CC6-838D-B3D7AB65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СЫРЫЕ ПРОДУКТЫ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6B2D079-3EC2-461E-9EC0-F4A0305C6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7606" y="1392702"/>
            <a:ext cx="8482819" cy="5465298"/>
          </a:xfrm>
        </p:spPr>
      </p:pic>
    </p:spTree>
    <p:extLst>
      <p:ext uri="{BB962C8B-B14F-4D97-AF65-F5344CB8AC3E}">
        <p14:creationId xmlns:p14="http://schemas.microsoft.com/office/powerpoint/2010/main" xmlns="" val="212603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AE854-5CE4-4CC6-838D-B3D7AB65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ПАРОВАЯ ОБРАБОТКА</a:t>
            </a:r>
          </a:p>
        </p:txBody>
      </p:sp>
      <p:pic>
        <p:nvPicPr>
          <p:cNvPr id="17410" name="Picture 2" descr="http://fitburg.ru/wp-content/uploads/2016/03/24369181-polza-pischi-prigotovlennoy-na-paru-pri-gepatite.jpg">
            <a:extLst>
              <a:ext uri="{FF2B5EF4-FFF2-40B4-BE49-F238E27FC236}">
                <a16:creationId xmlns:a16="http://schemas.microsoft.com/office/drawing/2014/main" xmlns="" id="{8E30F13D-0277-4C20-85D7-A1159FD685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2350" y="1434905"/>
            <a:ext cx="8423787" cy="513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6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AE854-5CE4-4CC6-838D-B3D7AB65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ВАРКА</a:t>
            </a:r>
          </a:p>
        </p:txBody>
      </p:sp>
      <p:pic>
        <p:nvPicPr>
          <p:cNvPr id="18434" name="Picture 2" descr="https://thumbs.dreamstime.com/z/%D0%B2%D0%B0%D1%80%D0%B8%D1%82%D1%8C-%D0%BE%D0%B2%D0%BE%D1%89%D0%B8-%D0%B1%D0%B0%D0%BA%D0%B0-8452606.jpg">
            <a:extLst>
              <a:ext uri="{FF2B5EF4-FFF2-40B4-BE49-F238E27FC236}">
                <a16:creationId xmlns:a16="http://schemas.microsoft.com/office/drawing/2014/main" xmlns="" id="{63696667-EDFF-4313-85C6-0C1200579A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27" y="1800665"/>
            <a:ext cx="5280074" cy="424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kvikmaer.ru/wp-content/uploads/2016/07/pic5169086.jpg">
            <a:extLst>
              <a:ext uri="{FF2B5EF4-FFF2-40B4-BE49-F238E27FC236}">
                <a16:creationId xmlns:a16="http://schemas.microsoft.com/office/drawing/2014/main" xmlns="" id="{A37DAAC3-1C28-4AFB-9429-69E98177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8087" y="1800665"/>
            <a:ext cx="5092504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48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AE854-5CE4-4CC6-838D-B3D7AB65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ТУШЕНИЕ</a:t>
            </a:r>
          </a:p>
        </p:txBody>
      </p:sp>
      <p:pic>
        <p:nvPicPr>
          <p:cNvPr id="19458" name="Picture 2" descr="http://360travel.ru/photo_country/13/miniimg/0028.jpg">
            <a:extLst>
              <a:ext uri="{FF2B5EF4-FFF2-40B4-BE49-F238E27FC236}">
                <a16:creationId xmlns:a16="http://schemas.microsoft.com/office/drawing/2014/main" xmlns="" id="{FC5F2527-F14B-4757-93CB-1BCC308AE7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569" y="1449388"/>
            <a:ext cx="7723163" cy="512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65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AE854-5CE4-4CC6-838D-B3D7AB65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7" y="624110"/>
            <a:ext cx="10322926" cy="1280890"/>
          </a:xfrm>
        </p:spPr>
        <p:txBody>
          <a:bodyPr/>
          <a:lstStyle/>
          <a:p>
            <a:pPr algn="ctr"/>
            <a:r>
              <a:rPr lang="ru-RU" b="1" dirty="0"/>
              <a:t>ЗАПЕКАНИЕ</a:t>
            </a:r>
          </a:p>
        </p:txBody>
      </p:sp>
      <p:pic>
        <p:nvPicPr>
          <p:cNvPr id="20482" name="Picture 2" descr="https://retseptus.ru/data/img/5838-tvorozhnaya-zapekanka-so-smorodinoi.jpg">
            <a:extLst>
              <a:ext uri="{FF2B5EF4-FFF2-40B4-BE49-F238E27FC236}">
                <a16:creationId xmlns:a16="http://schemas.microsoft.com/office/drawing/2014/main" xmlns="" id="{0D00C2E4-B7B2-4EB8-833A-7BB61DC627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05" y="2071708"/>
            <a:ext cx="5697417" cy="43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moiris.ru/wp-content/uploads/2014/06/%D0%B7%D0%B0%D0%BF%D0%B5%D0%BA%D0%B0%D0%BD%D0%BA%D0%B0-%D0%B8%D0%B7-%D1%80%D0%B8%D1%81%D0%B0-%D0%B8-%D1%84%D0%B0%D1%80%D1%88%D0%B0-%D1%84%D0%BE%D1%82%D0%BE1.jpg">
            <a:extLst>
              <a:ext uri="{FF2B5EF4-FFF2-40B4-BE49-F238E27FC236}">
                <a16:creationId xmlns:a16="http://schemas.microsoft.com/office/drawing/2014/main" xmlns="" id="{DC76876D-7725-4A6B-A118-E4E500564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4528" y="2071708"/>
            <a:ext cx="5697417" cy="43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96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AE854-5CE4-4CC6-838D-B3D7AB65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7" y="624110"/>
            <a:ext cx="10322926" cy="1280890"/>
          </a:xfrm>
        </p:spPr>
        <p:txBody>
          <a:bodyPr/>
          <a:lstStyle/>
          <a:p>
            <a:pPr algn="ctr"/>
            <a:r>
              <a:rPr lang="ru-RU" b="1" dirty="0"/>
              <a:t>ЖАРКА</a:t>
            </a:r>
          </a:p>
        </p:txBody>
      </p:sp>
      <p:pic>
        <p:nvPicPr>
          <p:cNvPr id="21506" name="Picture 2" descr="https://xn----btbdjauurjei1a3c5d.xn--p1ai/wp-content/uploads/2017/08/bliny-na-vsyu-skovorodu-retsept.jpg">
            <a:extLst>
              <a:ext uri="{FF2B5EF4-FFF2-40B4-BE49-F238E27FC236}">
                <a16:creationId xmlns:a16="http://schemas.microsoft.com/office/drawing/2014/main" xmlns="" id="{62B01F6D-D619-470B-9270-E6AEE8D43B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007" y="1716258"/>
            <a:ext cx="5672914" cy="42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img13.nnm2.com/a/0/3/6/f/1cce3eb1d7ce0efef6723f40ed1.jpg">
            <a:extLst>
              <a:ext uri="{FF2B5EF4-FFF2-40B4-BE49-F238E27FC236}">
                <a16:creationId xmlns:a16="http://schemas.microsoft.com/office/drawing/2014/main" xmlns="" id="{630812E0-8608-4D55-941C-AF04A0462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6258"/>
            <a:ext cx="5795889" cy="451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73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693ABF96-C69A-4975-92EC-BA85F892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Уставе Всемирной организации здравоохранения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как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137450E9-1B4A-4238-B633-35523D51E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3233530"/>
            <a:ext cx="8915399" cy="267638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полного физического, психического и социального благополучия, а не только как отсутствие болезни или физических дефектов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1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0"/>
            <a:ext cx="6453808" cy="6891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Медико-профилактические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983" y="556591"/>
            <a:ext cx="10774017" cy="8216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профилактических мероприятий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gov.cap.ru/home/93/000/Purneske/images/p16_p16_novyiyrisunok-21-.png">
            <a:extLst>
              <a:ext uri="{FF2B5EF4-FFF2-40B4-BE49-F238E27FC236}">
                <a16:creationId xmlns:a16="http://schemas.microsoft.com/office/drawing/2014/main" xmlns="" id="{2FC85C9E-C9A7-4A72-B079-24563E05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9" y="1714499"/>
            <a:ext cx="6372087" cy="47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8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0"/>
            <a:ext cx="6453808" cy="6891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Медико-профилактические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556591"/>
            <a:ext cx="10760765" cy="8216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 контроля физического развития и закаливания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Гимнастические упражнения в садике">
            <a:extLst>
              <a:ext uri="{FF2B5EF4-FFF2-40B4-BE49-F238E27FC236}">
                <a16:creationId xmlns:a16="http://schemas.microsoft.com/office/drawing/2014/main" xmlns="" id="{7359AAA1-1359-449A-92E8-0DDF5FB9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553" y="1616599"/>
            <a:ext cx="6331815" cy="423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falcon13e.users.photofile.ru/photo/falcon13e/200926485/xlarge/217147474.jpg">
            <a:extLst>
              <a:ext uri="{FF2B5EF4-FFF2-40B4-BE49-F238E27FC236}">
                <a16:creationId xmlns:a16="http://schemas.microsoft.com/office/drawing/2014/main" xmlns="" id="{4F8784A8-E855-4E58-9F5A-E4425B109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761" y="2148591"/>
            <a:ext cx="4126086" cy="41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3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0"/>
            <a:ext cx="6453808" cy="6891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Медико-профилактические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556591"/>
            <a:ext cx="10760765" cy="8216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контроля и помощь в обеспечении требований СанПиНов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://ds201.ucoz.ru/_si/0/27293469.jpg">
            <a:extLst>
              <a:ext uri="{FF2B5EF4-FFF2-40B4-BE49-F238E27FC236}">
                <a16:creationId xmlns:a16="http://schemas.microsoft.com/office/drawing/2014/main" xmlns="" id="{A8C13E1C-7315-42E8-A0CF-D454471E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080" y="1222513"/>
            <a:ext cx="3853208" cy="53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myshared.ru/4/184180/slide_30.jpg">
            <a:extLst>
              <a:ext uri="{FF2B5EF4-FFF2-40B4-BE49-F238E27FC236}">
                <a16:creationId xmlns:a16="http://schemas.microsoft.com/office/drawing/2014/main" xmlns="" id="{4088E53E-189D-4274-84FA-11545328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4069" y="1577009"/>
            <a:ext cx="6687931" cy="501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98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0"/>
            <a:ext cx="6453808" cy="6891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Медико-профилактические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556591"/>
            <a:ext cx="10760765" cy="8216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в ДОУ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://900igr.net/up/datas/196143/007.jpg">
            <a:extLst>
              <a:ext uri="{FF2B5EF4-FFF2-40B4-BE49-F238E27FC236}">
                <a16:creationId xmlns:a16="http://schemas.microsoft.com/office/drawing/2014/main" xmlns="" id="{DE45B406-0FEC-4AB8-89CB-596EE0622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260" y="1245704"/>
            <a:ext cx="7394713" cy="55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74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Физкультурно-оздоровительные 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38470"/>
            <a:ext cx="8915400" cy="53207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направленные на физическое развитие и укрепление здоровья ребенка: развитие физических качеств, двигательной активности и становление физической культуры дошкольников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этих технологий, как правило, осуществляется специалистами по физическому воспитанию и воспитателями ДОУ в условиях специально организованных форм оздоровительной работы. Отдельные приемы этих технологий широко используются педагогами дошкольного образования в разных формах организации педагогического процесса: на занятиях и прогулках, в режимные моменты и в свободной деятельности детей, в ходе педагогического взаимодействия взрослого с ребенком и др.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5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0"/>
            <a:ext cx="6692347" cy="689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Физкультурно-оздоровительные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689113"/>
            <a:ext cx="10760765" cy="68911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s://ds04.infourok.ru/uploads/ex/132d/0009eab4-8ef1d2e0/hello_html_m36274070.png">
            <a:extLst>
              <a:ext uri="{FF2B5EF4-FFF2-40B4-BE49-F238E27FC236}">
                <a16:creationId xmlns:a16="http://schemas.microsoft.com/office/drawing/2014/main" xmlns="" id="{41D2A1C7-490C-4224-AA78-E781C37B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9753" y="1378226"/>
            <a:ext cx="7385482" cy="54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63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0"/>
            <a:ext cx="6692347" cy="689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Физкультурно-оздоровительные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689113"/>
            <a:ext cx="10760765" cy="68911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://900igr.net/datai/doshkolnoe-obrazovanie/Integratsija-v-DOU/0013-023-Gimnastika-dykhatelnaja.jpg">
            <a:extLst>
              <a:ext uri="{FF2B5EF4-FFF2-40B4-BE49-F238E27FC236}">
                <a16:creationId xmlns:a16="http://schemas.microsoft.com/office/drawing/2014/main" xmlns="" id="{E50DBAE5-BF68-4202-AE7E-79504F45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182" y="1543049"/>
            <a:ext cx="6856758" cy="51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5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0"/>
            <a:ext cx="6692347" cy="689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Физкультурно-оздоровительные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689113"/>
            <a:ext cx="10760765" cy="68911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и самомассаж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://img0.liveinternet.ru/images/attach/d/1/134/406/134406756_2835299_Ukreplenie_immuniteta_tochechnyim_massajem_u_vashego_rebyonka_808x666.jpg">
            <a:extLst>
              <a:ext uri="{FF2B5EF4-FFF2-40B4-BE49-F238E27FC236}">
                <a16:creationId xmlns:a16="http://schemas.microsoft.com/office/drawing/2014/main" xmlns="" id="{C3DB1521-E49B-40BC-B666-87844C59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5184" y="2030896"/>
            <a:ext cx="5077912" cy="41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paradise-5.ru/images/med_20160416152001.jpg">
            <a:extLst>
              <a:ext uri="{FF2B5EF4-FFF2-40B4-BE49-F238E27FC236}">
                <a16:creationId xmlns:a16="http://schemas.microsoft.com/office/drawing/2014/main" xmlns="" id="{7BA7F900-0833-4A30-B053-99DA24D6F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11" y="2193787"/>
            <a:ext cx="5957681" cy="39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07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0"/>
            <a:ext cx="6692347" cy="689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Физкультурно-оздоровительные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689113"/>
            <a:ext cx="10760765" cy="68911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плоскостопия и формирование правильной осанки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s://ds03.infourok.ru/uploads/ex/0217/0002869e-8424e023/img13.jpg">
            <a:extLst>
              <a:ext uri="{FF2B5EF4-FFF2-40B4-BE49-F238E27FC236}">
                <a16:creationId xmlns:a16="http://schemas.microsoft.com/office/drawing/2014/main" xmlns="" id="{AC793162-11EA-41D7-B9F4-48D4E12A9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33" y="2796210"/>
            <a:ext cx="6973590" cy="392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keymedic.ru/upload/ortho-images/033/033b58a5fa249b26d2d68eafa16272ea.jpg">
            <a:extLst>
              <a:ext uri="{FF2B5EF4-FFF2-40B4-BE49-F238E27FC236}">
                <a16:creationId xmlns:a16="http://schemas.microsoft.com/office/drawing/2014/main" xmlns="" id="{6471AC7F-FA9E-41EC-9503-151133F2F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18" y="179546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559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0"/>
            <a:ext cx="6692347" cy="689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Физкультурно-оздоровительные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689113"/>
            <a:ext cx="10760765" cy="102041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 процедуры в водной среде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тренажерах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://fotoham.ru/img/picture/Jun/06/a3b2195e944251c06947c3ebe533078f/mini_5.jpg">
            <a:extLst>
              <a:ext uri="{FF2B5EF4-FFF2-40B4-BE49-F238E27FC236}">
                <a16:creationId xmlns:a16="http://schemas.microsoft.com/office/drawing/2014/main" xmlns="" id="{82AF0BB4-14C9-4788-9FB4-E9B09A5C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304" y="2358886"/>
            <a:ext cx="4471118" cy="34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ad1221.ru/center/trenazher1.JPG">
            <a:extLst>
              <a:ext uri="{FF2B5EF4-FFF2-40B4-BE49-F238E27FC236}">
                <a16:creationId xmlns:a16="http://schemas.microsoft.com/office/drawing/2014/main" xmlns="" id="{D993472C-EE30-4FE3-85F8-D022B2A6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422" y="1997765"/>
            <a:ext cx="7290352" cy="48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805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693ABF96-C69A-4975-92EC-BA85F892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0"/>
            <a:ext cx="8915399" cy="1139687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137450E9-1B4A-4238-B633-35523D51E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1391478"/>
            <a:ext cx="8915399" cy="514184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инструмент профессиональной деятельности педагога, соответственно характеризующаяся качественным прилагательным педагогическая. Сущность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технологии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она имеет выраженную этапность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включает в себя набор определенных профессиональных действий на каждом этапе, позволяя педагогу еще в процессе проектирования предвидеть промежуточные и итоговые результаты собственной профессионально-педагогической деятельности. Педагогическую технологию отличают: конкретность и четкость цели и задач; наличие этапов: первичной диагностики; отбора содержания, форм, способов и приемов его реализации; использования совокупности средств в определенной логике с организацией промежуточной диагностики достижения цели,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3577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Технологии социально-психологического благополучия ребенка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26434"/>
            <a:ext cx="8915400" cy="553278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обеспечивающие психическое и социальное здоровье ребёнка-дошкольника. Основная задача этих технологий обеспечение эмоциональной комфортности и позитивного психологического самочувствия ребёнка в процессе общения со сверстниками и взрослыми в детском саду и семье, обеспечение социально-эмоционального благополучия дошкольника.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Реализацией данных технологий занимается психолог посредством специально организованных встреч с детьми, а также воспитатель и специалисты дошкольного образования в текущем педагогическом процессе ДОУ. К этому виду технологий можно отнести технологии психологического и психолого-педагогического сопровождения развития ребёнка в педагогическом процессе ДОУ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97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Технологии </a:t>
            </a:r>
            <a:r>
              <a:rPr lang="ru-RU" b="1" dirty="0" err="1"/>
              <a:t>здоровьесбережения</a:t>
            </a:r>
            <a:r>
              <a:rPr lang="ru-RU" b="1" dirty="0"/>
              <a:t> и </a:t>
            </a:r>
            <a:r>
              <a:rPr lang="ru-RU" b="1" dirty="0" err="1"/>
              <a:t>здоровьеобогащения</a:t>
            </a:r>
            <a:r>
              <a:rPr lang="ru-RU" b="1" dirty="0"/>
              <a:t> педагогов</a:t>
            </a:r>
            <a:r>
              <a:rPr lang="ru-RU" dirty="0"/>
              <a:t> 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91478"/>
            <a:ext cx="8915400" cy="52677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технологии, направленные на развитие культуры здоровья педагогов детского сада, в том числе культуры профессионального здоровья, развитие потребности к здоровому образу жизни.</a:t>
            </a: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http://www.maam.ru/upload/blogs/detsad-131979-1422710408.jpg">
            <a:extLst>
              <a:ext uri="{FF2B5EF4-FFF2-40B4-BE49-F238E27FC236}">
                <a16:creationId xmlns:a16="http://schemas.microsoft.com/office/drawing/2014/main" xmlns="" id="{38BA6905-7463-4F57-8A08-F6DAEF534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053" y="3233530"/>
            <a:ext cx="4720051" cy="354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958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Здоровьесберегающие образовательные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91478"/>
            <a:ext cx="8915400" cy="52677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воспитания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или культуры здоровья дошкольников.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этих технологий - становление осознанного отношения ребёнка к здоровью и жизни человека, накопление знаний о здоровье и развитие умения оберегать, поддерживать и сохранять его, обретение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валеологической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компетентности, позволяющей дошкольнику самостоятельно и эффективно решать задачи здорового образа жизни и безопасного поведения, задачи, связанные с оказанием элементарной медицинской, психологической самопомощи и помощи.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6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160D4E-0EE9-41C2-9625-B1C0CA05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Валеологическая</a:t>
            </a:r>
            <a:r>
              <a:rPr lang="ru-RU" dirty="0"/>
              <a:t> </a:t>
            </a:r>
            <a:r>
              <a:rPr lang="ru-RU" b="1" dirty="0"/>
              <a:t>культура</a:t>
            </a:r>
            <a:r>
              <a:rPr lang="ru-RU" dirty="0"/>
              <a:t> – </a:t>
            </a:r>
            <a:r>
              <a:rPr lang="ru-RU" b="1" dirty="0"/>
              <a:t>это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CFD658-006E-4443-8A9E-C5641C6B6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общечеловеческой культуры, предполагающая знание человеком своих генетических, физиологических и психологических возможностей, владение методами и средствами контроля, сохранения и развития своего здоровья, а также умения распространять 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валеологические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знания на окружающих</a:t>
            </a:r>
          </a:p>
        </p:txBody>
      </p:sp>
    </p:spTree>
    <p:extLst>
      <p:ext uri="{BB962C8B-B14F-4D97-AF65-F5344CB8AC3E}">
        <p14:creationId xmlns:p14="http://schemas.microsoft.com/office/powerpoint/2010/main" xmlns="" val="1443846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Технологии </a:t>
            </a:r>
            <a:r>
              <a:rPr lang="ru-RU" b="1" dirty="0" err="1"/>
              <a:t>валеологического</a:t>
            </a:r>
            <a:r>
              <a:rPr lang="ru-RU" b="1" dirty="0"/>
              <a:t> просвещения родителей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055" y="1135922"/>
            <a:ext cx="8744557" cy="55324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направленные на обеспечение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образованности родителей воспитанников ДОУ, обретение ими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компетентности.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родителей надо рассматривать как непрерывный процесс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просвещения всех членов семьи</a:t>
            </a: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://xn--29-6kcd9amuv4a4c4d.xn--p1ai/wp-content/gallery/news2012_okt/ds29_rodsobr_04.jpg">
            <a:extLst>
              <a:ext uri="{FF2B5EF4-FFF2-40B4-BE49-F238E27FC236}">
                <a16:creationId xmlns:a16="http://schemas.microsoft.com/office/drawing/2014/main" xmlns="" id="{DA8262FA-5F09-443A-A277-A1FCA237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787" y="3429000"/>
            <a:ext cx="4722536" cy="31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70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1B1808-0D76-4865-BEDD-A723860B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261257"/>
            <a:ext cx="8911687" cy="10595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Педагогические </a:t>
            </a:r>
            <a:r>
              <a:rPr lang="ru-RU" sz="3200" b="1" dirty="0" err="1"/>
              <a:t>здоровьесберегающие</a:t>
            </a:r>
            <a:r>
              <a:rPr lang="ru-RU" sz="3200" b="1" dirty="0"/>
              <a:t> технологии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E1B915-62DB-4158-AF23-596BE50BB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429" y="1852104"/>
            <a:ext cx="3999001" cy="57626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сохранения и стимулирования здоровья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E2F4860-1675-4E43-AB65-1B966927A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429" y="2548966"/>
            <a:ext cx="3831771" cy="335406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паузы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 спортивные игры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(пальчиковая, для глаз, дыхательная и др.)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динамическая, корригирующая, ортопедическая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B4CDFED-56BE-4603-94D1-C731C2A0F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0816" y="1698171"/>
            <a:ext cx="3722598" cy="7604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здоровому образу жизни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601C26-DA75-4589-BD9C-52A55829C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69401" y="2542511"/>
            <a:ext cx="3722599" cy="335406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музыкального воздействия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воздействия цветом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Фонетическая ритмика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192F5F36-9FC1-4522-956D-C5A2255CEC05}"/>
              </a:ext>
            </a:extLst>
          </p:cNvPr>
          <p:cNvSpPr txBox="1">
            <a:spLocks/>
          </p:cNvSpPr>
          <p:nvPr/>
        </p:nvSpPr>
        <p:spPr>
          <a:xfrm>
            <a:off x="8665029" y="1698171"/>
            <a:ext cx="3352800" cy="7604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технологии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xmlns="" id="{CEE40CDC-6645-45CC-A70F-F73166A0704D}"/>
              </a:ext>
            </a:extLst>
          </p:cNvPr>
          <p:cNvSpPr txBox="1">
            <a:spLocks/>
          </p:cNvSpPr>
          <p:nvPr/>
        </p:nvSpPr>
        <p:spPr>
          <a:xfrm>
            <a:off x="5094830" y="2698138"/>
            <a:ext cx="3374571" cy="3354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Проблемно-игровые: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игротренинги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терапия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игры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занятий «Уроки здоровья»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самомассаж</a:t>
            </a:r>
          </a:p>
        </p:txBody>
      </p:sp>
    </p:spTree>
    <p:extLst>
      <p:ext uri="{BB962C8B-B14F-4D97-AF65-F5344CB8AC3E}">
        <p14:creationId xmlns:p14="http://schemas.microsoft.com/office/powerpoint/2010/main" xmlns="" val="31528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0"/>
            <a:ext cx="9647917" cy="104692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>
                <a:solidFill>
                  <a:schemeClr val="tx1"/>
                </a:solidFill>
              </a:rPr>
              <a:t>Виды </a:t>
            </a:r>
            <a:r>
              <a:rPr lang="ru-RU" b="1" dirty="0" err="1">
                <a:solidFill>
                  <a:schemeClr val="tx1"/>
                </a:solidFill>
              </a:rPr>
              <a:t>здоровьесберегающих</a:t>
            </a:r>
            <a:r>
              <a:rPr lang="ru-RU" b="1" dirty="0">
                <a:solidFill>
                  <a:schemeClr val="tx1"/>
                </a:solidFill>
              </a:rPr>
              <a:t> технологий в ДОУ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109235191"/>
              </p:ext>
            </p:extLst>
          </p:nvPr>
        </p:nvGraphicFramePr>
        <p:xfrm>
          <a:off x="1420837" y="1223889"/>
          <a:ext cx="10185009" cy="547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57981485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Принципы </a:t>
            </a:r>
            <a:r>
              <a:rPr lang="ru-RU" b="1" dirty="0" err="1"/>
              <a:t>здоровьесберегающих</a:t>
            </a:r>
            <a:r>
              <a:rPr lang="ru-RU" b="1" dirty="0"/>
              <a:t> технологий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19199"/>
            <a:ext cx="8915400" cy="54400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Не навреди!»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сознательности и активности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непрерывности </a:t>
            </a:r>
            <a:r>
              <a:rPr lang="ru-RU" sz="28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здоровьесберегающего</a:t>
            </a:r>
            <a:r>
              <a:rPr lang="ru-RU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процесса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систематичности и последовательности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доступности и индивидуальности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всестороннего и гармонического развития личности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системного чередования нагрузок и отдыха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постепенного наращивания оздоровительных воздействий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возрастной адекватности </a:t>
            </a:r>
            <a:r>
              <a:rPr lang="ru-RU" sz="28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здоровьесберегающего</a:t>
            </a:r>
            <a:r>
              <a:rPr lang="ru-RU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процесса</a:t>
            </a:r>
          </a:p>
        </p:txBody>
      </p:sp>
    </p:spTree>
    <p:extLst>
      <p:ext uri="{BB962C8B-B14F-4D97-AF65-F5344CB8AC3E}">
        <p14:creationId xmlns:p14="http://schemas.microsoft.com/office/powerpoint/2010/main" xmlns="" val="50055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Медико-профилактические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38470"/>
            <a:ext cx="8915400" cy="53207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обеспечивающие сохранение и приумножение здоровья детей под руководством медицинского персонала ДОУ в соответствии с медицинскими требованиями и нормами, с использованием медицинских средств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gkp15.ru/allimages/168ce22477f9c39d0219451df370baab-1075.jpg">
            <a:extLst>
              <a:ext uri="{FF2B5EF4-FFF2-40B4-BE49-F238E27FC236}">
                <a16:creationId xmlns:a16="http://schemas.microsoft.com/office/drawing/2014/main" xmlns="" id="{0D0D7D64-A1B3-40BE-B96C-DAAEA21A3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561" y="3352800"/>
            <a:ext cx="4145447" cy="310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e-happywoman.ru/wp-content/uploads/2017/05/medik-v-detskom-sadu.jpg">
            <a:extLst>
              <a:ext uri="{FF2B5EF4-FFF2-40B4-BE49-F238E27FC236}">
                <a16:creationId xmlns:a16="http://schemas.microsoft.com/office/drawing/2014/main" xmlns="" id="{9ACEB7C7-8211-4337-B2A8-3E8E5AD25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992" y="3046962"/>
            <a:ext cx="4975365" cy="37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23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0"/>
            <a:ext cx="6453808" cy="6891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Медико-профилактические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556591"/>
            <a:ext cx="10760765" cy="8216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мониторинга здоровья дошкольников и разработка рекомендаций по оптимизации детского здоровья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images.myshared.ru/6/609672/slide_11.jpg">
            <a:extLst>
              <a:ext uri="{FF2B5EF4-FFF2-40B4-BE49-F238E27FC236}">
                <a16:creationId xmlns:a16="http://schemas.microsoft.com/office/drawing/2014/main" xmlns="" id="{13DE3C06-1B40-4E3C-A824-0F75AFE68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5809" y="1510748"/>
            <a:ext cx="7129669" cy="534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95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BF24D-ABB8-4249-BB9C-2D8CED25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0"/>
            <a:ext cx="6453808" cy="6891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Медико-профилактические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6F9D4-8DA0-44D2-B771-8690EF9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09" y="689113"/>
            <a:ext cx="10614991" cy="10601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контроль питания детей раннего и дошкольного возраста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news.pn/photo/46fc0b43a643a68e2544aefcbae1cea5.i1200x720x657.jpeg">
            <a:extLst>
              <a:ext uri="{FF2B5EF4-FFF2-40B4-BE49-F238E27FC236}">
                <a16:creationId xmlns:a16="http://schemas.microsoft.com/office/drawing/2014/main" xmlns="" id="{3E9CF139-BA0B-4C4E-A620-62124550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img.sputnik.ru/?key=b5ed6c715e1609654dfff7b33de7cd782fc108f3">
            <a:extLst>
              <a:ext uri="{FF2B5EF4-FFF2-40B4-BE49-F238E27FC236}">
                <a16:creationId xmlns:a16="http://schemas.microsoft.com/office/drawing/2014/main" xmlns="" id="{15946C81-82EF-41D7-A7AF-2DDFB2633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://900igr.net/up/datas/194533/005.jpg">
            <a:extLst>
              <a:ext uri="{FF2B5EF4-FFF2-40B4-BE49-F238E27FC236}">
                <a16:creationId xmlns:a16="http://schemas.microsoft.com/office/drawing/2014/main" xmlns="" id="{1137A521-4F66-4D58-854B-B28B963CF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504" y="1656522"/>
            <a:ext cx="8401878" cy="481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8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88C330-5F43-4B59-BBC1-3B576E70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РАЦИОНАЛЬНОЕ 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004F8A-B024-49AD-B91E-8D2ACE0D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это в меру калорийное питание, т.е. потребление калорий не должно превышать энергозатраты организма</a:t>
            </a:r>
          </a:p>
        </p:txBody>
      </p:sp>
      <p:pic>
        <p:nvPicPr>
          <p:cNvPr id="12292" name="Picture 4" descr="http://159523.selcdn.ru/upload/resize_cache/13882/c966492ed92d8ea385e534335d33d7d6/blog/ddf12a269d2a204df0ece8068c6e5aeb/027ef556e6aef4eb3d1b39ccd3cbfdd1.jpg">
            <a:extLst>
              <a:ext uri="{FF2B5EF4-FFF2-40B4-BE49-F238E27FC236}">
                <a16:creationId xmlns:a16="http://schemas.microsoft.com/office/drawing/2014/main" xmlns="" id="{6925EB52-C723-4A70-AB8B-F2A876D5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672" y="2982351"/>
            <a:ext cx="5387926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cityforkids.ru/wp-content/uploads/1128.jpg">
            <a:extLst>
              <a:ext uri="{FF2B5EF4-FFF2-40B4-BE49-F238E27FC236}">
                <a16:creationId xmlns:a16="http://schemas.microsoft.com/office/drawing/2014/main" xmlns="" id="{0DBABDE3-7837-4366-B426-A4991B7E6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3574" y="2982351"/>
            <a:ext cx="5387926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556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1076</TotalTime>
  <Words>742</Words>
  <Application>Microsoft Office PowerPoint</Application>
  <PresentationFormat>Произвольный</PresentationFormat>
  <Paragraphs>104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Легкий дым</vt:lpstr>
      <vt:lpstr>Здоровьесберегающие технологии</vt:lpstr>
      <vt:lpstr>В Уставе Всемирной организации здравоохранения  здоровье определяется как</vt:lpstr>
      <vt:lpstr>Технология</vt:lpstr>
      <vt:lpstr>Виды здоровьесберегающих технологий в ДОУ</vt:lpstr>
      <vt:lpstr>Принципы здоровьесберегающих технологий</vt:lpstr>
      <vt:lpstr>Медико-профилактические технологии</vt:lpstr>
      <vt:lpstr>Медико-профилактические технологии</vt:lpstr>
      <vt:lpstr>Медико-профилактические технологии</vt:lpstr>
      <vt:lpstr>РАЦИОНАЛЬНОЕ ПИТАНИЕ</vt:lpstr>
      <vt:lpstr>РАЦИОНАЛЬНОЕ ПИТАНИЕ</vt:lpstr>
      <vt:lpstr>РАЦИОНАЛЬНОЕ ПИТАНИЕ</vt:lpstr>
      <vt:lpstr>РАЦИОНАЛЬНОЕ ПИТАНИЕ</vt:lpstr>
      <vt:lpstr>РАЦИОНАЛЬНОЕ ПИТАНИЕ</vt:lpstr>
      <vt:lpstr>СЫРЫЕ ПРОДУКТЫ</vt:lpstr>
      <vt:lpstr>ПАРОВАЯ ОБРАБОТКА</vt:lpstr>
      <vt:lpstr>ВАРКА</vt:lpstr>
      <vt:lpstr>ТУШЕНИЕ</vt:lpstr>
      <vt:lpstr>ЗАПЕКАНИЕ</vt:lpstr>
      <vt:lpstr>ЖАРКА</vt:lpstr>
      <vt:lpstr>Медико-профилактические технологии</vt:lpstr>
      <vt:lpstr>Медико-профилактические технологии</vt:lpstr>
      <vt:lpstr>Медико-профилактические технологии</vt:lpstr>
      <vt:lpstr>Медико-профилактические технологии</vt:lpstr>
      <vt:lpstr>Физкультурно-оздоровительные  технологии</vt:lpstr>
      <vt:lpstr>Физкультурно-оздоровительные технологии</vt:lpstr>
      <vt:lpstr>Физкультурно-оздоровительные технологии</vt:lpstr>
      <vt:lpstr>Физкультурно-оздоровительные технологии</vt:lpstr>
      <vt:lpstr>Физкультурно-оздоровительные технологии</vt:lpstr>
      <vt:lpstr>Физкультурно-оздоровительные технологии</vt:lpstr>
      <vt:lpstr>Технологии социально-психологического благополучия ребенка</vt:lpstr>
      <vt:lpstr>Технологии здоровьесбережения и здоровьеобогащения педагогов </vt:lpstr>
      <vt:lpstr>Здоровьесберегающие образовательные технологии</vt:lpstr>
      <vt:lpstr>Валеологическая культура – это</vt:lpstr>
      <vt:lpstr>Технологии валеологического просвещения родителей</vt:lpstr>
      <vt:lpstr>Педагогические здоровьесберегающие технологии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Цели, задачи, средства и условия физического воспитания детей</dc:title>
  <dc:creator>пк</dc:creator>
  <cp:lastModifiedBy>марина</cp:lastModifiedBy>
  <cp:revision>140</cp:revision>
  <dcterms:created xsi:type="dcterms:W3CDTF">2018-01-30T15:34:13Z</dcterms:created>
  <dcterms:modified xsi:type="dcterms:W3CDTF">2020-03-25T10:03:41Z</dcterms:modified>
</cp:coreProperties>
</file>