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63" d="100"/>
          <a:sy n="63" d="100"/>
        </p:scale>
        <p:origin x="-126" y="-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D44C42-2FBD-4C35-A1F4-82F4D1E0C88A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ru-RU"/>
        </a:p>
      </dgm:t>
    </dgm:pt>
    <dgm:pt modelId="{051317B5-3FF7-472A-AAC9-958E14CABB06}">
      <dgm:prSet/>
      <dgm:spPr/>
      <dgm:t>
        <a:bodyPr/>
        <a:lstStyle/>
        <a:p>
          <a:pPr rtl="0"/>
          <a:r>
            <a:rPr lang="ru-RU" dirty="0" smtClean="0"/>
            <a:t>Интерактивное взаимодействие. Взаимодействие при интегра­ции коллективных усилий для совместного решения той или иной задачи называется интерактивным.</a:t>
          </a:r>
          <a:endParaRPr lang="ru-RU" dirty="0"/>
        </a:p>
      </dgm:t>
    </dgm:pt>
    <dgm:pt modelId="{BC4D8992-7067-4326-9000-F81812D4F520}" type="parTrans" cxnId="{3B32715A-E21D-4FF8-A52C-E4F14F777AFF}">
      <dgm:prSet/>
      <dgm:spPr/>
      <dgm:t>
        <a:bodyPr/>
        <a:lstStyle/>
        <a:p>
          <a:endParaRPr lang="ru-RU"/>
        </a:p>
      </dgm:t>
    </dgm:pt>
    <dgm:pt modelId="{CEDDDEA4-9BED-439D-A136-DFD0E3F2E244}" type="sibTrans" cxnId="{3B32715A-E21D-4FF8-A52C-E4F14F777AFF}">
      <dgm:prSet/>
      <dgm:spPr/>
      <dgm:t>
        <a:bodyPr/>
        <a:lstStyle/>
        <a:p>
          <a:endParaRPr lang="ru-RU"/>
        </a:p>
      </dgm:t>
    </dgm:pt>
    <dgm:pt modelId="{08A9E939-DE71-4716-B1E3-A4D5116D08D3}">
      <dgm:prSet/>
      <dgm:spPr/>
      <dgm:t>
        <a:bodyPr/>
        <a:lstStyle/>
        <a:p>
          <a:pPr rtl="0"/>
          <a:r>
            <a:rPr lang="ru-RU" smtClean="0"/>
            <a:t>При интерак­тивном общении индивид обогащается, приобретает и заимствует от других то, что не может быть приобретено вне группы, а успеш­ность совместной деятельности людей определяется не столько ак­тивностью каждого члена группы, сколько оптимальностью их взаимодействия друг с другом, стратегией и тактикой совместных групповых усилий. Примером полной коммуникативной структу­ры взаимодействия может служить дискуссия, в процессе которой все участники группы совершенно свободно общаются друг с дру­гом.</a:t>
          </a:r>
          <a:endParaRPr lang="ru-RU"/>
        </a:p>
      </dgm:t>
    </dgm:pt>
    <dgm:pt modelId="{23C4D3E7-DA66-4802-B4B4-A21972DDCC0D}" type="parTrans" cxnId="{14E75D17-34BB-49D7-A50E-699C97472A7C}">
      <dgm:prSet/>
      <dgm:spPr/>
      <dgm:t>
        <a:bodyPr/>
        <a:lstStyle/>
        <a:p>
          <a:endParaRPr lang="ru-RU"/>
        </a:p>
      </dgm:t>
    </dgm:pt>
    <dgm:pt modelId="{38563E47-7811-4784-83FC-4F5284E8C73C}" type="sibTrans" cxnId="{14E75D17-34BB-49D7-A50E-699C97472A7C}">
      <dgm:prSet/>
      <dgm:spPr/>
      <dgm:t>
        <a:bodyPr/>
        <a:lstStyle/>
        <a:p>
          <a:endParaRPr lang="ru-RU"/>
        </a:p>
      </dgm:t>
    </dgm:pt>
    <dgm:pt modelId="{43C27AF4-36D5-4D02-B3F9-BE0BAEB5EA2A}" type="pres">
      <dgm:prSet presAssocID="{86D44C42-2FBD-4C35-A1F4-82F4D1E0C88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CB950DF-43AE-43FF-B02A-56B53BD0CB16}" type="pres">
      <dgm:prSet presAssocID="{051317B5-3FF7-472A-AAC9-958E14CABB0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50B43D-E05E-4BC1-8DD9-095FD199D3A5}" type="pres">
      <dgm:prSet presAssocID="{CEDDDEA4-9BED-439D-A136-DFD0E3F2E244}" presName="spacer" presStyleCnt="0"/>
      <dgm:spPr/>
    </dgm:pt>
    <dgm:pt modelId="{A7B585A3-570E-49D8-B6C0-E04FDFB796F7}" type="pres">
      <dgm:prSet presAssocID="{08A9E939-DE71-4716-B1E3-A4D5116D08D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B32715A-E21D-4FF8-A52C-E4F14F777AFF}" srcId="{86D44C42-2FBD-4C35-A1F4-82F4D1E0C88A}" destId="{051317B5-3FF7-472A-AAC9-958E14CABB06}" srcOrd="0" destOrd="0" parTransId="{BC4D8992-7067-4326-9000-F81812D4F520}" sibTransId="{CEDDDEA4-9BED-439D-A136-DFD0E3F2E244}"/>
    <dgm:cxn modelId="{14E75D17-34BB-49D7-A50E-699C97472A7C}" srcId="{86D44C42-2FBD-4C35-A1F4-82F4D1E0C88A}" destId="{08A9E939-DE71-4716-B1E3-A4D5116D08D3}" srcOrd="1" destOrd="0" parTransId="{23C4D3E7-DA66-4802-B4B4-A21972DDCC0D}" sibTransId="{38563E47-7811-4784-83FC-4F5284E8C73C}"/>
    <dgm:cxn modelId="{389C7412-FDDA-4CC8-8E1C-58A5CF329E43}" type="presOf" srcId="{08A9E939-DE71-4716-B1E3-A4D5116D08D3}" destId="{A7B585A3-570E-49D8-B6C0-E04FDFB796F7}" srcOrd="0" destOrd="0" presId="urn:microsoft.com/office/officeart/2005/8/layout/vList2"/>
    <dgm:cxn modelId="{215C4C0E-F087-46BE-A46E-51F8C7D201D6}" type="presOf" srcId="{86D44C42-2FBD-4C35-A1F4-82F4D1E0C88A}" destId="{43C27AF4-36D5-4D02-B3F9-BE0BAEB5EA2A}" srcOrd="0" destOrd="0" presId="urn:microsoft.com/office/officeart/2005/8/layout/vList2"/>
    <dgm:cxn modelId="{BF017AB2-36D3-4F58-A75B-02F449F0FB99}" type="presOf" srcId="{051317B5-3FF7-472A-AAC9-958E14CABB06}" destId="{1CB950DF-43AE-43FF-B02A-56B53BD0CB16}" srcOrd="0" destOrd="0" presId="urn:microsoft.com/office/officeart/2005/8/layout/vList2"/>
    <dgm:cxn modelId="{197F64A5-3B2A-43A3-AD95-FEC594B51E21}" type="presParOf" srcId="{43C27AF4-36D5-4D02-B3F9-BE0BAEB5EA2A}" destId="{1CB950DF-43AE-43FF-B02A-56B53BD0CB16}" srcOrd="0" destOrd="0" presId="urn:microsoft.com/office/officeart/2005/8/layout/vList2"/>
    <dgm:cxn modelId="{DD43E3CF-9A10-4CA7-8E12-F899DDBA53C0}" type="presParOf" srcId="{43C27AF4-36D5-4D02-B3F9-BE0BAEB5EA2A}" destId="{0950B43D-E05E-4BC1-8DD9-095FD199D3A5}" srcOrd="1" destOrd="0" presId="urn:microsoft.com/office/officeart/2005/8/layout/vList2"/>
    <dgm:cxn modelId="{93632C0B-E6A3-496B-A705-03FADDD70D6C}" type="presParOf" srcId="{43C27AF4-36D5-4D02-B3F9-BE0BAEB5EA2A}" destId="{A7B585A3-570E-49D8-B6C0-E04FDFB796F7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137655-4591-4754-88A7-914FCCACDD61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ru-RU"/>
        </a:p>
      </dgm:t>
    </dgm:pt>
    <dgm:pt modelId="{8C9069C7-1D95-4696-BB6E-350D5C6D98B8}">
      <dgm:prSet/>
      <dgm:spPr/>
      <dgm:t>
        <a:bodyPr/>
        <a:lstStyle/>
        <a:p>
          <a:pPr rtl="0"/>
          <a:r>
            <a:rPr lang="ru-RU" dirty="0" smtClean="0"/>
            <a:t>В основе </a:t>
          </a:r>
          <a:r>
            <a:rPr lang="ru-RU" dirty="0" err="1" smtClean="0"/>
            <a:t>трансактного</a:t>
          </a:r>
          <a:r>
            <a:rPr lang="ru-RU" dirty="0" smtClean="0"/>
            <a:t> анализа лежит  предположение о том, что каждый человек будет "в порядке" тогда, когда он будет сам держать свою жизнь в собственных руках и сам будет за нее нести ответственность.</a:t>
          </a:r>
          <a:endParaRPr lang="ru-RU" dirty="0"/>
        </a:p>
      </dgm:t>
    </dgm:pt>
    <dgm:pt modelId="{845CA26B-6B16-4A18-80BB-EA8A52C58400}" type="parTrans" cxnId="{40997B95-25CF-4EEC-94A9-5BC9F4D28BD9}">
      <dgm:prSet/>
      <dgm:spPr/>
      <dgm:t>
        <a:bodyPr/>
        <a:lstStyle/>
        <a:p>
          <a:endParaRPr lang="ru-RU"/>
        </a:p>
      </dgm:t>
    </dgm:pt>
    <dgm:pt modelId="{56280F40-0505-465D-B252-F52EC5D157D3}" type="sibTrans" cxnId="{40997B95-25CF-4EEC-94A9-5BC9F4D28BD9}">
      <dgm:prSet/>
      <dgm:spPr/>
      <dgm:t>
        <a:bodyPr/>
        <a:lstStyle/>
        <a:p>
          <a:endParaRPr lang="ru-RU"/>
        </a:p>
      </dgm:t>
    </dgm:pt>
    <dgm:pt modelId="{461AFBD3-6E51-4D4A-99F0-47F2BDEB5388}">
      <dgm:prSet/>
      <dgm:spPr/>
      <dgm:t>
        <a:bodyPr/>
        <a:lstStyle/>
        <a:p>
          <a:pPr rtl="0"/>
          <a:r>
            <a:rPr lang="ru-RU" smtClean="0"/>
            <a:t>Трансакция это действие (акция) , направленное на другого человека. Это единица общения.</a:t>
          </a:r>
          <a:endParaRPr lang="ru-RU"/>
        </a:p>
      </dgm:t>
    </dgm:pt>
    <dgm:pt modelId="{ED485CDF-9F8A-44BE-AA68-8655CC40D83E}" type="parTrans" cxnId="{1235E043-A807-430C-A4F0-223AE4369CF9}">
      <dgm:prSet/>
      <dgm:spPr/>
      <dgm:t>
        <a:bodyPr/>
        <a:lstStyle/>
        <a:p>
          <a:endParaRPr lang="ru-RU"/>
        </a:p>
      </dgm:t>
    </dgm:pt>
    <dgm:pt modelId="{38B02E40-DD60-47BA-B8A9-F45AC0C79712}" type="sibTrans" cxnId="{1235E043-A807-430C-A4F0-223AE4369CF9}">
      <dgm:prSet/>
      <dgm:spPr/>
      <dgm:t>
        <a:bodyPr/>
        <a:lstStyle/>
        <a:p>
          <a:endParaRPr lang="ru-RU"/>
        </a:p>
      </dgm:t>
    </dgm:pt>
    <dgm:pt modelId="{25625009-7CFF-4845-9D72-C39381A3E7E8}">
      <dgm:prSet/>
      <dgm:spPr/>
      <dgm:t>
        <a:bodyPr/>
        <a:lstStyle/>
        <a:p>
          <a:pPr rtl="0"/>
          <a:r>
            <a:rPr lang="ru-RU" smtClean="0"/>
            <a:t>Концепция Э.Берна была создана в ответ на необходимость оказания психологической помощи людям, имеющим проблемы в общении. </a:t>
          </a:r>
          <a:endParaRPr lang="ru-RU"/>
        </a:p>
      </dgm:t>
    </dgm:pt>
    <dgm:pt modelId="{11DB1ECC-F1DC-4512-8C02-26D98242C548}" type="parTrans" cxnId="{FBF05499-257F-49AD-B2A0-D6A6724971AE}">
      <dgm:prSet/>
      <dgm:spPr/>
      <dgm:t>
        <a:bodyPr/>
        <a:lstStyle/>
        <a:p>
          <a:endParaRPr lang="ru-RU"/>
        </a:p>
      </dgm:t>
    </dgm:pt>
    <dgm:pt modelId="{CA83B712-B11D-455C-BD7B-71DBE519AAFC}" type="sibTrans" cxnId="{FBF05499-257F-49AD-B2A0-D6A6724971AE}">
      <dgm:prSet/>
      <dgm:spPr/>
      <dgm:t>
        <a:bodyPr/>
        <a:lstStyle/>
        <a:p>
          <a:endParaRPr lang="ru-RU"/>
        </a:p>
      </dgm:t>
    </dgm:pt>
    <dgm:pt modelId="{31DD1EE0-8699-4D5B-AE4A-2C78C6F9C26C}" type="pres">
      <dgm:prSet presAssocID="{7C137655-4591-4754-88A7-914FCCACDD6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F6B95F3-A859-4F44-A60D-446C6377881B}" type="pres">
      <dgm:prSet presAssocID="{8C9069C7-1D95-4696-BB6E-350D5C6D98B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97B10E-225D-4667-9212-04203C101C4A}" type="pres">
      <dgm:prSet presAssocID="{56280F40-0505-465D-B252-F52EC5D157D3}" presName="spacer" presStyleCnt="0"/>
      <dgm:spPr/>
    </dgm:pt>
    <dgm:pt modelId="{8548F3BC-5905-491D-8B2E-1F74ADEE9FA6}" type="pres">
      <dgm:prSet presAssocID="{461AFBD3-6E51-4D4A-99F0-47F2BDEB538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A7FCB6-AD65-4F1F-A1D3-7AAA75E1C582}" type="pres">
      <dgm:prSet presAssocID="{38B02E40-DD60-47BA-B8A9-F45AC0C79712}" presName="spacer" presStyleCnt="0"/>
      <dgm:spPr/>
    </dgm:pt>
    <dgm:pt modelId="{75F679FB-1B14-4FE4-B48B-4B2EB6FCA0C2}" type="pres">
      <dgm:prSet presAssocID="{25625009-7CFF-4845-9D72-C39381A3E7E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3E19629-D326-4FD9-9676-1E1E86FBFE8A}" type="presOf" srcId="{461AFBD3-6E51-4D4A-99F0-47F2BDEB5388}" destId="{8548F3BC-5905-491D-8B2E-1F74ADEE9FA6}" srcOrd="0" destOrd="0" presId="urn:microsoft.com/office/officeart/2005/8/layout/vList2"/>
    <dgm:cxn modelId="{050864AF-F98B-4347-AF09-E42432CDE97F}" type="presOf" srcId="{25625009-7CFF-4845-9D72-C39381A3E7E8}" destId="{75F679FB-1B14-4FE4-B48B-4B2EB6FCA0C2}" srcOrd="0" destOrd="0" presId="urn:microsoft.com/office/officeart/2005/8/layout/vList2"/>
    <dgm:cxn modelId="{CE97F485-4058-4D85-9A30-7B47BDD21354}" type="presOf" srcId="{8C9069C7-1D95-4696-BB6E-350D5C6D98B8}" destId="{9F6B95F3-A859-4F44-A60D-446C6377881B}" srcOrd="0" destOrd="0" presId="urn:microsoft.com/office/officeart/2005/8/layout/vList2"/>
    <dgm:cxn modelId="{C28444E6-F84A-4030-800F-EBDFC0B2D95E}" type="presOf" srcId="{7C137655-4591-4754-88A7-914FCCACDD61}" destId="{31DD1EE0-8699-4D5B-AE4A-2C78C6F9C26C}" srcOrd="0" destOrd="0" presId="urn:microsoft.com/office/officeart/2005/8/layout/vList2"/>
    <dgm:cxn modelId="{1235E043-A807-430C-A4F0-223AE4369CF9}" srcId="{7C137655-4591-4754-88A7-914FCCACDD61}" destId="{461AFBD3-6E51-4D4A-99F0-47F2BDEB5388}" srcOrd="1" destOrd="0" parTransId="{ED485CDF-9F8A-44BE-AA68-8655CC40D83E}" sibTransId="{38B02E40-DD60-47BA-B8A9-F45AC0C79712}"/>
    <dgm:cxn modelId="{FBF05499-257F-49AD-B2A0-D6A6724971AE}" srcId="{7C137655-4591-4754-88A7-914FCCACDD61}" destId="{25625009-7CFF-4845-9D72-C39381A3E7E8}" srcOrd="2" destOrd="0" parTransId="{11DB1ECC-F1DC-4512-8C02-26D98242C548}" sibTransId="{CA83B712-B11D-455C-BD7B-71DBE519AAFC}"/>
    <dgm:cxn modelId="{40997B95-25CF-4EEC-94A9-5BC9F4D28BD9}" srcId="{7C137655-4591-4754-88A7-914FCCACDD61}" destId="{8C9069C7-1D95-4696-BB6E-350D5C6D98B8}" srcOrd="0" destOrd="0" parTransId="{845CA26B-6B16-4A18-80BB-EA8A52C58400}" sibTransId="{56280F40-0505-465D-B252-F52EC5D157D3}"/>
    <dgm:cxn modelId="{CB86CE6D-AA35-4EF4-9DB2-9D95BF26C13F}" type="presParOf" srcId="{31DD1EE0-8699-4D5B-AE4A-2C78C6F9C26C}" destId="{9F6B95F3-A859-4F44-A60D-446C6377881B}" srcOrd="0" destOrd="0" presId="urn:microsoft.com/office/officeart/2005/8/layout/vList2"/>
    <dgm:cxn modelId="{1A884D12-1671-4F93-BF2B-8B75A2550724}" type="presParOf" srcId="{31DD1EE0-8699-4D5B-AE4A-2C78C6F9C26C}" destId="{6397B10E-225D-4667-9212-04203C101C4A}" srcOrd="1" destOrd="0" presId="urn:microsoft.com/office/officeart/2005/8/layout/vList2"/>
    <dgm:cxn modelId="{6E7838EE-9553-4D86-91FB-BB3612074E0F}" type="presParOf" srcId="{31DD1EE0-8699-4D5B-AE4A-2C78C6F9C26C}" destId="{8548F3BC-5905-491D-8B2E-1F74ADEE9FA6}" srcOrd="2" destOrd="0" presId="urn:microsoft.com/office/officeart/2005/8/layout/vList2"/>
    <dgm:cxn modelId="{CF1C808E-046E-4A54-B29B-3DDAFF006632}" type="presParOf" srcId="{31DD1EE0-8699-4D5B-AE4A-2C78C6F9C26C}" destId="{C5A7FCB6-AD65-4F1F-A1D3-7AAA75E1C582}" srcOrd="3" destOrd="0" presId="urn:microsoft.com/office/officeart/2005/8/layout/vList2"/>
    <dgm:cxn modelId="{C822D87B-3D9C-4FC7-8272-1199CB29712A}" type="presParOf" srcId="{31DD1EE0-8699-4D5B-AE4A-2C78C6F9C26C}" destId="{75F679FB-1B14-4FE4-B48B-4B2EB6FCA0C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B950DF-43AE-43FF-B02A-56B53BD0CB16}">
      <dsp:nvSpPr>
        <dsp:cNvPr id="0" name=""/>
        <dsp:cNvSpPr/>
      </dsp:nvSpPr>
      <dsp:spPr>
        <a:xfrm>
          <a:off x="0" y="113468"/>
          <a:ext cx="10018712" cy="233707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Интерактивное взаимодействие. Взаимодействие при интегра­ции коллективных усилий для совместного решения той или иной задачи называется интерактивным.</a:t>
          </a:r>
          <a:endParaRPr lang="ru-RU" sz="2000" kern="1200" dirty="0"/>
        </a:p>
      </dsp:txBody>
      <dsp:txXfrm>
        <a:off x="114087" y="227555"/>
        <a:ext cx="9790538" cy="2108901"/>
      </dsp:txXfrm>
    </dsp:sp>
    <dsp:sp modelId="{A7B585A3-570E-49D8-B6C0-E04FDFB796F7}">
      <dsp:nvSpPr>
        <dsp:cNvPr id="0" name=""/>
        <dsp:cNvSpPr/>
      </dsp:nvSpPr>
      <dsp:spPr>
        <a:xfrm>
          <a:off x="0" y="2508143"/>
          <a:ext cx="10018712" cy="2337075"/>
        </a:xfrm>
        <a:prstGeom prst="roundRect">
          <a:avLst/>
        </a:prstGeom>
        <a:solidFill>
          <a:schemeClr val="accent5">
            <a:hueOff val="1337973"/>
            <a:satOff val="15199"/>
            <a:lumOff val="9804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/>
            <a:t>При интерак­тивном общении индивид обогащается, приобретает и заимствует от других то, что не может быть приобретено вне группы, а успеш­ность совместной деятельности людей определяется не столько ак­тивностью каждого члена группы, сколько оптимальностью их взаимодействия друг с другом, стратегией и тактикой совместных групповых усилий. Примером полной коммуникативной структу­ры взаимодействия может служить дискуссия, в процессе которой все участники группы совершенно свободно общаются друг с дру­гом.</a:t>
          </a:r>
          <a:endParaRPr lang="ru-RU" sz="2000" kern="1200"/>
        </a:p>
      </dsp:txBody>
      <dsp:txXfrm>
        <a:off x="114087" y="2622230"/>
        <a:ext cx="9790538" cy="21089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6B95F3-A859-4F44-A60D-446C6377881B}">
      <dsp:nvSpPr>
        <dsp:cNvPr id="0" name=""/>
        <dsp:cNvSpPr/>
      </dsp:nvSpPr>
      <dsp:spPr>
        <a:xfrm>
          <a:off x="0" y="242594"/>
          <a:ext cx="10018712" cy="126477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В основе </a:t>
          </a:r>
          <a:r>
            <a:rPr lang="ru-RU" sz="2300" kern="1200" dirty="0" err="1" smtClean="0"/>
            <a:t>трансактного</a:t>
          </a:r>
          <a:r>
            <a:rPr lang="ru-RU" sz="2300" kern="1200" dirty="0" smtClean="0"/>
            <a:t> анализа лежит  предположение о том, что каждый человек будет "в порядке" тогда, когда он будет сам держать свою жизнь в собственных руках и сам будет за нее нести ответственность.</a:t>
          </a:r>
          <a:endParaRPr lang="ru-RU" sz="2300" kern="1200" dirty="0"/>
        </a:p>
      </dsp:txBody>
      <dsp:txXfrm>
        <a:off x="61741" y="304335"/>
        <a:ext cx="9895230" cy="1141288"/>
      </dsp:txXfrm>
    </dsp:sp>
    <dsp:sp modelId="{8548F3BC-5905-491D-8B2E-1F74ADEE9FA6}">
      <dsp:nvSpPr>
        <dsp:cNvPr id="0" name=""/>
        <dsp:cNvSpPr/>
      </dsp:nvSpPr>
      <dsp:spPr>
        <a:xfrm>
          <a:off x="0" y="1573605"/>
          <a:ext cx="10018712" cy="1264770"/>
        </a:xfrm>
        <a:prstGeom prst="roundRect">
          <a:avLst/>
        </a:prstGeom>
        <a:solidFill>
          <a:schemeClr val="accent2">
            <a:hueOff val="990334"/>
            <a:satOff val="863"/>
            <a:lumOff val="1667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smtClean="0"/>
            <a:t>Трансакция это действие (акция) , направленное на другого человека. Это единица общения.</a:t>
          </a:r>
          <a:endParaRPr lang="ru-RU" sz="2300" kern="1200"/>
        </a:p>
      </dsp:txBody>
      <dsp:txXfrm>
        <a:off x="61741" y="1635346"/>
        <a:ext cx="9895230" cy="1141288"/>
      </dsp:txXfrm>
    </dsp:sp>
    <dsp:sp modelId="{75F679FB-1B14-4FE4-B48B-4B2EB6FCA0C2}">
      <dsp:nvSpPr>
        <dsp:cNvPr id="0" name=""/>
        <dsp:cNvSpPr/>
      </dsp:nvSpPr>
      <dsp:spPr>
        <a:xfrm>
          <a:off x="0" y="2904615"/>
          <a:ext cx="10018712" cy="1264770"/>
        </a:xfrm>
        <a:prstGeom prst="roundRect">
          <a:avLst/>
        </a:prstGeom>
        <a:solidFill>
          <a:schemeClr val="accent2">
            <a:hueOff val="1980668"/>
            <a:satOff val="1727"/>
            <a:lumOff val="3334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smtClean="0"/>
            <a:t>Концепция Э.Берна была создана в ответ на необходимость оказания психологической помощи людям, имеющим проблемы в общении. </a:t>
          </a:r>
          <a:endParaRPr lang="ru-RU" sz="2300" kern="1200"/>
        </a:p>
      </dsp:txBody>
      <dsp:txXfrm>
        <a:off x="61741" y="2966356"/>
        <a:ext cx="9895230" cy="11412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4995C-5C80-4D39-B124-8D5E6AEE27CF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842A0-1FD7-462F-A41C-7DBAA72A6C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5287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4995C-5C80-4D39-B124-8D5E6AEE27CF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842A0-1FD7-462F-A41C-7DBAA72A6C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117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4995C-5C80-4D39-B124-8D5E6AEE27CF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842A0-1FD7-462F-A41C-7DBAA72A6C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88404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4995C-5C80-4D39-B124-8D5E6AEE27CF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842A0-1FD7-462F-A41C-7DBAA72A6C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73360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4995C-5C80-4D39-B124-8D5E6AEE27CF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842A0-1FD7-462F-A41C-7DBAA72A6C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84427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4995C-5C80-4D39-B124-8D5E6AEE27CF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842A0-1FD7-462F-A41C-7DBAA72A6C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60834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4995C-5C80-4D39-B124-8D5E6AEE27CF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842A0-1FD7-462F-A41C-7DBAA72A6C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42534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4995C-5C80-4D39-B124-8D5E6AEE27CF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842A0-1FD7-462F-A41C-7DBAA72A6C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1665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4995C-5C80-4D39-B124-8D5E6AEE27CF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842A0-1FD7-462F-A41C-7DBAA72A6C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0101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4995C-5C80-4D39-B124-8D5E6AEE27CF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3CF842A0-1FD7-462F-A41C-7DBAA72A6C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13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4995C-5C80-4D39-B124-8D5E6AEE27CF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842A0-1FD7-462F-A41C-7DBAA72A6C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27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4995C-5C80-4D39-B124-8D5E6AEE27CF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842A0-1FD7-462F-A41C-7DBAA72A6C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758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4995C-5C80-4D39-B124-8D5E6AEE27CF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842A0-1FD7-462F-A41C-7DBAA72A6C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1203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4995C-5C80-4D39-B124-8D5E6AEE27CF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842A0-1FD7-462F-A41C-7DBAA72A6C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128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4995C-5C80-4D39-B124-8D5E6AEE27CF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842A0-1FD7-462F-A41C-7DBAA72A6C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986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4995C-5C80-4D39-B124-8D5E6AEE27CF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842A0-1FD7-462F-A41C-7DBAA72A6C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339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4995C-5C80-4D39-B124-8D5E6AEE27CF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842A0-1FD7-462F-A41C-7DBAA72A6C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579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4A4995C-5C80-4D39-B124-8D5E6AEE27CF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CF842A0-1FD7-462F-A41C-7DBAA72A6C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527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  <p:sldLayoutId id="2147483766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Общение как взаимодействие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Интерактивная сторона общения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29893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320039"/>
            <a:ext cx="10018713" cy="1211581"/>
          </a:xfrm>
        </p:spPr>
        <p:txBody>
          <a:bodyPr/>
          <a:lstStyle/>
          <a:p>
            <a:r>
              <a:rPr lang="ru-RU" dirty="0" err="1" smtClean="0"/>
              <a:t>Трансактный</a:t>
            </a:r>
            <a:r>
              <a:rPr lang="ru-RU" dirty="0" smtClean="0"/>
              <a:t> анализ. Э. Берн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2383964"/>
              </p:ext>
            </p:extLst>
          </p:nvPr>
        </p:nvGraphicFramePr>
        <p:xfrm>
          <a:off x="1484310" y="1760220"/>
          <a:ext cx="10018713" cy="44119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342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516" y="3655695"/>
            <a:ext cx="6978968" cy="2827544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4311" y="297142"/>
            <a:ext cx="9122729" cy="3131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2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16" y="0"/>
            <a:ext cx="10713493" cy="6701051"/>
          </a:xfrm>
        </p:spPr>
      </p:pic>
    </p:spTree>
    <p:extLst>
      <p:ext uri="{BB962C8B-B14F-4D97-AF65-F5344CB8AC3E}">
        <p14:creationId xmlns:p14="http://schemas.microsoft.com/office/powerpoint/2010/main" val="275134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4708" y="134992"/>
            <a:ext cx="7609412" cy="6588015"/>
          </a:xfrm>
        </p:spPr>
      </p:pic>
    </p:spTree>
    <p:extLst>
      <p:ext uri="{BB962C8B-B14F-4D97-AF65-F5344CB8AC3E}">
        <p14:creationId xmlns:p14="http://schemas.microsoft.com/office/powerpoint/2010/main" val="415200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484311" y="-696035"/>
            <a:ext cx="10018713" cy="25930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/>
              <a:t>Интерактивная </a:t>
            </a:r>
            <a:r>
              <a:rPr lang="ru-RU" dirty="0" smtClean="0"/>
              <a:t>сторона </a:t>
            </a:r>
            <a:r>
              <a:rPr lang="ru-RU" dirty="0"/>
              <a:t>общения (от англ. </a:t>
            </a:r>
            <a:r>
              <a:rPr lang="ru-RU" dirty="0" err="1"/>
              <a:t>interaction</a:t>
            </a:r>
            <a:r>
              <a:rPr lang="ru-RU" dirty="0"/>
              <a:t> — взаи­модействие) обеспечивает взаимодействие людей </a:t>
            </a:r>
            <a:r>
              <a:rPr lang="ru-RU" dirty="0" smtClean="0"/>
              <a:t>в группе, </a:t>
            </a:r>
            <a:r>
              <a:rPr lang="ru-RU" dirty="0"/>
              <a:t>непосредственную организацию их совместной деятельности. Основными компонентами этого процесса являются сами люди, их взаимная связь и воздействие друг на друга. Существенным компонентом в процессе взаимодействия общающихся индивидов является факт их взаимных изменений как результат взаимовлия­ния. 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7440" y="191928"/>
            <a:ext cx="7886700" cy="2292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061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2" y="245660"/>
            <a:ext cx="9911570" cy="72333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Типы взаимовлияния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078173"/>
            <a:ext cx="10018713" cy="5418161"/>
          </a:xfrm>
        </p:spPr>
        <p:txBody>
          <a:bodyPr>
            <a:normAutofit lnSpcReduction="10000"/>
          </a:bodyPr>
          <a:lstStyle/>
          <a:p>
            <a:r>
              <a:rPr lang="ru-RU" dirty="0"/>
              <a:t> </a:t>
            </a:r>
            <a:r>
              <a:rPr lang="ru-RU" b="1" dirty="0" smtClean="0"/>
              <a:t>взаимное </a:t>
            </a:r>
            <a:r>
              <a:rPr lang="ru-RU" b="1" dirty="0"/>
              <a:t>облегчение</a:t>
            </a:r>
            <a:r>
              <a:rPr lang="ru-RU" dirty="0"/>
              <a:t> — действия партнеров по общению стано­вятся результативными благодаря благотворному влиянию друг на друга; </a:t>
            </a:r>
          </a:p>
          <a:p>
            <a:r>
              <a:rPr lang="ru-RU" b="1" dirty="0" smtClean="0"/>
              <a:t>взаимное </a:t>
            </a:r>
            <a:r>
              <a:rPr lang="ru-RU" b="1" dirty="0"/>
              <a:t>затруднение</a:t>
            </a:r>
            <a:r>
              <a:rPr lang="ru-RU" dirty="0"/>
              <a:t> — взаимодействие неэффективно, дей­ствия партнеров затрудняют достижение результатов общения;</a:t>
            </a:r>
          </a:p>
          <a:p>
            <a:r>
              <a:rPr lang="ru-RU" b="1" dirty="0" smtClean="0"/>
              <a:t>одностороннее </a:t>
            </a:r>
            <a:r>
              <a:rPr lang="ru-RU" b="1" dirty="0"/>
              <a:t>облегчение</a:t>
            </a:r>
            <a:r>
              <a:rPr lang="ru-RU" dirty="0"/>
              <a:t> — взаимодействие способствует по­вышению эффективности действий одного из партнеров; » </a:t>
            </a:r>
          </a:p>
          <a:p>
            <a:r>
              <a:rPr lang="ru-RU" b="1" dirty="0"/>
              <a:t>одностороннее затруднение</a:t>
            </a:r>
            <a:r>
              <a:rPr lang="ru-RU" dirty="0"/>
              <a:t> — для одного из партнеров намеренно или непреднамеренно создаются помехи; » </a:t>
            </a:r>
          </a:p>
          <a:p>
            <a:r>
              <a:rPr lang="ru-RU" b="1" dirty="0"/>
              <a:t>асимметричное облегчение</a:t>
            </a:r>
            <a:r>
              <a:rPr lang="ru-RU" dirty="0"/>
              <a:t> — один из партнеров испытывает затруднения из-за того, что в ситуации общения облегчает дей­ствия другого; </a:t>
            </a:r>
          </a:p>
          <a:p>
            <a:r>
              <a:rPr lang="ru-RU" b="1" dirty="0" smtClean="0"/>
              <a:t>независимость</a:t>
            </a:r>
            <a:r>
              <a:rPr lang="ru-RU" dirty="0" smtClean="0"/>
              <a:t> </a:t>
            </a:r>
            <a:r>
              <a:rPr lang="ru-RU" dirty="0"/>
              <a:t>— поведение партнеров не влияет на степень эффективности действий друг друга.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554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484311" y="-586853"/>
            <a:ext cx="10018713" cy="3548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50125"/>
            <a:ext cx="10018713" cy="5641075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Межличностные отношения — это субъективно переживае­мые связи между людьми, проявляющиеся в характере и способах взаимных влияний партнеров в ходе совместной деятельности. Отношения рассматриваются как личностная основа взаимодей­ствия, выражающаяся в системе установок и ценностных ориен­таций, ожиданий, сложившихся стереотипов, эмоциональных от­кликов, которые один человек вызывает в другом. Хотя все отно­шения развиваются по-разному, чаще всего они проходят следующие стадии: зарождение, стабилизация и угасание. Будут ли отношения в итоге удачными, зависит от того, как взаимодействуют партнеры. Формой выражения отношений является непо­средственное общение одного партнера с другим, в ходе которого межличностные отношения проявляются с различной степенью активности. Основой для установления отношения с другим человеком пре­жде всего является потребность в получении информации и умень­шении неопределенности. </a:t>
            </a:r>
            <a:r>
              <a:rPr lang="ru-RU" b="1" dirty="0"/>
              <a:t>Мы получаем информацию о </a:t>
            </a:r>
            <a:r>
              <a:rPr lang="ru-RU" b="1" dirty="0" smtClean="0"/>
              <a:t> </a:t>
            </a:r>
            <a:r>
              <a:rPr lang="ru-RU" b="1" dirty="0"/>
              <a:t>партнере пассивно, когда наблюдаем за его действиями и поведе­нием, активно, когда получаем информацию от других, и инте­рактивно, когда обращаемся непосредственно к человеку.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341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3516" y="136478"/>
            <a:ext cx="9469508" cy="1160059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Формальное и неформальное взаимодействие. </a:t>
            </a:r>
            <a:r>
              <a:rPr lang="ru-RU" sz="2400" dirty="0" smtClean="0">
                <a:solidFill>
                  <a:srgbClr val="FF0000"/>
                </a:solidFill>
              </a:rPr>
              <a:t/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/>
              <a:t>Это </a:t>
            </a:r>
            <a:r>
              <a:rPr lang="ru-RU" sz="2400" dirty="0"/>
              <a:t>различие контактов в зависимости от степени формализации.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433016"/>
            <a:ext cx="10018713" cy="1378424"/>
          </a:xfrm>
        </p:spPr>
        <p:txBody>
          <a:bodyPr/>
          <a:lstStyle/>
          <a:p>
            <a:r>
              <a:rPr lang="ru-RU" dirty="0"/>
              <a:t>формальные группы — взаимодействие в них позволяет упо­рядочить и ограничивать информационные </a:t>
            </a:r>
            <a:r>
              <a:rPr lang="ru-RU" dirty="0" smtClean="0"/>
              <a:t>потоки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760" y="2445680"/>
            <a:ext cx="6926580" cy="4091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56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Неформальные группы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924335"/>
            <a:ext cx="10018713" cy="1504665"/>
          </a:xfrm>
        </p:spPr>
        <p:txBody>
          <a:bodyPr/>
          <a:lstStyle/>
          <a:p>
            <a:r>
              <a:rPr lang="ru-RU" dirty="0"/>
              <a:t>характеризует социальное взаимодей­ствие между людьми, выражение человеческой потребности в об­щении по интересам, симпатиям и приверженностям, дополняющее формальное общение.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628899" y="4208970"/>
            <a:ext cx="8874124" cy="16459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Сплетни — это передача информации о людях, известных вам и вашему собеседнику, причем эта информация не обязательно правдива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3315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-1774208"/>
            <a:ext cx="10018713" cy="218363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4304572"/>
              </p:ext>
            </p:extLst>
          </p:nvPr>
        </p:nvGraphicFramePr>
        <p:xfrm>
          <a:off x="1484310" y="832513"/>
          <a:ext cx="10018713" cy="4958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057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-928048"/>
            <a:ext cx="10018713" cy="6823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518615"/>
            <a:ext cx="10018713" cy="5272586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/>
              <a:t>В основу различения типичных стратегий взаимодействия мо­жет быть положена ценностная ось «отношение к другому как к ценности — отношение к другому как к средству». При отношении к партнеру как к ценности можно выделить моральную сторону, т. е. признание у человека права быть таким, какой он есть, и пси­хологическую сторону, которая состоит в стремлении к сотрудниче­ству, равноправным партнерским отношениям, к готовности понять другого, к установке на диалог. При второй позиции — отношение к партнеру как к средству (нужен — привлечь, не нужен — отодви­нуть, мешает — убрать) — происходит обесценивание личности человека, ощущение превосходства над другими в чем-либо, доходя­щем до понимания собственной исключительности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128534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400" dirty="0"/>
              <a:t>К основным эффективным механизмам, обеспечивающим формирование конструктивного взаимодействия в организации и в конкретной группе, относятся следующие. 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Взаимопонимание </a:t>
            </a:r>
            <a:r>
              <a:rPr lang="ru-RU" dirty="0"/>
              <a:t>— это результат познания партнера, форми­рования общих целей и методов взаимодействия.</a:t>
            </a:r>
          </a:p>
          <a:p>
            <a:r>
              <a:rPr lang="ru-RU" dirty="0"/>
              <a:t> </a:t>
            </a:r>
            <a:r>
              <a:rPr lang="ru-RU" b="1" dirty="0"/>
              <a:t>Координация </a:t>
            </a:r>
            <a:r>
              <a:rPr lang="ru-RU" dirty="0"/>
              <a:t>— поиск таких средств общения, которые в наи­лучшей степени соответствуют намерениям и возможностям пар­тнеров.</a:t>
            </a:r>
          </a:p>
          <a:p>
            <a:r>
              <a:rPr lang="ru-RU" dirty="0"/>
              <a:t> </a:t>
            </a:r>
            <a:r>
              <a:rPr lang="ru-RU" b="1" dirty="0"/>
              <a:t>Согласование</a:t>
            </a:r>
            <a:r>
              <a:rPr lang="ru-RU" dirty="0"/>
              <a:t> — механизм взаимодействия, касающийся в основном </a:t>
            </a:r>
            <a:r>
              <a:rPr lang="ru-RU" dirty="0" smtClean="0"/>
              <a:t>мотивационно-</a:t>
            </a:r>
            <a:r>
              <a:rPr lang="ru-RU" dirty="0" err="1" smtClean="0"/>
              <a:t>потребностной</a:t>
            </a:r>
            <a:r>
              <a:rPr lang="ru-RU" dirty="0"/>
              <a:t> </a:t>
            </a:r>
            <a:r>
              <a:rPr lang="ru-RU" dirty="0" smtClean="0"/>
              <a:t>сферы</a:t>
            </a:r>
            <a:r>
              <a:rPr lang="ru-RU" dirty="0" smtClean="0"/>
              <a:t>. </a:t>
            </a:r>
            <a:endParaRPr lang="ru-RU" dirty="0"/>
          </a:p>
          <a:p>
            <a:r>
              <a:rPr lang="ru-RU" b="1" dirty="0"/>
              <a:t>Партнерство</a:t>
            </a:r>
            <a:r>
              <a:rPr lang="ru-RU" dirty="0"/>
              <a:t> — предполагает отношение к другому человеку как к равному, с кем надо считаться, но в то же время стремление не допустить ущерба себе, раскрывая цели своей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91734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138</TotalTime>
  <Words>755</Words>
  <Application>Microsoft Office PowerPoint</Application>
  <PresentationFormat>Произвольный</PresentationFormat>
  <Paragraphs>28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Параллакс</vt:lpstr>
      <vt:lpstr>Общение как взаимодействие</vt:lpstr>
      <vt:lpstr>Презентация PowerPoint</vt:lpstr>
      <vt:lpstr>Типы взаимовлияния</vt:lpstr>
      <vt:lpstr>Презентация PowerPoint</vt:lpstr>
      <vt:lpstr>Формальное и неформальное взаимодействие.  Это различие контактов в зависимости от степени формализации. </vt:lpstr>
      <vt:lpstr>Неформальные группы</vt:lpstr>
      <vt:lpstr>Презентация PowerPoint</vt:lpstr>
      <vt:lpstr>Презентация PowerPoint</vt:lpstr>
      <vt:lpstr>К основным эффективным механизмам, обеспечивающим формирование конструктивного взаимодействия в организации и в конкретной группе, относятся следующие.  </vt:lpstr>
      <vt:lpstr>Трансактный анализ. Э. Берн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Общение как взаимодействие</dc:title>
  <dc:creator>Sanchiskis</dc:creator>
  <cp:lastModifiedBy>user</cp:lastModifiedBy>
  <cp:revision>8</cp:revision>
  <dcterms:created xsi:type="dcterms:W3CDTF">2016-03-20T18:31:22Z</dcterms:created>
  <dcterms:modified xsi:type="dcterms:W3CDTF">2019-11-25T06:58:57Z</dcterms:modified>
</cp:coreProperties>
</file>