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84" r:id="rId21"/>
    <p:sldId id="273" r:id="rId22"/>
    <p:sldId id="274" r:id="rId23"/>
    <p:sldId id="275" r:id="rId24"/>
    <p:sldId id="278" r:id="rId25"/>
    <p:sldId id="279" r:id="rId26"/>
    <p:sldId id="276" r:id="rId27"/>
    <p:sldId id="277" r:id="rId28"/>
    <p:sldId id="285" r:id="rId29"/>
    <p:sldId id="281" r:id="rId30"/>
    <p:sldId id="283" r:id="rId31"/>
    <p:sldId id="282"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Карты </a:t>
            </a:r>
            <a:r>
              <a:rPr lang="ru-RU" dirty="0" err="1" smtClean="0"/>
              <a:t>Проппа</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75033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Появление друга-помощника </a:t>
            </a:r>
            <a:r>
              <a:rPr lang="ru-RU" dirty="0"/>
              <a:t>(серый волк, кот в сапогах). </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1600" y="1844825"/>
            <a:ext cx="2880319" cy="360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53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Способ достижения цели </a:t>
            </a:r>
            <a:r>
              <a:rPr lang="ru-RU" dirty="0"/>
              <a:t>(это может быть полет на ковре-самолете, использование меча-</a:t>
            </a:r>
            <a:r>
              <a:rPr lang="ru-RU" dirty="0" err="1"/>
              <a:t>кладенца</a:t>
            </a:r>
            <a:r>
              <a:rPr lang="ru-RU" dirty="0"/>
              <a:t> и т.п.). </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772817"/>
            <a:ext cx="2696666" cy="367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63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Враг начинает действовать </a:t>
            </a:r>
            <a:r>
              <a:rPr lang="ru-RU" dirty="0"/>
              <a:t>(змей похищает царевну, колдунья отравляет яблоко). </a:t>
            </a: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2060849"/>
            <a:ext cx="2624658" cy="338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99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err="1"/>
              <a:t>Одержание</a:t>
            </a:r>
            <a:r>
              <a:rPr lang="ru-RU" b="1" dirty="0"/>
              <a:t> победы </a:t>
            </a:r>
            <a:r>
              <a:rPr lang="ru-RU" dirty="0"/>
              <a:t>(разрушение злых чар, физическое уничтожение антагониста —Змея, Кощея Бессмертного, победа в состязании). </a:t>
            </a: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1772817"/>
            <a:ext cx="2664296" cy="367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69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normAutofit lnSpcReduction="10000"/>
          </a:bodyPr>
          <a:lstStyle/>
          <a:p>
            <a:r>
              <a:rPr lang="ru-RU" dirty="0"/>
              <a:t>10. </a:t>
            </a:r>
            <a:r>
              <a:rPr lang="ru-RU" b="1" dirty="0"/>
              <a:t>Преследование </a:t>
            </a:r>
            <a:r>
              <a:rPr lang="ru-RU" dirty="0"/>
              <a:t>(какая сказка, как и детектив, обходится без погони? Героев могут преследовать гуси-лебеди, Змей Горыныч, Баба-яга, Лихо Окаянное и прочие, не менее «симпатичные» персонажи). </a:t>
            </a:r>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3037" y="2296319"/>
            <a:ext cx="20669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74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pPr marL="0" indent="0">
              <a:buNone/>
            </a:pPr>
            <a:r>
              <a:rPr lang="ru-RU" dirty="0"/>
              <a:t>11. </a:t>
            </a:r>
            <a:r>
              <a:rPr lang="ru-RU" b="1" dirty="0"/>
              <a:t>Герой спасается от преследования </a:t>
            </a:r>
            <a:r>
              <a:rPr lang="ru-RU" dirty="0"/>
              <a:t>(прячась в печку, превращаясь в кого-то или с помощью волшебных средств и преодолевая огромные расстояния). </a:t>
            </a:r>
          </a:p>
          <a:p>
            <a:endParaRPr lang="ru-RU" dirty="0"/>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2687141" cy="366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384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Герой выдерживает испытание дарителя </a:t>
            </a:r>
            <a:r>
              <a:rPr lang="ru-RU" dirty="0"/>
              <a:t>(все очевидно). </a:t>
            </a:r>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14462" y="2258219"/>
            <a:ext cx="21240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53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a:xfrm>
            <a:off x="4283968" y="1600200"/>
            <a:ext cx="4402832" cy="4525963"/>
          </a:xfrm>
        </p:spPr>
        <p:txBody>
          <a:bodyPr>
            <a:normAutofit/>
          </a:bodyPr>
          <a:lstStyle/>
          <a:p>
            <a:r>
              <a:rPr lang="ru-RU" b="1" dirty="0"/>
              <a:t>Получение волшебного средства </a:t>
            </a:r>
            <a:r>
              <a:rPr lang="ru-RU" dirty="0"/>
              <a:t>(оно может передаваться, изготовляться, покупаться, появляться неведомо откуда, похищаться, даваться дарителем). </a:t>
            </a:r>
          </a:p>
        </p:txBody>
      </p:sp>
      <p:pic>
        <p:nvPicPr>
          <p:cNvPr id="1331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2952328" cy="357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470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pPr marL="0" indent="0">
              <a:buNone/>
            </a:pPr>
            <a:r>
              <a:rPr lang="ru-RU" dirty="0"/>
              <a:t>15. </a:t>
            </a:r>
            <a:r>
              <a:rPr lang="ru-RU" b="1" dirty="0"/>
              <a:t>Отлучка дарителя </a:t>
            </a:r>
            <a:r>
              <a:rPr lang="ru-RU" dirty="0"/>
              <a:t>(Баба яга отпускает с миром, волшебник исчезает, дракон прячется обратно в пещеру). </a:t>
            </a:r>
          </a:p>
          <a:p>
            <a:endParaRPr lang="ru-RU" dirty="0"/>
          </a:p>
        </p:txBody>
      </p:sp>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2952327" cy="362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213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16. </a:t>
            </a:r>
            <a:r>
              <a:rPr lang="ru-RU" b="1" dirty="0"/>
              <a:t>Герой вступает в битву с врагом </a:t>
            </a:r>
            <a:r>
              <a:rPr lang="ru-RU" dirty="0"/>
              <a:t>(иногда это открытый бой - со Змеем Горынычем, иногда состязание или игра в карты). </a:t>
            </a:r>
          </a:p>
          <a:p>
            <a:endParaRPr lang="ru-RU" dirty="0"/>
          </a:p>
        </p:txBody>
      </p:sp>
      <p:pic>
        <p:nvPicPr>
          <p:cNvPr id="1536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2619895" cy="359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01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i="1" dirty="0"/>
              <a:t>Владимир Яковлевич </a:t>
            </a:r>
            <a:r>
              <a:rPr lang="ru-RU" b="1" i="1" dirty="0" err="1"/>
              <a:t>Пропп</a:t>
            </a:r>
            <a:r>
              <a:rPr lang="ru-RU" b="1" i="1" dirty="0"/>
              <a:t> </a:t>
            </a:r>
          </a:p>
        </p:txBody>
      </p:sp>
      <p:sp>
        <p:nvSpPr>
          <p:cNvPr id="6" name="Объект 5"/>
          <p:cNvSpPr>
            <a:spLocks noGrp="1"/>
          </p:cNvSpPr>
          <p:nvPr>
            <p:ph sz="half" idx="1"/>
          </p:nvPr>
        </p:nvSpPr>
        <p:spPr/>
        <p:txBody>
          <a:bodyPr>
            <a:normAutofit/>
          </a:bodyPr>
          <a:lstStyle/>
          <a:p>
            <a:endParaRPr lang="ru-RU" dirty="0"/>
          </a:p>
        </p:txBody>
      </p:sp>
      <p:sp>
        <p:nvSpPr>
          <p:cNvPr id="7" name="Объект 6"/>
          <p:cNvSpPr>
            <a:spLocks noGrp="1"/>
          </p:cNvSpPr>
          <p:nvPr>
            <p:ph sz="half" idx="2"/>
          </p:nvPr>
        </p:nvSpPr>
        <p:spPr>
          <a:xfrm>
            <a:off x="4499992" y="908720"/>
            <a:ext cx="4186808" cy="5760640"/>
          </a:xfrm>
        </p:spPr>
        <p:txBody>
          <a:bodyPr>
            <a:normAutofit/>
          </a:bodyPr>
          <a:lstStyle/>
          <a:p>
            <a:endParaRPr lang="ru-RU" dirty="0"/>
          </a:p>
          <a:p>
            <a:pPr algn="just"/>
            <a:r>
              <a:rPr lang="ru-RU" dirty="0" smtClean="0"/>
              <a:t>был </a:t>
            </a:r>
            <a:r>
              <a:rPr lang="ru-RU" dirty="0"/>
              <a:t>известным филологом, фольклористом. Он занимался изучением русских народных сказок. В ходе своей работы </a:t>
            </a:r>
            <a:r>
              <a:rPr lang="ru-RU" dirty="0" err="1"/>
              <a:t>Пропп</a:t>
            </a:r>
            <a:r>
              <a:rPr lang="ru-RU" dirty="0"/>
              <a:t> разделил сказку на набор, состоящий из 28 функций. Эти функции можно представить в виде схем (карт). </a:t>
            </a:r>
          </a:p>
        </p:txBody>
      </p:sp>
      <p:pic>
        <p:nvPicPr>
          <p:cNvPr id="1027" name="Picture 3" descr="D:\Работа Рита\технологии\Karty-Proppa_00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1700807"/>
            <a:ext cx="4715303"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30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r>
              <a:rPr lang="ru-RU" dirty="0"/>
              <a:t>Враг оказывается поверженным (в сказках антагониста не только побеждают в бою или состязании, но и изгоняют или уничтожают с помощью хитрости).</a:t>
            </a:r>
            <a:br>
              <a:rPr lang="ru-RU" dirty="0"/>
            </a:br>
            <a:endParaRPr lang="ru-RU" dirty="0"/>
          </a:p>
        </p:txBody>
      </p:sp>
      <p:pic>
        <p:nvPicPr>
          <p:cNvPr id="2050" name="Picture 2" descr="D:\Работа Рита\технологии\8498_html_346215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266429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27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18. Героя метят (метку наносят на тело или дают особый предмет - кольцо, полотенце, образок, он что-то забирает у поверженного врага). </a:t>
            </a:r>
          </a:p>
          <a:p>
            <a:endParaRPr lang="ru-RU" dirty="0"/>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5" y="1844824"/>
            <a:ext cx="2625228" cy="356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67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normAutofit/>
          </a:bodyPr>
          <a:lstStyle/>
          <a:p>
            <a:r>
              <a:rPr lang="ru-RU" dirty="0" smtClean="0"/>
              <a:t>19</a:t>
            </a:r>
            <a:r>
              <a:rPr lang="ru-RU" dirty="0"/>
              <a:t>. </a:t>
            </a:r>
            <a:r>
              <a:rPr lang="ru-RU" b="1" dirty="0"/>
              <a:t>Герою дают сложное задание </a:t>
            </a:r>
            <a:r>
              <a:rPr lang="ru-RU" dirty="0"/>
              <a:t>(достать перстень со дна моря; соткать ковер; построить дворец за одну ночь; принести то, не знаю что). </a:t>
            </a:r>
          </a:p>
        </p:txBody>
      </p:sp>
      <p:pic>
        <p:nvPicPr>
          <p:cNvPr id="174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62087" y="2329656"/>
            <a:ext cx="20288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140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normAutofit/>
          </a:bodyPr>
          <a:lstStyle/>
          <a:p>
            <a:r>
              <a:rPr lang="ru-RU" dirty="0"/>
              <a:t>20. </a:t>
            </a:r>
            <a:r>
              <a:rPr lang="ru-RU" b="1" dirty="0"/>
              <a:t>Герой исполняет задание </a:t>
            </a:r>
            <a:r>
              <a:rPr lang="ru-RU" dirty="0"/>
              <a:t>(а как же иначе?). </a:t>
            </a:r>
          </a:p>
        </p:txBody>
      </p:sp>
      <p:pic>
        <p:nvPicPr>
          <p:cNvPr id="1843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577033" cy="346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57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21. </a:t>
            </a:r>
            <a:r>
              <a:rPr lang="ru-RU" b="1" dirty="0"/>
              <a:t>Герою дается новый облик </a:t>
            </a:r>
            <a:r>
              <a:rPr lang="ru-RU" dirty="0"/>
              <a:t>(частый прием -погружение в кипящую воду или горячее молоко, которое делает героя еще краше). </a:t>
            </a:r>
          </a:p>
          <a:p>
            <a:endParaRPr lang="ru-RU" dirty="0"/>
          </a:p>
        </p:txBody>
      </p:sp>
      <p:pic>
        <p:nvPicPr>
          <p:cNvPr id="1945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28750" y="2148681"/>
            <a:ext cx="2095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7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22. </a:t>
            </a:r>
            <a:r>
              <a:rPr lang="ru-RU" b="1" dirty="0"/>
              <a:t>Герой возвращается домой </a:t>
            </a:r>
            <a:r>
              <a:rPr lang="ru-RU" dirty="0"/>
              <a:t>(обычно это происходит в тех же формах, что и прибытие, но это может быть и победный прилет на поверженном драконе). </a:t>
            </a:r>
          </a:p>
          <a:p>
            <a:endParaRPr lang="ru-RU" dirty="0"/>
          </a:p>
        </p:txBody>
      </p:sp>
      <p:pic>
        <p:nvPicPr>
          <p:cNvPr id="2048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2952328" cy="406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941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pPr marL="0" indent="0">
              <a:buNone/>
            </a:pPr>
            <a:r>
              <a:rPr lang="ru-RU" dirty="0"/>
              <a:t>23. </a:t>
            </a:r>
            <a:r>
              <a:rPr lang="ru-RU" b="1" dirty="0"/>
              <a:t>Героя не узнают дома </a:t>
            </a:r>
            <a:r>
              <a:rPr lang="ru-RU" dirty="0"/>
              <a:t>(иногда вследствие произошедших с ним внешних изменений, наведенного заклятья, увечья, взросления). </a:t>
            </a:r>
          </a:p>
          <a:p>
            <a:endParaRPr lang="ru-RU" dirty="0"/>
          </a:p>
        </p:txBody>
      </p:sp>
      <p:pic>
        <p:nvPicPr>
          <p:cNvPr id="2150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2711524" cy="376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933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pPr marL="0" indent="0">
              <a:buNone/>
            </a:pPr>
            <a:r>
              <a:rPr lang="ru-RU" dirty="0"/>
              <a:t>24. </a:t>
            </a:r>
            <a:r>
              <a:rPr lang="ru-RU" b="1" dirty="0"/>
              <a:t>Появляется ложный герой </a:t>
            </a:r>
            <a:r>
              <a:rPr lang="ru-RU" dirty="0"/>
              <a:t>(то есть тот, кто выдает себя за героя или присваивает себе его заслуги). </a:t>
            </a:r>
          </a:p>
          <a:p>
            <a:endParaRPr lang="ru-RU" dirty="0"/>
          </a:p>
        </p:txBody>
      </p:sp>
      <p:pic>
        <p:nvPicPr>
          <p:cNvPr id="2253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844825"/>
            <a:ext cx="2711524" cy="369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549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Разоблачение ложного героя </a:t>
            </a:r>
            <a:r>
              <a:rPr lang="ru-RU" dirty="0"/>
              <a:t>(это может произойти в результате специальных испытаний или свидетельства авторитетных лиц). </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57325" y="2177256"/>
            <a:ext cx="20383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918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26. </a:t>
            </a:r>
            <a:r>
              <a:rPr lang="ru-RU" b="1" dirty="0"/>
              <a:t>Узнавание героя. </a:t>
            </a:r>
            <a:r>
              <a:rPr lang="ru-RU" dirty="0"/>
              <a:t>(И тут обнаруживается подмена. Ложный герой с позором изгоняется, а нашего персонажа принимает в объятия любящая королевская чета) </a:t>
            </a:r>
          </a:p>
          <a:p>
            <a:endParaRPr lang="ru-RU" dirty="0"/>
          </a:p>
        </p:txBody>
      </p:sp>
      <p:pic>
        <p:nvPicPr>
          <p:cNvPr id="2457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3037" y="1910556"/>
            <a:ext cx="20669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44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i="1" dirty="0" smtClean="0"/>
              <a:t>Карты </a:t>
            </a:r>
            <a:r>
              <a:rPr lang="ru-RU" b="1" i="1" dirty="0" err="1" smtClean="0"/>
              <a:t>Проппа</a:t>
            </a:r>
            <a:endParaRPr lang="ru-RU" b="1" i="1" dirty="0"/>
          </a:p>
        </p:txBody>
      </p:sp>
      <p:sp>
        <p:nvSpPr>
          <p:cNvPr id="3" name="Объект 2"/>
          <p:cNvSpPr>
            <a:spLocks noGrp="1"/>
          </p:cNvSpPr>
          <p:nvPr>
            <p:ph sz="half" idx="1"/>
          </p:nvPr>
        </p:nvSpPr>
        <p:spPr/>
        <p:txBody>
          <a:bodyPr>
            <a:normAutofit/>
          </a:bodyPr>
          <a:lstStyle/>
          <a:p>
            <a:endParaRPr lang="ru-RU" dirty="0"/>
          </a:p>
        </p:txBody>
      </p:sp>
      <p:sp>
        <p:nvSpPr>
          <p:cNvPr id="4" name="Объект 3"/>
          <p:cNvSpPr>
            <a:spLocks noGrp="1"/>
          </p:cNvSpPr>
          <p:nvPr>
            <p:ph sz="half" idx="2"/>
          </p:nvPr>
        </p:nvSpPr>
        <p:spPr>
          <a:xfrm>
            <a:off x="4648200" y="1484784"/>
            <a:ext cx="4388296" cy="5373216"/>
          </a:xfrm>
        </p:spPr>
        <p:txBody>
          <a:bodyPr>
            <a:normAutofit/>
          </a:bodyPr>
          <a:lstStyle/>
          <a:p>
            <a:pPr algn="just"/>
            <a:r>
              <a:rPr lang="ru-RU" dirty="0"/>
              <a:t>При помощи карт ребенок легко усваивает содержание сказки, что облегчит ее пересказ, а в дальнейшем будет способствовать созданию собственной сказки. </a:t>
            </a:r>
          </a:p>
          <a:p>
            <a:r>
              <a:rPr lang="ru-RU" dirty="0"/>
              <a:t>Карты </a:t>
            </a:r>
            <a:r>
              <a:rPr lang="ru-RU" dirty="0" err="1"/>
              <a:t>Проппа</a:t>
            </a:r>
            <a:r>
              <a:rPr lang="ru-RU" dirty="0"/>
              <a:t> подразумевают несколько этапов работы с ними. </a:t>
            </a:r>
          </a:p>
          <a:p>
            <a:endParaRPr lang="ru-RU" dirty="0"/>
          </a:p>
        </p:txBody>
      </p:sp>
      <p:pic>
        <p:nvPicPr>
          <p:cNvPr id="2050" name="Picture 2" descr="D:\Работа Рита\технологии\IMG_07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 y="1988840"/>
            <a:ext cx="4706741" cy="383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889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27. </a:t>
            </a:r>
            <a:r>
              <a:rPr lang="ru-RU" b="1" dirty="0"/>
              <a:t>Счастливый конец </a:t>
            </a:r>
            <a:r>
              <a:rPr lang="ru-RU" dirty="0"/>
              <a:t>(пир на весь мир, свадьба, пол царства в придачу). </a:t>
            </a:r>
          </a:p>
          <a:p>
            <a:endParaRPr lang="ru-RU" dirty="0"/>
          </a:p>
        </p:txBody>
      </p:sp>
      <p:pic>
        <p:nvPicPr>
          <p:cNvPr id="2560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1600" y="1986756"/>
            <a:ext cx="22098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208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a:t>28. </a:t>
            </a:r>
            <a:r>
              <a:rPr lang="ru-RU" b="1" dirty="0"/>
              <a:t>Мораль </a:t>
            </a:r>
            <a:r>
              <a:rPr lang="ru-RU" dirty="0"/>
              <a:t>(какой вывод можно сделать из случившейся истории). </a:t>
            </a:r>
          </a:p>
          <a:p>
            <a:endParaRPr lang="ru-RU" dirty="0"/>
          </a:p>
        </p:txBody>
      </p:sp>
      <p:pic>
        <p:nvPicPr>
          <p:cNvPr id="266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3037" y="1924844"/>
            <a:ext cx="20669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66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На втором этапе </a:t>
            </a:r>
            <a:r>
              <a:rPr lang="ru-RU" sz="2700" dirty="0"/>
              <a:t>играем с детьми в игры, которые помогут освоить карты. </a:t>
            </a:r>
            <a:br>
              <a:rPr lang="ru-RU" sz="2700" dirty="0"/>
            </a:br>
            <a:endParaRPr lang="ru-RU" sz="2700" dirty="0"/>
          </a:p>
        </p:txBody>
      </p:sp>
      <p:sp>
        <p:nvSpPr>
          <p:cNvPr id="3" name="Объект 2"/>
          <p:cNvSpPr>
            <a:spLocks noGrp="1"/>
          </p:cNvSpPr>
          <p:nvPr>
            <p:ph idx="1"/>
          </p:nvPr>
        </p:nvSpPr>
        <p:spPr>
          <a:xfrm>
            <a:off x="457200" y="1268760"/>
            <a:ext cx="8229600" cy="5400600"/>
          </a:xfrm>
        </p:spPr>
        <p:txBody>
          <a:bodyPr>
            <a:normAutofit fontScale="70000" lnSpcReduction="20000"/>
          </a:bodyPr>
          <a:lstStyle/>
          <a:p>
            <a:endParaRPr lang="ru-RU" dirty="0"/>
          </a:p>
          <a:p>
            <a:r>
              <a:rPr lang="ru-RU" b="1" dirty="0" smtClean="0"/>
              <a:t>«</a:t>
            </a:r>
            <a:r>
              <a:rPr lang="ru-RU" b="1" dirty="0"/>
              <a:t>Волшебные имена» </a:t>
            </a:r>
            <a:r>
              <a:rPr lang="ru-RU" dirty="0"/>
              <a:t>- перечисляем с детьми всех волшебных героев и стараемся понять, почему их так зовут. Почему Золушку назвали Золушкой, а Кощея Бессмертного именно Кощеем Бессмертным. </a:t>
            </a:r>
          </a:p>
          <a:p>
            <a:r>
              <a:rPr lang="ru-RU" b="1" dirty="0"/>
              <a:t>«Кто на свете всех злее (милее, умнее)?» </a:t>
            </a:r>
            <a:r>
              <a:rPr lang="ru-RU" dirty="0"/>
              <a:t>- выявление злых и коварных сказочных героев, описание их облика, характера, образа жизни. Также можно анализировать и положительных героев. </a:t>
            </a:r>
          </a:p>
          <a:p>
            <a:r>
              <a:rPr lang="ru-RU" b="1" dirty="0"/>
              <a:t>«Хороший-плохой» </a:t>
            </a:r>
            <a:r>
              <a:rPr lang="ru-RU" dirty="0"/>
              <a:t>- в этой игре мы проводим сравнительный анализ положительных и отрицательных качеств любого героя. Например, Емеля, его отрицательные качества-он ленивый, положительные - добрый и отзывчивый. </a:t>
            </a:r>
          </a:p>
          <a:p>
            <a:r>
              <a:rPr lang="ru-RU" b="1" dirty="0"/>
              <a:t>«Что в дороге пригодится?» </a:t>
            </a:r>
            <a:r>
              <a:rPr lang="ru-RU" dirty="0"/>
              <a:t>- вспоминаем с детьми различные волшебные вещи из разных сказок, как русских народных, так и </a:t>
            </a:r>
          </a:p>
          <a:p>
            <a:r>
              <a:rPr lang="ru-RU" dirty="0"/>
              <a:t>зарубежных. (Скатерть-самобранка, волшебное кольцо, клубочек, волшебная палочка.) </a:t>
            </a:r>
          </a:p>
        </p:txBody>
      </p:sp>
    </p:spTree>
    <p:extLst>
      <p:ext uri="{BB962C8B-B14F-4D97-AF65-F5344CB8AC3E}">
        <p14:creationId xmlns:p14="http://schemas.microsoft.com/office/powerpoint/2010/main" val="2808175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68760"/>
          </a:xfrm>
        </p:spPr>
        <p:txBody>
          <a:bodyPr>
            <a:noAutofit/>
          </a:bodyPr>
          <a:lstStyle/>
          <a:p>
            <a:r>
              <a:rPr lang="ru-RU" sz="1800" b="1" dirty="0"/>
              <a:t>«Волшебные или чудесные вещи» </a:t>
            </a:r>
            <a:r>
              <a:rPr lang="ru-RU" sz="1800" dirty="0"/>
              <a:t>- в этой игре мы придумываем волшебную вещь для какого-либо героя. Она направлена на запоминание и освоение функций карт. </a:t>
            </a:r>
            <a:br>
              <a:rPr lang="ru-RU" sz="1800" dirty="0"/>
            </a:br>
            <a:endParaRPr lang="ru-RU"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124744"/>
            <a:ext cx="842493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405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lnSpcReduction="10000"/>
          </a:bodyPr>
          <a:lstStyle/>
          <a:p>
            <a:pPr algn="just"/>
            <a:r>
              <a:rPr lang="ru-RU" dirty="0" smtClean="0"/>
              <a:t>В </a:t>
            </a:r>
            <a:r>
              <a:rPr lang="ru-RU" dirty="0"/>
              <a:t>реальности таблица представляет собой панно со множеством прозрачных кармашков. Можно добавлять изображения своих волшебных предметов, материалов, действий, звуков, запахов, выбранных вместе с детьми по их желанию. С помощью кубика мы выберем карточки участвующие в игре. Обозначение на кубике от 1 до 4, еще две грани кубика представлены в виде смайлика. Смайлик обозначает возможность выбора любой клетки по желанию ребенка.</a:t>
            </a:r>
          </a:p>
        </p:txBody>
      </p:sp>
    </p:spTree>
    <p:extLst>
      <p:ext uri="{BB962C8B-B14F-4D97-AF65-F5344CB8AC3E}">
        <p14:creationId xmlns:p14="http://schemas.microsoft.com/office/powerpoint/2010/main" val="91137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2800" b="1" dirty="0"/>
              <a:t>На третьем этапе </a:t>
            </a:r>
            <a:r>
              <a:rPr lang="ru-RU" sz="2800" dirty="0"/>
              <a:t>читаем сказку и сопровождаем ее выкладыванием карт. </a:t>
            </a:r>
            <a:br>
              <a:rPr lang="ru-RU" sz="2800" dirty="0"/>
            </a:br>
            <a:endParaRPr lang="ru-RU" sz="2800" dirty="0"/>
          </a:p>
        </p:txBody>
      </p:sp>
      <p:sp>
        <p:nvSpPr>
          <p:cNvPr id="3" name="Объект 2"/>
          <p:cNvSpPr>
            <a:spLocks noGrp="1"/>
          </p:cNvSpPr>
          <p:nvPr>
            <p:ph idx="1"/>
          </p:nvPr>
        </p:nvSpPr>
        <p:spPr>
          <a:xfrm>
            <a:off x="457200" y="908720"/>
            <a:ext cx="8229600" cy="5949280"/>
          </a:xfrm>
        </p:spPr>
        <p:txBody>
          <a:bodyPr>
            <a:normAutofit fontScale="62500" lnSpcReduction="20000"/>
          </a:bodyPr>
          <a:lstStyle/>
          <a:p>
            <a:pPr marL="0" indent="0" algn="ctr">
              <a:buNone/>
            </a:pPr>
            <a:r>
              <a:rPr lang="ru-RU" b="1" dirty="0" smtClean="0"/>
              <a:t>Сказка</a:t>
            </a:r>
            <a:r>
              <a:rPr lang="ru-RU" dirty="0" smtClean="0"/>
              <a:t> </a:t>
            </a:r>
            <a:r>
              <a:rPr lang="ru-RU" b="1" dirty="0" smtClean="0"/>
              <a:t>«Кот</a:t>
            </a:r>
            <a:r>
              <a:rPr lang="ru-RU" b="1" dirty="0"/>
              <a:t>, петух и лиса» </a:t>
            </a:r>
          </a:p>
          <a:p>
            <a:pPr marL="0" indent="0">
              <a:buNone/>
            </a:pPr>
            <a:r>
              <a:rPr lang="ru-RU" dirty="0"/>
              <a:t>В лесу в маленькой избушке жили-были кот да петух. Кот рано утром вставал, на охоту ходил, а Петя-петушок оставался дом стеречь. </a:t>
            </a:r>
          </a:p>
          <a:p>
            <a:pPr marL="0" indent="0">
              <a:buNone/>
            </a:pPr>
            <a:r>
              <a:rPr lang="ru-RU" dirty="0" err="1"/>
              <a:t>Cобирается</a:t>
            </a:r>
            <a:r>
              <a:rPr lang="ru-RU" dirty="0"/>
              <a:t> кот на охоту и говорит петушку: </a:t>
            </a:r>
          </a:p>
          <a:p>
            <a:pPr marL="0" indent="0">
              <a:buNone/>
            </a:pPr>
            <a:r>
              <a:rPr lang="ru-RU" dirty="0"/>
              <a:t>— Смотри, Петя, не выглядывай в окошко, не слушай лису, а то она тебя унесёт, съест и косточек не оставит.</a:t>
            </a:r>
          </a:p>
          <a:p>
            <a:pPr marL="0" indent="0">
              <a:buNone/>
            </a:pPr>
            <a:r>
              <a:rPr lang="ru-RU" dirty="0"/>
              <a:t>Ушёл кот, а Петя-петушок в избушке всё прибрал, пол чисто подмёл, вскочил на жёрдочку — сидит, песни поёт, кота ждёт. А лиса уж тут как тут. Опять уселась под окошко и запела: </a:t>
            </a:r>
          </a:p>
          <a:p>
            <a:pPr marL="0" indent="0">
              <a:buNone/>
            </a:pPr>
            <a:r>
              <a:rPr lang="ru-RU" dirty="0"/>
              <a:t>Петушок, петушок, </a:t>
            </a:r>
          </a:p>
          <a:p>
            <a:pPr marL="0" indent="0">
              <a:buNone/>
            </a:pPr>
            <a:r>
              <a:rPr lang="ru-RU" dirty="0"/>
              <a:t>Золотой гребешок, </a:t>
            </a:r>
          </a:p>
          <a:p>
            <a:pPr marL="0" indent="0">
              <a:buNone/>
            </a:pPr>
            <a:r>
              <a:rPr lang="ru-RU" dirty="0"/>
              <a:t>Выгляни в окошко — </a:t>
            </a:r>
          </a:p>
          <a:p>
            <a:pPr marL="0" indent="0">
              <a:buNone/>
            </a:pPr>
            <a:r>
              <a:rPr lang="ru-RU" dirty="0"/>
              <a:t>Дам тебе горошку. </a:t>
            </a:r>
          </a:p>
          <a:p>
            <a:pPr marL="0" indent="0">
              <a:buNone/>
            </a:pPr>
            <a:r>
              <a:rPr lang="ru-RU" dirty="0"/>
              <a:t>Петя выглянул, а лиса его — цап-царап — схватила и понесла. Петушок испугался, закричал: </a:t>
            </a:r>
          </a:p>
          <a:p>
            <a:pPr marL="0" indent="0">
              <a:buNone/>
            </a:pPr>
            <a:r>
              <a:rPr lang="ru-RU" dirty="0"/>
              <a:t>— Несёт меня лиса за тёмные леса, за высокие горы. Котик-братик, выручи меня. </a:t>
            </a:r>
          </a:p>
          <a:p>
            <a:pPr marL="0" indent="0">
              <a:buNone/>
            </a:pPr>
            <a:r>
              <a:rPr lang="ru-RU" dirty="0"/>
              <a:t>Кот хоть далеко был, а услыхал петушка. Погнался за лисой что было духу, догнал её, отнял петушка и принёс его домой. </a:t>
            </a:r>
          </a:p>
          <a:p>
            <a:pPr marL="0" indent="0">
              <a:buNone/>
            </a:pPr>
            <a:r>
              <a:rPr lang="ru-RU" dirty="0"/>
              <a:t>С тех пор опять кот да петух живут вместе, а лиса уж больше к ним не показывается. </a:t>
            </a:r>
          </a:p>
        </p:txBody>
      </p:sp>
    </p:spTree>
    <p:extLst>
      <p:ext uri="{BB962C8B-B14F-4D97-AF65-F5344CB8AC3E}">
        <p14:creationId xmlns:p14="http://schemas.microsoft.com/office/powerpoint/2010/main" val="235751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«Кот, лиса и петух»</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2763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115212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568400"/>
            <a:ext cx="14287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569857"/>
            <a:ext cx="14287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1569857"/>
            <a:ext cx="14287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105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just">
              <a:buNone/>
            </a:pPr>
            <a:r>
              <a:rPr lang="ru-RU" b="1" dirty="0"/>
              <a:t>На четвертом этапе </a:t>
            </a:r>
            <a:r>
              <a:rPr lang="ru-RU" dirty="0"/>
              <a:t>мы предлагаем пересказать детям сказку, опираясь на карты </a:t>
            </a:r>
            <a:r>
              <a:rPr lang="ru-RU" dirty="0" err="1"/>
              <a:t>Проппа</a:t>
            </a:r>
            <a:r>
              <a:rPr lang="ru-RU" dirty="0"/>
              <a:t>. </a:t>
            </a:r>
          </a:p>
        </p:txBody>
      </p:sp>
    </p:spTree>
    <p:extLst>
      <p:ext uri="{BB962C8B-B14F-4D97-AF65-F5344CB8AC3E}">
        <p14:creationId xmlns:p14="http://schemas.microsoft.com/office/powerpoint/2010/main" val="4192925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2800" b="1" dirty="0"/>
              <a:t>На пятом этапе </a:t>
            </a:r>
            <a:r>
              <a:rPr lang="ru-RU" sz="2800" dirty="0"/>
              <a:t>происходит самая интересная работа - дети сочиняют сказку сами, используя карты </a:t>
            </a:r>
            <a:r>
              <a:rPr lang="ru-RU" sz="2800" dirty="0" err="1" smtClean="0"/>
              <a:t>Проппа</a:t>
            </a:r>
            <a:r>
              <a:rPr lang="ru-RU" sz="2800" dirty="0" smtClean="0"/>
              <a:t> </a:t>
            </a:r>
            <a:r>
              <a:rPr lang="ru-RU" sz="2800" dirty="0"/>
              <a:t/>
            </a:r>
            <a:br>
              <a:rPr lang="ru-RU" sz="2800" dirty="0"/>
            </a:br>
            <a:endParaRPr lang="ru-RU" sz="2800" dirty="0"/>
          </a:p>
        </p:txBody>
      </p:sp>
      <p:sp>
        <p:nvSpPr>
          <p:cNvPr id="3" name="Объект 2"/>
          <p:cNvSpPr>
            <a:spLocks noGrp="1"/>
          </p:cNvSpPr>
          <p:nvPr>
            <p:ph sz="half" idx="1"/>
          </p:nvPr>
        </p:nvSpPr>
        <p:spPr>
          <a:xfrm>
            <a:off x="457200" y="1600200"/>
            <a:ext cx="3466728" cy="4925144"/>
          </a:xfrm>
        </p:spPr>
        <p:txBody>
          <a:bodyPr>
            <a:normAutofit fontScale="92500" lnSpcReduction="20000"/>
          </a:bodyPr>
          <a:lstStyle/>
          <a:p>
            <a:pPr algn="just"/>
            <a:r>
              <a:rPr lang="ru-RU" dirty="0" smtClean="0"/>
              <a:t>Можно </a:t>
            </a:r>
            <a:r>
              <a:rPr lang="ru-RU" dirty="0"/>
              <a:t>сочинить сказку опираясь, на схематические изображения, но не все дети принимают абстракцию, им могут помочь сюжетные </a:t>
            </a:r>
            <a:r>
              <a:rPr lang="ru-RU" dirty="0" smtClean="0"/>
              <a:t>картинки</a:t>
            </a:r>
            <a:r>
              <a:rPr lang="ru-RU" dirty="0"/>
              <a:t>, которые должны находиться в коробочках или в панно, которые можно перемещать по группе в любой из центров. </a:t>
            </a: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988840"/>
            <a:ext cx="522007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44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3" name="Объект 2"/>
          <p:cNvSpPr>
            <a:spLocks noGrp="1"/>
          </p:cNvSpPr>
          <p:nvPr>
            <p:ph idx="1"/>
          </p:nvPr>
        </p:nvSpPr>
        <p:spPr>
          <a:xfrm>
            <a:off x="539552" y="836712"/>
            <a:ext cx="8229600" cy="5544616"/>
          </a:xfrm>
        </p:spPr>
        <p:txBody>
          <a:bodyPr>
            <a:normAutofit fontScale="92500" lnSpcReduction="20000"/>
          </a:bodyPr>
          <a:lstStyle/>
          <a:p>
            <a:pPr algn="just"/>
            <a:r>
              <a:rPr lang="ru-RU" dirty="0"/>
              <a:t>На этом этапе ребенок может сам выбрать героя, причем можно героем сделать антигероя, наделив его положительными качествами. Ребенок может изменить место действия придумать свое. Придумать волшебный предмет, наделив повседневную вещь волшебными свойствами. </a:t>
            </a:r>
          </a:p>
          <a:p>
            <a:pPr algn="just"/>
            <a:r>
              <a:rPr lang="ru-RU" dirty="0"/>
              <a:t>Карты </a:t>
            </a:r>
            <a:r>
              <a:rPr lang="ru-RU" dirty="0" err="1"/>
              <a:t>Проппа</a:t>
            </a:r>
            <a:r>
              <a:rPr lang="ru-RU" dirty="0"/>
              <a:t> развивают не только монологическую речь, но и стимулируют развитие диалога. Ребенок может выступать в качестве презентатора собственной сказки, а также можно развернуть сюжетно ролевую игру «Репортер», когда несколько детей презентуют свои сказки. </a:t>
            </a:r>
          </a:p>
        </p:txBody>
      </p:sp>
    </p:spTree>
    <p:extLst>
      <p:ext uri="{BB962C8B-B14F-4D97-AF65-F5344CB8AC3E}">
        <p14:creationId xmlns:p14="http://schemas.microsoft.com/office/powerpoint/2010/main" val="110152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t>На первом этапе </a:t>
            </a:r>
            <a:endParaRPr lang="ru-RU" dirty="0"/>
          </a:p>
        </p:txBody>
      </p:sp>
      <p:sp>
        <p:nvSpPr>
          <p:cNvPr id="3" name="Объект 2"/>
          <p:cNvSpPr>
            <a:spLocks noGrp="1"/>
          </p:cNvSpPr>
          <p:nvPr>
            <p:ph sz="half" idx="1"/>
          </p:nvPr>
        </p:nvSpPr>
        <p:spPr>
          <a:xfrm>
            <a:off x="251520" y="980728"/>
            <a:ext cx="4244280" cy="5400600"/>
          </a:xfrm>
        </p:spPr>
        <p:txBody>
          <a:bodyPr>
            <a:normAutofit fontScale="92500" lnSpcReduction="10000"/>
          </a:bodyPr>
          <a:lstStyle/>
          <a:p>
            <a:endParaRPr lang="ru-RU" dirty="0"/>
          </a:p>
          <a:p>
            <a:pPr marL="0" indent="0" algn="just">
              <a:buNone/>
            </a:pPr>
            <a:r>
              <a:rPr lang="ru-RU" dirty="0" smtClean="0"/>
              <a:t>знакомим </a:t>
            </a:r>
            <a:r>
              <a:rPr lang="ru-RU" dirty="0"/>
              <a:t>детей с жанром литературного произведения – </a:t>
            </a:r>
            <a:r>
              <a:rPr lang="ru-RU" b="1" dirty="0"/>
              <a:t>сказкой</a:t>
            </a:r>
            <a:r>
              <a:rPr lang="ru-RU" dirty="0"/>
              <a:t>. Выявляем ее отличие от других жанров и вычленяем структуру сказки. Изготавливаем вместе с детьми сами карты. Таким образом, дети лучше запоминают функции сказки, т. к. при совместном обсуждении они сами решают, как их обозначить. </a:t>
            </a:r>
          </a:p>
        </p:txBody>
      </p:sp>
      <p:sp>
        <p:nvSpPr>
          <p:cNvPr id="6" name="Объект 5"/>
          <p:cNvSpPr>
            <a:spLocks noGrp="1"/>
          </p:cNvSpPr>
          <p:nvPr>
            <p:ph sz="half" idx="2"/>
          </p:nvPr>
        </p:nvSpPr>
        <p:spPr>
          <a:xfrm>
            <a:off x="4788024" y="1600200"/>
            <a:ext cx="3898776" cy="4525963"/>
          </a:xfrm>
        </p:spPr>
        <p:txBody>
          <a:bodyPr>
            <a:normAutofit fontScale="92500" lnSpcReduction="10000"/>
          </a:bodyPr>
          <a:lstStyle/>
          <a:p>
            <a:pPr marL="0" indent="0">
              <a:buNone/>
            </a:pPr>
            <a:r>
              <a:rPr lang="ru-RU" b="1" dirty="0" smtClean="0"/>
              <a:t>Структура сказки</a:t>
            </a:r>
            <a:r>
              <a:rPr lang="ru-RU" b="1" dirty="0"/>
              <a:t>:</a:t>
            </a:r>
            <a:br>
              <a:rPr lang="ru-RU" b="1" dirty="0"/>
            </a:br>
            <a:r>
              <a:rPr lang="ru-RU" dirty="0"/>
              <a:t>- присказка, зачин (приглашение в сказку);</a:t>
            </a:r>
            <a:br>
              <a:rPr lang="ru-RU" dirty="0"/>
            </a:br>
            <a:r>
              <a:rPr lang="ru-RU" dirty="0"/>
              <a:t>- повествование;</a:t>
            </a:r>
            <a:br>
              <a:rPr lang="ru-RU" dirty="0"/>
            </a:br>
            <a:r>
              <a:rPr lang="ru-RU" dirty="0"/>
              <a:t>- концовка сказки (возвращение слушателя в реальную действительность).</a:t>
            </a:r>
            <a:br>
              <a:rPr lang="ru-RU" dirty="0"/>
            </a:br>
            <a:endParaRPr lang="ru-RU" dirty="0"/>
          </a:p>
        </p:txBody>
      </p:sp>
    </p:spTree>
    <p:extLst>
      <p:ext uri="{BB962C8B-B14F-4D97-AF65-F5344CB8AC3E}">
        <p14:creationId xmlns:p14="http://schemas.microsoft.com/office/powerpoint/2010/main" val="4276563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Задание!</a:t>
            </a:r>
            <a:r>
              <a:rPr lang="ru-RU" dirty="0" smtClean="0"/>
              <a:t/>
            </a:r>
            <a:br>
              <a:rPr lang="ru-RU" dirty="0" smtClean="0"/>
            </a:br>
            <a:r>
              <a:rPr lang="ru-RU" dirty="0" smtClean="0"/>
              <a:t>Сочинить сказку по данным картам</a:t>
            </a:r>
            <a:endParaRPr lang="ru-RU" dirty="0"/>
          </a:p>
        </p:txBody>
      </p:sp>
      <p:sp>
        <p:nvSpPr>
          <p:cNvPr id="3" name="Объект 2"/>
          <p:cNvSpPr>
            <a:spLocks noGrp="1"/>
          </p:cNvSpPr>
          <p:nvPr>
            <p:ph idx="1"/>
          </p:nvPr>
        </p:nvSpPr>
        <p:spPr/>
        <p:txBody>
          <a:bodyPr/>
          <a:lstStyle/>
          <a:p>
            <a:endParaRPr lang="ru-RU" dirty="0" smtClean="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484784"/>
            <a:ext cx="1872207" cy="262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47" y="1522094"/>
            <a:ext cx="1799406" cy="272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1522094"/>
            <a:ext cx="2295157" cy="262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781" y="1488222"/>
            <a:ext cx="2030413" cy="282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5" y="4245412"/>
            <a:ext cx="2260924" cy="260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4303508"/>
            <a:ext cx="2212975" cy="264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7075" y="4369378"/>
            <a:ext cx="2066925" cy="246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0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Объект 5"/>
          <p:cNvSpPr>
            <a:spLocks noGrp="1"/>
          </p:cNvSpPr>
          <p:nvPr>
            <p:ph sz="half" idx="2"/>
          </p:nvPr>
        </p:nvSpPr>
        <p:spPr/>
        <p:txBody>
          <a:bodyPr/>
          <a:lstStyle/>
          <a:p>
            <a:r>
              <a:rPr lang="ru-RU" b="1" dirty="0"/>
              <a:t>Жили-были</a:t>
            </a:r>
            <a:r>
              <a:rPr lang="ru-RU" dirty="0"/>
              <a:t>. </a:t>
            </a:r>
            <a:endParaRPr lang="ru-RU" dirty="0" smtClean="0"/>
          </a:p>
          <a:p>
            <a:r>
              <a:rPr lang="ru-RU" dirty="0" smtClean="0"/>
              <a:t>Создаем </a:t>
            </a:r>
            <a:r>
              <a:rPr lang="ru-RU" dirty="0"/>
              <a:t>сказочное пространство. (Каждая сказка начинается с вводных слов «давным-давно», «жили-были», «в тридесятом царстве»). </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1600" y="2205830"/>
            <a:ext cx="2880319" cy="403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70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normAutofit/>
          </a:bodyPr>
          <a:lstStyle/>
          <a:p>
            <a:r>
              <a:rPr lang="ru-RU" b="1" dirty="0"/>
              <a:t>Особое обстоятельство </a:t>
            </a:r>
            <a:r>
              <a:rPr lang="ru-RU" dirty="0"/>
              <a:t>(«умер отец», «солнце исчезло с небосклона», «дожди перестали лить, и наступила засуха»). </a:t>
            </a: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5887" y="2210594"/>
            <a:ext cx="218122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039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b="1" dirty="0"/>
              <a:t>Запрет </a:t>
            </a:r>
            <a:r>
              <a:rPr lang="ru-RU" dirty="0"/>
              <a:t>(«не открывай оконца», «не отлучайся со двора», «не пей водицы»). </a:t>
            </a:r>
          </a:p>
          <a:p>
            <a:endParaRPr lang="ru-RU" dirty="0"/>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2888307" cy="374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71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r>
              <a:rPr lang="ru-RU" dirty="0" smtClean="0"/>
              <a:t>4</a:t>
            </a:r>
            <a:r>
              <a:rPr lang="ru-RU" dirty="0"/>
              <a:t>. </a:t>
            </a:r>
            <a:r>
              <a:rPr lang="ru-RU" b="1" dirty="0"/>
              <a:t>Нарушение запрета </a:t>
            </a:r>
            <a:r>
              <a:rPr lang="ru-RU" dirty="0"/>
              <a:t>(персонажи сказок и в оконце выглядывают, и со двора отлучаются, и из лужи водицу пьют; при этом в сказке появляется новое лицо —антагонист, вредитель). </a:t>
            </a:r>
          </a:p>
          <a:p>
            <a:endParaRPr lang="ru-RU"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00175" y="2234406"/>
            <a:ext cx="21526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95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a:xfrm>
            <a:off x="4211960" y="1600200"/>
            <a:ext cx="4474840" cy="4525963"/>
          </a:xfrm>
        </p:spPr>
        <p:txBody>
          <a:bodyPr>
            <a:normAutofit fontScale="92500" lnSpcReduction="20000"/>
          </a:bodyPr>
          <a:lstStyle/>
          <a:p>
            <a:r>
              <a:rPr lang="ru-RU" b="1" dirty="0"/>
              <a:t>Герой покидает дом </a:t>
            </a:r>
            <a:r>
              <a:rPr lang="ru-RU" dirty="0"/>
              <a:t>(при этом герой может либо отправляться, отсылаться из дома, скажем, с благословения родителей разыскивать сестренку, либо изгоняться, например, отец увозит </a:t>
            </a:r>
          </a:p>
          <a:p>
            <a:r>
              <a:rPr lang="ru-RU" dirty="0"/>
              <a:t>изгнанную мачехой дочь в лес, либо уходить из дома, превратившись в козлика после того, как запрет нарушен). </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2802011" cy="372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837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TotalTime>
  <Words>1354</Words>
  <Application>Microsoft Office PowerPoint</Application>
  <PresentationFormat>Экран (4:3)</PresentationFormat>
  <Paragraphs>70</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Карты Проппа</vt:lpstr>
      <vt:lpstr>Владимир Яковлевич Пропп </vt:lpstr>
      <vt:lpstr>Карты Проппа</vt:lpstr>
      <vt:lpstr>На первом этапе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втором этапе играем с детьми в игры, которые помогут освоить карты.  </vt:lpstr>
      <vt:lpstr>«Волшебные или чудесные вещи» - в этой игре мы придумываем волшебную вещь для какого-либо героя. Она направлена на запоминание и освоение функций карт.  </vt:lpstr>
      <vt:lpstr>Презентация PowerPoint</vt:lpstr>
      <vt:lpstr>На третьем этапе читаем сказку и сопровождаем ее выкладыванием карт.  </vt:lpstr>
      <vt:lpstr>Сказка «Кот, лиса и петух»</vt:lpstr>
      <vt:lpstr>Презентация PowerPoint</vt:lpstr>
      <vt:lpstr>На пятом этапе происходит самая интересная работа - дети сочиняют сказку сами, используя карты Проппа  </vt:lpstr>
      <vt:lpstr>Презентация PowerPoint</vt:lpstr>
      <vt:lpstr>Задание! Сочинить сказку по данным картам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Валерьян</dc:creator>
  <cp:lastModifiedBy>Валерьян</cp:lastModifiedBy>
  <cp:revision>9</cp:revision>
  <dcterms:created xsi:type="dcterms:W3CDTF">2016-04-13T10:43:41Z</dcterms:created>
  <dcterms:modified xsi:type="dcterms:W3CDTF">2020-04-21T14:42:52Z</dcterms:modified>
</cp:coreProperties>
</file>