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461" r:id="rId2"/>
    <p:sldId id="262" r:id="rId3"/>
    <p:sldId id="404" r:id="rId4"/>
    <p:sldId id="450" r:id="rId5"/>
    <p:sldId id="451" r:id="rId6"/>
    <p:sldId id="452" r:id="rId7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8" autoAdjust="0"/>
    <p:restoredTop sz="93421" autoAdjust="0"/>
  </p:normalViewPr>
  <p:slideViewPr>
    <p:cSldViewPr>
      <p:cViewPr varScale="1">
        <p:scale>
          <a:sx n="68" d="100"/>
          <a:sy n="68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AutoShape 13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Rectangle 1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ABF379E-F125-4C72-9711-FEF51B270B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0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1FF02-893D-4795-9BA1-F1E45A01F2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25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6FD04-4673-4747-B2DD-08772BBA23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045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14798-D317-41F4-9625-15BA7A15DB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69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81D64-EC2C-4C58-9C6D-1A4596307C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746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CA70A-BBC8-4BAE-9F48-9CFCE7134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996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1E0CC-E95B-42E5-A46D-4476C7D09C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687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B5D35-3130-464A-845C-2CE3A5D03D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515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06754-F572-461E-862A-789EAE7F3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4B9AD2-3580-46DB-AF06-BB2FC575D4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983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92375-A4DF-4272-BF71-BB48A16573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038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1F783157-47CE-46FA-AD06-8255883CFBF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Group 2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5" name="AutoShape 20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1"/>
          <p:cNvSpPr>
            <a:spLocks noGrp="1" noChangeArrowheads="1"/>
          </p:cNvSpPr>
          <p:nvPr>
            <p:ph type="subTitle" idx="1"/>
          </p:nvPr>
        </p:nvSpPr>
        <p:spPr>
          <a:xfrm>
            <a:off x="5364163" y="188913"/>
            <a:ext cx="3657600" cy="501650"/>
          </a:xfrm>
        </p:spPr>
        <p:txBody>
          <a:bodyPr/>
          <a:lstStyle/>
          <a:p>
            <a:pPr algn="ctr"/>
            <a:r>
              <a:rPr lang="ru-RU" altLang="ru-RU" sz="1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УЧЕБНОЙ ДИСЦИПЛИНЫ</a:t>
            </a:r>
          </a:p>
        </p:txBody>
      </p:sp>
      <p:sp>
        <p:nvSpPr>
          <p:cNvPr id="3075" name="Заголовок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altLang="ru-RU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Теоретические и методические основы организации обучения детей с ОВЗ в инклюзивных группах ДОУ</a:t>
            </a:r>
            <a:endParaRPr lang="ru-RU" altLang="ru-RU" smtClean="0">
              <a:solidFill>
                <a:srgbClr val="002060"/>
              </a:solidFill>
            </a:endParaRPr>
          </a:p>
        </p:txBody>
      </p:sp>
      <p:sp>
        <p:nvSpPr>
          <p:cNvPr id="3076" name="Подзаголовок 1"/>
          <p:cNvSpPr txBox="1">
            <a:spLocks noChangeArrowheads="1"/>
          </p:cNvSpPr>
          <p:nvPr/>
        </p:nvSpPr>
        <p:spPr bwMode="auto">
          <a:xfrm>
            <a:off x="3563938" y="4724400"/>
            <a:ext cx="5145087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ru-RU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БЕЛОУСОВА НАТАЛЬЯ ЮРЬЕВНА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ДЕФЕКТА </a:t>
            </a:r>
            <a:br>
              <a:rPr lang="ru-RU" alt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(Л.С. Выготский):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Первичный дефект </a:t>
            </a:r>
            <a:r>
              <a:rPr lang="ru-RU" altLang="ru-RU" sz="3200" b="1" dirty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непосредственно вытекающие из </a:t>
            </a:r>
            <a:r>
              <a:rPr lang="ru-RU" alt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биологического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 болезни.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Вторичный дефект – 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нарушения, возникающие опосредованно в процессе </a:t>
            </a:r>
            <a:r>
              <a:rPr lang="ru-RU" alt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развития.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68313" y="692150"/>
            <a:ext cx="8001000" cy="37338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altLang="ru-RU" dirty="0"/>
              <a:t>	</a:t>
            </a:r>
            <a:r>
              <a:rPr lang="ru-RU" alt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дефекта всегда двойственно: </a:t>
            </a:r>
          </a:p>
          <a:p>
            <a:pPr>
              <a:defRPr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одной стороны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затрудняет нормальное протекание деятельности организма,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ru-RU" alt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alt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служит усиленному развитию других функций, которые могли бы </a:t>
            </a:r>
            <a:r>
              <a:rPr lang="ru-RU" altLang="ru-RU" sz="24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компенсировать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недостаток.</a:t>
            </a:r>
          </a:p>
        </p:txBody>
      </p:sp>
      <p:sp>
        <p:nvSpPr>
          <p:cNvPr id="5123" name="Скругленный прямоугольник 3"/>
          <p:cNvSpPr>
            <a:spLocks noChangeArrowheads="1"/>
          </p:cNvSpPr>
          <p:nvPr/>
        </p:nvSpPr>
        <p:spPr bwMode="auto">
          <a:xfrm>
            <a:off x="900113" y="4870450"/>
            <a:ext cx="2519362" cy="1655763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3200" b="1">
                <a:solidFill>
                  <a:srgbClr val="0070C0"/>
                </a:solidFill>
                <a:latin typeface="Times New Roman" panose="02020603050405020304" pitchFamily="18" charset="0"/>
              </a:rPr>
              <a:t>“</a:t>
            </a:r>
            <a:r>
              <a:rPr lang="ru-RU" altLang="ru-RU" sz="4400" b="1">
                <a:solidFill>
                  <a:srgbClr val="0070C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ru-RU" sz="3200" b="1">
                <a:solidFill>
                  <a:srgbClr val="0070C0"/>
                </a:solidFill>
                <a:latin typeface="Times New Roman" panose="02020603050405020304" pitchFamily="18" charset="0"/>
              </a:rPr>
              <a:t>”</a:t>
            </a:r>
            <a:endParaRPr lang="ru-RU" altLang="ru-RU" sz="3200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rgbClr val="0070C0"/>
                </a:solidFill>
                <a:latin typeface="Times New Roman" panose="02020603050405020304" pitchFamily="18" charset="0"/>
              </a:rPr>
              <a:t>дефекта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5795963" y="4868863"/>
            <a:ext cx="2879725" cy="165576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0000"/>
                </a:solidFill>
              </a:rPr>
              <a:t>“</a:t>
            </a:r>
            <a:r>
              <a:rPr lang="en-US" sz="4800" b="1" dirty="0">
                <a:solidFill>
                  <a:srgbClr val="FF0000"/>
                </a:solidFill>
              </a:rPr>
              <a:t>+</a:t>
            </a:r>
            <a:r>
              <a:rPr lang="en-US" sz="3200" b="1" dirty="0">
                <a:solidFill>
                  <a:srgbClr val="FF0000"/>
                </a:solidFill>
              </a:rPr>
              <a:t>”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endParaRPr lang="ru-RU" sz="4400" b="1" dirty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r>
              <a:rPr lang="ru-RU" sz="2700" b="1" dirty="0">
                <a:solidFill>
                  <a:srgbClr val="FF0000"/>
                </a:solidFill>
              </a:rPr>
              <a:t>компенсации</a:t>
            </a:r>
          </a:p>
        </p:txBody>
      </p:sp>
      <p:sp>
        <p:nvSpPr>
          <p:cNvPr id="7" name="Штриховая стрелка вправо 6"/>
          <p:cNvSpPr/>
          <p:nvPr/>
        </p:nvSpPr>
        <p:spPr bwMode="auto">
          <a:xfrm>
            <a:off x="3536950" y="5265738"/>
            <a:ext cx="2232025" cy="971550"/>
          </a:xfrm>
          <a:prstGeom prst="striped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1125538"/>
            <a:ext cx="971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133600"/>
            <a:ext cx="947738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413" y="2205038"/>
            <a:ext cx="8748712" cy="4608512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психических функций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недоразвитых или нарушенных психических функций путем использования сохранных или перестройки частично нарушенных функций.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компенсация функций 	зрительного 	анализатора у 	слепорожденного ребенка 	происходит за счет развития осязания, 	т. е. 	деятельности двигательного и 	кожного 	анализаторов.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компенсации нарушений за счет </a:t>
            </a:r>
            <a:br>
              <a:rPr lang="ru-RU" alt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опоры на сохранные функции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Л.С. Выготскому)</a:t>
            </a:r>
            <a:endParaRPr lang="ru-RU" altLang="ru-RU" sz="2400" b="0" smtClean="0">
              <a:solidFill>
                <a:srgbClr val="00206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-17463" y="3357563"/>
            <a:ext cx="1709738" cy="1014412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слухового анализатора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8"/>
          <p:cNvSpPr txBox="1">
            <a:spLocks/>
          </p:cNvSpPr>
          <p:nvPr/>
        </p:nvSpPr>
        <p:spPr bwMode="auto">
          <a:xfrm>
            <a:off x="1835150" y="2771775"/>
            <a:ext cx="1728788" cy="207486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первичный дефект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 – снижение или отсутствие слуха</a:t>
            </a:r>
            <a:endParaRPr lang="ru-RU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8"/>
          <p:cNvSpPr txBox="1">
            <a:spLocks/>
          </p:cNvSpPr>
          <p:nvPr/>
        </p:nvSpPr>
        <p:spPr bwMode="auto">
          <a:xfrm>
            <a:off x="3995738" y="2767013"/>
            <a:ext cx="2232025" cy="20748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вторичный дефект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 – отсутствие или грубое недоразвитие речи</a:t>
            </a:r>
            <a:endParaRPr lang="ru-RU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8"/>
          <p:cNvSpPr txBox="1">
            <a:spLocks/>
          </p:cNvSpPr>
          <p:nvPr/>
        </p:nvSpPr>
        <p:spPr bwMode="auto">
          <a:xfrm>
            <a:off x="6516688" y="2767013"/>
            <a:ext cx="1601787" cy="20748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третичный дефект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 – проблемы личностного характера </a:t>
            </a:r>
            <a:endParaRPr lang="ru-RU" sz="20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Стрелка вправо 12"/>
          <p:cNvSpPr>
            <a:spLocks noChangeArrowheads="1"/>
          </p:cNvSpPr>
          <p:nvPr/>
        </p:nvSpPr>
        <p:spPr bwMode="auto">
          <a:xfrm>
            <a:off x="1476375" y="3681413"/>
            <a:ext cx="431800" cy="36036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176" name="Стрелка вправо 13"/>
          <p:cNvSpPr>
            <a:spLocks noChangeArrowheads="1"/>
          </p:cNvSpPr>
          <p:nvPr/>
        </p:nvSpPr>
        <p:spPr bwMode="auto">
          <a:xfrm>
            <a:off x="3563938" y="3681413"/>
            <a:ext cx="431800" cy="36036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177" name="Стрелка вправо 14"/>
          <p:cNvSpPr>
            <a:spLocks noChangeArrowheads="1"/>
          </p:cNvSpPr>
          <p:nvPr/>
        </p:nvSpPr>
        <p:spPr bwMode="auto">
          <a:xfrm>
            <a:off x="6118225" y="3694113"/>
            <a:ext cx="431800" cy="36036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178" name="Стрелка вправо 15"/>
          <p:cNvSpPr>
            <a:spLocks noChangeArrowheads="1"/>
          </p:cNvSpPr>
          <p:nvPr/>
        </p:nvSpPr>
        <p:spPr bwMode="auto">
          <a:xfrm>
            <a:off x="8134350" y="3684588"/>
            <a:ext cx="431800" cy="360362"/>
          </a:xfrm>
          <a:prstGeom prst="rightArrow">
            <a:avLst>
              <a:gd name="adj1" fmla="val 50000"/>
              <a:gd name="adj2" fmla="val 4992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9388" y="0"/>
            <a:ext cx="8964612" cy="6858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Опора на сохранные функции  </a:t>
            </a:r>
          </a:p>
          <a:p>
            <a:pPr marL="0" indent="0">
              <a:defRPr/>
            </a:pP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специалистов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ru-RU" alt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компонент специальной педагогической помощи, направленной на преодоление какого‑либо недостатка </a:t>
            </a:r>
            <a:r>
              <a:rPr lang="ru-RU" alt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(например, коррекция нарушений письма у детей)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defRPr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Вся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коррекционная работа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детьми, имеющими недостатки в развитии, строится с опорой на сохранные функции, в «обход» пострадавших функций, т. е. при коррекции нарушений используется принцип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«обходного пути» </a:t>
            </a:r>
            <a:r>
              <a:rPr lang="ru-RU" alt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(специфические средства и методы, которые не применяются в традиционном образовании)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трелка вправо 5"/>
          <p:cNvSpPr>
            <a:spLocks noChangeArrowheads="1"/>
          </p:cNvSpPr>
          <p:nvPr/>
        </p:nvSpPr>
        <p:spPr bwMode="auto">
          <a:xfrm rot="5400000">
            <a:off x="4424363" y="1052513"/>
            <a:ext cx="4318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8196" name="Стрелка вправо 6"/>
          <p:cNvSpPr>
            <a:spLocks noChangeArrowheads="1"/>
          </p:cNvSpPr>
          <p:nvPr/>
        </p:nvSpPr>
        <p:spPr bwMode="auto">
          <a:xfrm rot="5400000">
            <a:off x="4433888" y="2144713"/>
            <a:ext cx="431800" cy="431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anose="02020603050405020304" pitchFamily="18" charset="0"/>
            </a:endParaRPr>
          </a:p>
        </p:txBody>
      </p:sp>
      <p:pic>
        <p:nvPicPr>
          <p:cNvPr id="8197" name="Рисунок 7" descr="ÐÐ°ÑÑÐ¸Ð½ÐºÐ¸ Ð¿Ð¾ Ð·Ð°Ð¿ÑÐ¾ÑÑ Ð²Ð¾Ð¿ÑÐ¾ÑÐ¸ÑÐµÐ»ÑÐ½ÑÐ¹ Ð·Ð½Ð°Ðº Ð°Ð½Ð¸Ð¼Ð°ÑÐ¸Ñ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55588"/>
            <a:ext cx="11874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Капсулы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2095</TotalTime>
  <Words>182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Wingdings</vt:lpstr>
      <vt:lpstr>Calibri</vt:lpstr>
      <vt:lpstr>Капсулы</vt:lpstr>
      <vt:lpstr>Теоретические и методические основы организации обучения детей с ОВЗ в инклюзивных группах ДОУ</vt:lpstr>
      <vt:lpstr>СТРУКТУРА ДЕФЕКТА  (Л.С. Выготский):</vt:lpstr>
      <vt:lpstr>Презентация PowerPoint</vt:lpstr>
      <vt:lpstr>Презентация PowerPoint</vt:lpstr>
      <vt:lpstr>Возможность компенсации нарушений за счет  опоры на сохранные функции  (по Л.С. Выготскому)</vt:lpstr>
      <vt:lpstr>Презентация PowerPoint</vt:lpstr>
    </vt:vector>
  </TitlesOfParts>
  <Company>Sweet 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ПСИХОЛОГИЯ</dc:title>
  <dc:creator>Cash and Voi</dc:creator>
  <cp:lastModifiedBy>Татка</cp:lastModifiedBy>
  <cp:revision>268</cp:revision>
  <cp:lastPrinted>2018-09-08T10:24:33Z</cp:lastPrinted>
  <dcterms:created xsi:type="dcterms:W3CDTF">2005-12-06T21:46:28Z</dcterms:created>
  <dcterms:modified xsi:type="dcterms:W3CDTF">2020-06-03T17:14:55Z</dcterms:modified>
</cp:coreProperties>
</file>