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461" r:id="rId2"/>
    <p:sldId id="414" r:id="rId3"/>
    <p:sldId id="447" r:id="rId4"/>
    <p:sldId id="417" r:id="rId5"/>
    <p:sldId id="421" r:id="rId6"/>
    <p:sldId id="419" r:id="rId7"/>
    <p:sldId id="455" r:id="rId8"/>
    <p:sldId id="456" r:id="rId9"/>
    <p:sldId id="420" r:id="rId10"/>
    <p:sldId id="457" r:id="rId11"/>
    <p:sldId id="458" r:id="rId12"/>
    <p:sldId id="422" r:id="rId13"/>
    <p:sldId id="423" r:id="rId14"/>
    <p:sldId id="459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8" autoAdjust="0"/>
    <p:restoredTop sz="93421" autoAdjust="0"/>
  </p:normalViewPr>
  <p:slideViewPr>
    <p:cSldViewPr>
      <p:cViewPr varScale="1">
        <p:scale>
          <a:sx n="68" d="100"/>
          <a:sy n="68" d="100"/>
        </p:scale>
        <p:origin x="3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90A501A-C2B7-44A8-8858-FB3AF251C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21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C2C9F-F385-4339-B00D-10DAC9BB4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97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03209-59A8-4C0C-8195-BC09BF268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50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8FF52-7687-44BD-9650-A3C1CF4D2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02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B22BA-BCF9-4247-8C8D-4E2FFA5506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11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46097-5A5F-4175-AFA3-00C73B768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1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70D82-3EA2-41F3-BEA3-D83E91CF6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9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EC9BA-1F56-453E-B3DD-92BEC66D10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43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A046-DB1A-4D13-919C-F698907F8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61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BD14-EDD5-43F7-9A6F-C8AD19E34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93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5A2AC-A475-42F3-B179-778C1D7905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3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780F50-380D-4307-85A5-B1806CC2532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35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1"/>
          <p:cNvSpPr>
            <a:spLocks noGrp="1" noChangeArrowheads="1"/>
          </p:cNvSpPr>
          <p:nvPr>
            <p:ph type="subTitle" idx="1"/>
          </p:nvPr>
        </p:nvSpPr>
        <p:spPr>
          <a:xfrm>
            <a:off x="5364163" y="188913"/>
            <a:ext cx="3657600" cy="501650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УЧЕБНОЙ ДИСЦИПЛИНЫ</a:t>
            </a:r>
          </a:p>
        </p:txBody>
      </p:sp>
      <p:sp>
        <p:nvSpPr>
          <p:cNvPr id="3075" name="Заголовок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Теоретические и методические основы организации обучения детей с ОВЗ в инклюзивных группах ДОУ</a:t>
            </a:r>
            <a:endParaRPr lang="ru-RU" altLang="ru-RU" smtClean="0">
              <a:solidFill>
                <a:srgbClr val="002060"/>
              </a:solidFill>
            </a:endParaRPr>
          </a:p>
        </p:txBody>
      </p:sp>
      <p:sp>
        <p:nvSpPr>
          <p:cNvPr id="3076" name="Подзаголовок 1"/>
          <p:cNvSpPr txBox="1">
            <a:spLocks noChangeArrowheads="1"/>
          </p:cNvSpPr>
          <p:nvPr/>
        </p:nvSpPr>
        <p:spPr bwMode="auto">
          <a:xfrm>
            <a:off x="3563938" y="4724400"/>
            <a:ext cx="51450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НАТАЛЬЯ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редкое наследственное заболевание, поражающее центральную нервную систему (спинной и головной мозг, а также менингеальные оболочки).</a:t>
            </a:r>
            <a:endParaRPr lang="ru-RU" alt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Новорождённые с данным наследственным заболеванием в первые месяцы жизни развиваются нормально. Однако, в возрасте около полугода возникает регресс в психическом и физическом развитии. Ребёнок теряет зрение, слух, способность глотать. Появляются судороги. Мышцы атрофируются, наступает паралич. Летальный исход наступает в возрасте до 4 лет.</a:t>
            </a:r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3995738" y="315913"/>
            <a:ext cx="408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b="1">
                <a:solidFill>
                  <a:srgbClr val="C00000"/>
                </a:solidFill>
                <a:cs typeface="Times New Roman" panose="02020603050405020304" pitchFamily="18" charset="0"/>
              </a:rPr>
              <a:t>Болезнь Тея – Сакса </a:t>
            </a:r>
            <a:endParaRPr lang="ru-RU" altLang="ru-RU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92150"/>
            <a:ext cx="8664575" cy="5403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наследственное заболевание группы ферментопатий, связанное с нарушением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метаболизмааминокислот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главным образом фенилаланина.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несоблюдении низкобелковой диеты сопровождается накоплением фенилаланина и его токсических продуктов, что приводит к тяжёлому поражению ЦНС, проявляющемуся, в частности, в виде нарушения умственного развития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фенилпировиноградной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олигофрении).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немногих наследственных заболеваний, поддающихся успешному лечению.</a:t>
            </a: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4067175" y="115888"/>
            <a:ext cx="375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b="1">
                <a:solidFill>
                  <a:srgbClr val="C00000"/>
                </a:solidFill>
                <a:cs typeface="Times New Roman" panose="02020603050405020304" pitchFamily="18" charset="0"/>
              </a:rPr>
              <a:t>Фенилкетонурия</a:t>
            </a:r>
            <a:endParaRPr lang="ru-RU" alt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родов (натальный период):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Асфиксия</a:t>
            </a:r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(кислородная недостаточность, степень повреждения мозга зависит от продолжительности);</a:t>
            </a:r>
          </a:p>
          <a:p>
            <a:pPr eaLnBrk="1" hangingPunct="1"/>
            <a:endParaRPr lang="ru-RU" altLang="ru-RU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Родовая травма </a:t>
            </a:r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(внутренние кровотечения, смещение позвонков и т.д.).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постнатальный период: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0909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в раннем возрасте (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нейроинфекции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детские инфекционные заболевания);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Черепно-мозговые травмы (25 – 45% всех случаев повреждений в детском возрасте);</a:t>
            </a: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и социальная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депривация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</a:t>
            </a:r>
            <a:r>
              <a:rPr lang="ru-RU" alt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госпитализма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ДЕПРИВАЦИЯ</a:t>
            </a:r>
            <a:r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недостаток сенсорных и социальных стимулов, лишение человека социальных контактов и живых впечатлений</a:t>
            </a:r>
            <a:r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ГОСПИТАЛИЗМ</a:t>
            </a:r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замедление и искажение развития детей вследствие той или иной формы депривации. 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трелка вниз 3"/>
          <p:cNvSpPr>
            <a:spLocks noChangeArrowheads="1"/>
          </p:cNvSpPr>
          <p:nvPr/>
        </p:nvSpPr>
        <p:spPr bwMode="auto">
          <a:xfrm>
            <a:off x="4424363" y="4076700"/>
            <a:ext cx="485775" cy="488950"/>
          </a:xfrm>
          <a:prstGeom prst="downArrow">
            <a:avLst>
              <a:gd name="adj1" fmla="val 50000"/>
              <a:gd name="adj2" fmla="val 49856"/>
            </a:avLst>
          </a:prstGeom>
          <a:solidFill>
            <a:srgbClr val="00206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НАРУШЕНИЙ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5399087" cy="37338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нарушения</a:t>
            </a:r>
            <a: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организм внешнего и (или) внутреннего фактора, определяющее специфику поражения или нарушения психомоторных функций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429000"/>
            <a:ext cx="34702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воздействия патогенных факторов: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 (внутренние) причины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 (внешние) причины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75175"/>
            <a:ext cx="30241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21175"/>
            <a:ext cx="20097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воздействия патогенные факторы делятся на: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331913" y="2492375"/>
            <a:ext cx="5761037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ru-RU" altLang="ru-RU" b="1" dirty="0" err="1">
                <a:solidFill>
                  <a:srgbClr val="7030A0"/>
                </a:solidFill>
                <a:latin typeface="Times New Roman" pitchFamily="18" charset="0"/>
              </a:rPr>
              <a:t>Пренатальные</a:t>
            </a: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</a:rPr>
              <a:t> (до начала родовой деятельности);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</a:rPr>
              <a:t>Натальные (в период родовой деятельности);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altLang="ru-RU" b="1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Постнатальные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    (в период от 0-3 лет).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пренатальный период: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/>
              <a:t>	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r>
              <a:rPr lang="ru-RU" altLang="ru-RU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Радиоактивное и другие виды излучений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повреждения, травмы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Интоксикации (лекарства, алкоголь)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заболевания ( паразитарные и вирусные инфекции, гормональные заболевания)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8001000" cy="3733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Хромосомные аберрации (аномалии) </a:t>
            </a:r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структуры или числа хромосом:</a:t>
            </a:r>
          </a:p>
          <a:p>
            <a:pPr eaLnBrk="1" hangingPunct="1"/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Дауна</a:t>
            </a:r>
          </a:p>
          <a:p>
            <a:pPr eaLnBrk="1" hangingPunct="1"/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Шерешевского – Тёрнера</a:t>
            </a:r>
          </a:p>
          <a:p>
            <a:pPr eaLnBrk="1" hangingPunct="1"/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Клайнфельтера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1046163" y="1123950"/>
            <a:ext cx="4389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Хромосомные патологии плода,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наследственные болезни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96913" y="981075"/>
            <a:ext cx="8424862" cy="1143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0B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хромосомная болезнь</a:t>
            </a:r>
            <a:r>
              <a:rPr lang="ru-RU" altLang="ru-RU" sz="240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сопровождающаяся характерными аномалиями физического развития, низкорослостью и половым </a:t>
            </a:r>
            <a:r>
              <a:rPr lang="ru-RU" altLang="ru-RU" sz="2400" smtClean="0">
                <a:solidFill>
                  <a:srgbClr val="0B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инфантилизмом</a:t>
            </a:r>
            <a:r>
              <a:rPr lang="ru-RU" altLang="ru-RU" sz="240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altLang="ru-RU" sz="24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Объект 3" descr="https://upload.wikimedia.org/wikipedia/commons/thumb/a/a7/Neck_of_girl_with_Turner_Syndrome_%28before_and_after%29.jpg/220px-Neck_of_girl_with_Turner_Syndrome_%28before_and_after%29.jpg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492375"/>
            <a:ext cx="3960812" cy="4073525"/>
          </a:xfrm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3492500" y="292100"/>
            <a:ext cx="521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cs typeface="Times New Roman" panose="02020603050405020304" pitchFamily="18" charset="0"/>
              </a:rPr>
              <a:t>Синдром Шерешевского – Тёрнера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0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ru-RU" altLang="ru-RU" sz="2000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наследственное заболевание</a:t>
            </a:r>
            <a:r>
              <a:rPr lang="ru-RU" altLang="ru-RU" sz="20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Синдром Клайнфельтера является крайне распространённой патологией. На каждые 500 новорождённых мальчиков приходится 1 ребёнок с данной патологией </a:t>
            </a:r>
            <a:endParaRPr lang="ru-RU" alt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Объект 3" descr="ÐÐ°ÑÑÐ¸Ð½ÐºÐ¸ Ð¿Ð¾ Ð·Ð°Ð¿ÑÐ¾ÑÑ Ð¡Ð¸Ð½Ð´ÑÐ¾Ð¼ ÐÐ»Ð°Ð¹Ð½ÑÐµÐ»ÑÑÐµÑÐ°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49500"/>
            <a:ext cx="6911975" cy="4508500"/>
          </a:xfrm>
        </p:spPr>
      </p:pic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3492500" y="317500"/>
            <a:ext cx="379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cs typeface="Times New Roman" panose="02020603050405020304" pitchFamily="18" charset="0"/>
              </a:rPr>
              <a:t>Синдром Клайнфельтера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Тея – Сакса </a:t>
            </a:r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липидного метаболизма из-за единичного рецессивного гена).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Фенилкетонурия</a:t>
            </a:r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(форма умственной отсталости, вызываемая генетически обусловленным дефицитом). 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3133725" y="908050"/>
            <a:ext cx="5470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Генные аберрации: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Капсулы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2104</TotalTime>
  <Words>256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Wingdings</vt:lpstr>
      <vt:lpstr>Calibri</vt:lpstr>
      <vt:lpstr>Капсулы</vt:lpstr>
      <vt:lpstr>Теоретические и методические основы организации обучения детей с ОВЗ в инклюзивных группах ДОУ</vt:lpstr>
      <vt:lpstr>ПРИЧИНЫ НАРУШЕНИЙ </vt:lpstr>
      <vt:lpstr>По характеру воздействия патогенных факторов:</vt:lpstr>
      <vt:lpstr>По времени воздействия патогенные факторы делятся на:</vt:lpstr>
      <vt:lpstr>В пренатальный период:</vt:lpstr>
      <vt:lpstr>Презентация PowerPoint</vt:lpstr>
      <vt:lpstr>это хромосомная болезнь, сопровождающаяся характерными аномалиями физического развития, низкорослостью и половым инфантилизмом. </vt:lpstr>
      <vt:lpstr> это наследственное заболевание. Синдром Клайнфельтера является крайне распространённой патологией. На каждые 500 новорождённых мальчиков приходится 1 ребёнок с данной патологией </vt:lpstr>
      <vt:lpstr>Презентация PowerPoint</vt:lpstr>
      <vt:lpstr>редкое наследственное заболевание, поражающее центральную нервную систему (спинной и головной мозг, а также менингеальные оболочки).</vt:lpstr>
      <vt:lpstr>Презентация PowerPoint</vt:lpstr>
      <vt:lpstr>Во время родов (натальный период):</vt:lpstr>
      <vt:lpstr>В постнатальный период:</vt:lpstr>
      <vt:lpstr>Презентация PowerPoint</vt:lpstr>
    </vt:vector>
  </TitlesOfParts>
  <Company>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СПЕЦИАЛЬНАЯ ПСИХОЛОГИЯ</dc:title>
  <dc:creator>Cash and Voi</dc:creator>
  <cp:lastModifiedBy>Татка</cp:lastModifiedBy>
  <cp:revision>269</cp:revision>
  <cp:lastPrinted>2018-09-08T10:24:33Z</cp:lastPrinted>
  <dcterms:created xsi:type="dcterms:W3CDTF">2005-12-06T21:46:28Z</dcterms:created>
  <dcterms:modified xsi:type="dcterms:W3CDTF">2020-06-05T21:03:23Z</dcterms:modified>
</cp:coreProperties>
</file>