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56" r:id="rId2"/>
  </p:sldMasterIdLst>
  <p:sldIdLst>
    <p:sldId id="257" r:id="rId3"/>
    <p:sldId id="313" r:id="rId4"/>
    <p:sldId id="297" r:id="rId5"/>
    <p:sldId id="314" r:id="rId6"/>
    <p:sldId id="315" r:id="rId7"/>
    <p:sldId id="298" r:id="rId8"/>
    <p:sldId id="317" r:id="rId9"/>
    <p:sldId id="291" r:id="rId10"/>
    <p:sldId id="316" r:id="rId11"/>
    <p:sldId id="320" r:id="rId12"/>
    <p:sldId id="321" r:id="rId13"/>
    <p:sldId id="284" r:id="rId14"/>
    <p:sldId id="311" r:id="rId15"/>
    <p:sldId id="323" r:id="rId16"/>
    <p:sldId id="293" r:id="rId17"/>
    <p:sldId id="324" r:id="rId18"/>
    <p:sldId id="289" r:id="rId19"/>
    <p:sldId id="319" r:id="rId20"/>
    <p:sldId id="294" r:id="rId21"/>
    <p:sldId id="302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0000"/>
    <a:srgbClr val="6CBCC2"/>
    <a:srgbClr val="F3B5FB"/>
    <a:srgbClr val="DA1AF4"/>
    <a:srgbClr val="339933"/>
    <a:srgbClr val="33CC33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70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7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8C88EB-E8C2-4B31-BF3D-E10B3F293B34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88FD5A-F2D2-4CAA-9B25-33B5A8BD2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55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7B2DD-257F-4E15-A59E-CFBD1EC2F45A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689DE-EEC9-412E-92E9-5986203DE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96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B841-1950-4D7F-B814-5B7EC15EC3D9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44CAD-2CF5-4802-8535-3C31E1091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6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761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61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FEE38F-0F8E-4437-8695-C5E8AEFA8ACC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6B3780-2038-4052-A19B-33EB211D15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77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94B4-16AB-4AA6-A931-8E36AC155D2E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C998-1A9C-4CFC-980C-6A295EAF1F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864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61DAE-2B35-4D5D-8218-F2260BCFAA82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F966-1CBE-489E-AF59-5FF547B7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186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E7DC3-D946-4E1D-A27C-097FB4B40EC6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FC8BC-2706-4ADE-B164-92500DB22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60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F9832-FD87-460C-B438-34A2EF104B52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9F50-5D58-4B7D-A5ED-A2C03B90D1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11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3EDD-A3FE-4AF6-A7E3-96620F711A37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0FB34-535C-4108-985A-4E8854868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18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3B89-B334-45F6-B9EA-EC84D25E7BA0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0AB52-0FC4-44B8-8775-FEFF35FE7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112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CE67-FFF5-43AC-B64C-7B4EF208F983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2B4E8-3FEA-481C-98E5-27ADA7FDB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91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AEBE5-A293-43D0-9876-05F583714371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80ED-B1C0-4DC7-AA94-A5ADE54F6A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48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401E-B824-47BA-87BC-E8F614C309C7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3A64-F6C3-49CA-B1A0-524A3CDDA1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10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2F48-9097-4B18-953D-344B50810B05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E5B2-994F-488E-83D2-6446605AB0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179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EC5D-04EB-4B60-B4F3-47EC14F3364A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6C6EF-0462-4DCE-AFE5-4339AB59C4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51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10CC-620F-4120-BCBC-8BDB20BF02CD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E139B-2A90-425E-B679-0071390521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985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89EFC-2072-4BA4-9B6B-D9CE521FE076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ED043-9A91-4058-86EE-053E7F9CD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89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97D5-76D4-4082-A2B1-91B387F15110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FFE7-2DBE-42A0-90FC-57CA9B6D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32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A09BA-3D5D-47C2-8EEA-138216ED272C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FEC2-DBB3-4451-8BC2-F123C3BAE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12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77F9-E58B-4FAF-859A-DDA768ADCACF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8235-600B-4B84-86DD-AA80F2EB7A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02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0B25-7A66-4AF9-BAC2-E4A9C330FDB0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CAB4-E020-4C13-81E5-945498462D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49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B657-2472-4094-8E28-486195CF299A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AD080-0555-4901-BCC9-8DD7E0C22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6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fld id="{9BA9C9E7-9F0E-4F5D-A765-8F82D9502DF9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E559ABA-26DB-4904-A8A7-DA846163C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6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36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36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136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6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6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6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5" grpId="0"/>
      <p:bldP spid="13620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62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751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51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51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47EC51-6917-4AEB-8243-91D55C7F050B}" type="datetimeFigureOut">
              <a:rPr lang="ru-RU" altLang="ru-RU"/>
              <a:pPr>
                <a:defRPr/>
              </a:pPr>
              <a:t>28.05.2020</a:t>
            </a:fld>
            <a:endParaRPr lang="ru-RU" altLang="ru-RU"/>
          </a:p>
        </p:txBody>
      </p:sp>
      <p:sp>
        <p:nvSpPr>
          <p:cNvPr id="1751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51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0BBC50F-1EFB-4110-98CF-0ECFF0F45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9" grpId="0"/>
      <p:bldP spid="1751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51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51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51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51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51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6;&#1072;&#1073;&#1086;&#1090;&#1072;%20&#1064;&#1050;&#1054;&#1051;&#1040;\&#1059;&#1095;&#1080;&#1090;&#1077;&#1083;&#1100;%20&#1075;&#1086;&#1076;&#1072;%20-%20&#1082;&#1086;&#1085;&#1082;&#1091;&#1088;&#1089;\&#1089;&#1102;&#1078;&#1077;&#1090;%20&#1086;%20&#1082;&#1091;&#1082;&#1091;&#1088;&#1091;&#1079;&#1077;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5827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 урока: «СССР в 50-60-ые гг. ХХ века. Социально-экономическая деятельность Н.С.Хрущева».</a:t>
            </a:r>
            <a:br>
              <a:rPr lang="ru-RU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36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/>
          <p:cNvSpPr>
            <a:spLocks noChangeArrowheads="1"/>
          </p:cNvSpPr>
          <p:nvPr/>
        </p:nvSpPr>
        <p:spPr bwMode="auto">
          <a:xfrm>
            <a:off x="6659563" y="1052513"/>
            <a:ext cx="1944687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Личное </a:t>
            </a:r>
          </a:p>
          <a:p>
            <a:pPr algn="ctr" eaLnBrk="1" hangingPunct="1"/>
            <a:r>
              <a:rPr lang="ru-RU" altLang="ru-RU" b="1"/>
              <a:t>подсобное </a:t>
            </a:r>
          </a:p>
          <a:p>
            <a:pPr algn="ctr" eaLnBrk="1" hangingPunct="1"/>
            <a:r>
              <a:rPr lang="ru-RU" altLang="ru-RU" b="1"/>
              <a:t>хозяйство</a:t>
            </a:r>
          </a:p>
        </p:txBody>
      </p:sp>
      <p:sp>
        <p:nvSpPr>
          <p:cNvPr id="14339" name="Oval 5"/>
          <p:cNvSpPr>
            <a:spLocks noChangeArrowheads="1"/>
          </p:cNvSpPr>
          <p:nvPr/>
        </p:nvSpPr>
        <p:spPr bwMode="auto">
          <a:xfrm>
            <a:off x="3635375" y="1196975"/>
            <a:ext cx="19446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Целина</a:t>
            </a:r>
          </a:p>
          <a:p>
            <a:pPr algn="ctr" eaLnBrk="1" hangingPunct="1"/>
            <a:r>
              <a:rPr lang="ru-RU" altLang="ru-RU" b="1"/>
              <a:t>1954г.</a:t>
            </a: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 flipH="1">
            <a:off x="2484438" y="908050"/>
            <a:ext cx="2016125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4787900" y="908050"/>
            <a:ext cx="1871663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4643438" y="90805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900113" y="2636838"/>
            <a:ext cx="1655762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  </a:t>
            </a:r>
            <a:r>
              <a:rPr lang="ru-RU" altLang="ru-RU" sz="1600" b="1">
                <a:solidFill>
                  <a:srgbClr val="FC0000"/>
                </a:solidFill>
              </a:rPr>
              <a:t>Обеспечение</a:t>
            </a:r>
          </a:p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 колхозов </a:t>
            </a:r>
          </a:p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техникой</a:t>
            </a: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1042988" y="3573463"/>
            <a:ext cx="1655762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разорение</a:t>
            </a:r>
          </a:p>
          <a:p>
            <a:pPr algn="ctr" eaLnBrk="1" hangingPunct="1"/>
            <a:r>
              <a:rPr lang="ru-RU" altLang="ru-RU" sz="1600" b="1"/>
              <a:t>колхозов</a:t>
            </a:r>
          </a:p>
        </p:txBody>
      </p:sp>
      <p:sp>
        <p:nvSpPr>
          <p:cNvPr id="14345" name="AutoShape 11"/>
          <p:cNvSpPr>
            <a:spLocks noChangeArrowheads="1"/>
          </p:cNvSpPr>
          <p:nvPr/>
        </p:nvSpPr>
        <p:spPr bwMode="auto">
          <a:xfrm>
            <a:off x="971550" y="4652963"/>
            <a:ext cx="1655763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потеря</a:t>
            </a:r>
          </a:p>
          <a:p>
            <a:pPr algn="ctr" eaLnBrk="1" hangingPunct="1"/>
            <a:r>
              <a:rPr lang="ru-RU" altLang="ru-RU" sz="1600" b="1"/>
              <a:t>кадров</a:t>
            </a:r>
          </a:p>
          <a:p>
            <a:pPr algn="ctr" eaLnBrk="1" hangingPunct="1"/>
            <a:r>
              <a:rPr lang="ru-RU" altLang="ru-RU" sz="1600" b="1"/>
              <a:t>механизаторов</a:t>
            </a:r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1835150" y="3284538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1835150" y="4365625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8" name="Line 14"/>
          <p:cNvSpPr>
            <a:spLocks noChangeShapeType="1"/>
          </p:cNvSpPr>
          <p:nvPr/>
        </p:nvSpPr>
        <p:spPr bwMode="auto">
          <a:xfrm>
            <a:off x="4643438" y="22050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Line 15"/>
          <p:cNvSpPr>
            <a:spLocks noChangeShapeType="1"/>
          </p:cNvSpPr>
          <p:nvPr/>
        </p:nvSpPr>
        <p:spPr bwMode="auto">
          <a:xfrm>
            <a:off x="2051050" y="5516563"/>
            <a:ext cx="792163" cy="935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Rectangle 16"/>
          <p:cNvSpPr>
            <a:spLocks noChangeArrowheads="1"/>
          </p:cNvSpPr>
          <p:nvPr/>
        </p:nvSpPr>
        <p:spPr bwMode="auto">
          <a:xfrm>
            <a:off x="1042988" y="260350"/>
            <a:ext cx="70580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Направления сельскохозяйственной политики Н.С. Хрущёва</a:t>
            </a:r>
          </a:p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(1953 – 1961 г.г.)</a:t>
            </a:r>
          </a:p>
        </p:txBody>
      </p:sp>
      <p:sp>
        <p:nvSpPr>
          <p:cNvPr id="14351" name="AutoShape 17"/>
          <p:cNvSpPr>
            <a:spLocks noChangeArrowheads="1"/>
          </p:cNvSpPr>
          <p:nvPr/>
        </p:nvSpPr>
        <p:spPr bwMode="auto">
          <a:xfrm>
            <a:off x="3779838" y="2420938"/>
            <a:ext cx="1800225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Высокие урожаи </a:t>
            </a:r>
          </a:p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зерна</a:t>
            </a:r>
          </a:p>
        </p:txBody>
      </p:sp>
      <p:sp>
        <p:nvSpPr>
          <p:cNvPr id="14352" name="Line 18"/>
          <p:cNvSpPr>
            <a:spLocks noChangeShapeType="1"/>
          </p:cNvSpPr>
          <p:nvPr/>
        </p:nvSpPr>
        <p:spPr bwMode="auto">
          <a:xfrm>
            <a:off x="4787900" y="3213100"/>
            <a:ext cx="0" cy="266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AutoShape 19"/>
          <p:cNvSpPr>
            <a:spLocks noChangeArrowheads="1"/>
          </p:cNvSpPr>
          <p:nvPr/>
        </p:nvSpPr>
        <p:spPr bwMode="auto">
          <a:xfrm>
            <a:off x="3924300" y="3429000"/>
            <a:ext cx="1655763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Экологические</a:t>
            </a:r>
          </a:p>
          <a:p>
            <a:pPr algn="ctr" eaLnBrk="1" hangingPunct="1"/>
            <a:r>
              <a:rPr lang="ru-RU" altLang="ru-RU" sz="1600" b="1"/>
              <a:t> проблемы</a:t>
            </a:r>
          </a:p>
        </p:txBody>
      </p:sp>
      <p:sp>
        <p:nvSpPr>
          <p:cNvPr id="14354" name="AutoShape 20"/>
          <p:cNvSpPr>
            <a:spLocks noChangeArrowheads="1"/>
          </p:cNvSpPr>
          <p:nvPr/>
        </p:nvSpPr>
        <p:spPr bwMode="auto">
          <a:xfrm>
            <a:off x="3779838" y="4652963"/>
            <a:ext cx="1871662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Снижение </a:t>
            </a:r>
          </a:p>
          <a:p>
            <a:pPr algn="ctr" eaLnBrk="1" hangingPunct="1"/>
            <a:r>
              <a:rPr lang="ru-RU" altLang="ru-RU" sz="1600" b="1"/>
              <a:t>сбора зерновых</a:t>
            </a: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 flipH="1">
            <a:off x="6877050" y="4941888"/>
            <a:ext cx="504825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6" name="Line 22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7" name="AutoShape 23"/>
          <p:cNvSpPr>
            <a:spLocks noChangeArrowheads="1"/>
          </p:cNvSpPr>
          <p:nvPr/>
        </p:nvSpPr>
        <p:spPr bwMode="auto">
          <a:xfrm>
            <a:off x="6804025" y="5373688"/>
            <a:ext cx="1655763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массовый </a:t>
            </a:r>
          </a:p>
          <a:p>
            <a:pPr algn="ctr" eaLnBrk="1" hangingPunct="1"/>
            <a:r>
              <a:rPr lang="ru-RU" altLang="ru-RU" sz="1600" b="1"/>
              <a:t>забой</a:t>
            </a:r>
          </a:p>
          <a:p>
            <a:pPr algn="ctr" eaLnBrk="1" hangingPunct="1"/>
            <a:r>
              <a:rPr lang="ru-RU" altLang="ru-RU" sz="1600" b="1"/>
              <a:t>скота</a:t>
            </a:r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9" name="Line 25"/>
          <p:cNvSpPr>
            <a:spLocks noChangeShapeType="1"/>
          </p:cNvSpPr>
          <p:nvPr/>
        </p:nvSpPr>
        <p:spPr bwMode="auto">
          <a:xfrm>
            <a:off x="7092950" y="3141663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0" name="WordArt 26"/>
          <p:cNvSpPr>
            <a:spLocks noChangeArrowheads="1" noChangeShapeType="1" noTextEdit="1"/>
          </p:cNvSpPr>
          <p:nvPr/>
        </p:nvSpPr>
        <p:spPr bwMode="auto">
          <a:xfrm>
            <a:off x="8243888" y="2997200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+</a:t>
            </a:r>
          </a:p>
        </p:txBody>
      </p:sp>
      <p:sp>
        <p:nvSpPr>
          <p:cNvPr id="14361" name="Line 27"/>
          <p:cNvSpPr>
            <a:spLocks noChangeShapeType="1"/>
          </p:cNvSpPr>
          <p:nvPr/>
        </p:nvSpPr>
        <p:spPr bwMode="auto">
          <a:xfrm>
            <a:off x="7596188" y="27813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2" name="Line 28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3" name="AutoShape 29"/>
          <p:cNvSpPr>
            <a:spLocks noChangeArrowheads="1"/>
          </p:cNvSpPr>
          <p:nvPr/>
        </p:nvSpPr>
        <p:spPr bwMode="auto">
          <a:xfrm>
            <a:off x="6804025" y="4005263"/>
            <a:ext cx="1655763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скупка скота</a:t>
            </a:r>
          </a:p>
          <a:p>
            <a:pPr algn="ctr" eaLnBrk="1" hangingPunct="1"/>
            <a:r>
              <a:rPr lang="ru-RU" altLang="ru-RU" sz="1600" b="1"/>
              <a:t> у колхозов</a:t>
            </a:r>
          </a:p>
          <a:p>
            <a:pPr algn="ctr" eaLnBrk="1" hangingPunct="1"/>
            <a:r>
              <a:rPr lang="ru-RU" altLang="ru-RU" sz="1600" b="1"/>
              <a:t> и совхозов</a:t>
            </a:r>
          </a:p>
          <a:p>
            <a:pPr algn="ctr" eaLnBrk="1" hangingPunct="1"/>
            <a:r>
              <a:rPr lang="ru-RU" altLang="ru-RU" sz="1600" b="1"/>
              <a:t>1959г.</a:t>
            </a:r>
          </a:p>
        </p:txBody>
      </p:sp>
      <p:sp>
        <p:nvSpPr>
          <p:cNvPr id="14364" name="Line 30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5" name="Line 31"/>
          <p:cNvSpPr>
            <a:spLocks noChangeShapeType="1"/>
          </p:cNvSpPr>
          <p:nvPr/>
        </p:nvSpPr>
        <p:spPr bwMode="auto">
          <a:xfrm>
            <a:off x="7596188" y="3716338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6" name="WordArt 32"/>
          <p:cNvSpPr>
            <a:spLocks noChangeArrowheads="1" noChangeShapeType="1" noTextEdit="1"/>
          </p:cNvSpPr>
          <p:nvPr/>
        </p:nvSpPr>
        <p:spPr bwMode="auto">
          <a:xfrm>
            <a:off x="8243888" y="2997200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+</a:t>
            </a:r>
          </a:p>
        </p:txBody>
      </p:sp>
      <p:sp>
        <p:nvSpPr>
          <p:cNvPr id="14367" name="AutoShape 33"/>
          <p:cNvSpPr>
            <a:spLocks noChangeArrowheads="1"/>
          </p:cNvSpPr>
          <p:nvPr/>
        </p:nvSpPr>
        <p:spPr bwMode="auto">
          <a:xfrm>
            <a:off x="6407150" y="2997200"/>
            <a:ext cx="2736850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Сокращение </a:t>
            </a:r>
          </a:p>
          <a:p>
            <a:pPr algn="ctr" eaLnBrk="1" hangingPunct="1"/>
            <a:r>
              <a:rPr lang="ru-RU" altLang="ru-RU" sz="1600" b="1"/>
              <a:t>личных приусадебных </a:t>
            </a:r>
          </a:p>
          <a:p>
            <a:pPr algn="ctr" eaLnBrk="1" hangingPunct="1"/>
            <a:r>
              <a:rPr lang="ru-RU" altLang="ru-RU" sz="1600" b="1"/>
              <a:t>Участков  1958г.</a:t>
            </a:r>
          </a:p>
        </p:txBody>
      </p:sp>
      <p:sp>
        <p:nvSpPr>
          <p:cNvPr id="14368" name="AutoShape 34"/>
          <p:cNvSpPr>
            <a:spLocks noChangeArrowheads="1"/>
          </p:cNvSpPr>
          <p:nvPr/>
        </p:nvSpPr>
        <p:spPr bwMode="auto">
          <a:xfrm>
            <a:off x="5940425" y="2133600"/>
            <a:ext cx="3203575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1953г.- ослаблены сталинские</a:t>
            </a:r>
          </a:p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 притеснения ЛПХ</a:t>
            </a:r>
          </a:p>
        </p:txBody>
      </p:sp>
      <p:sp>
        <p:nvSpPr>
          <p:cNvPr id="14369" name="Line 35"/>
          <p:cNvSpPr>
            <a:spLocks noChangeShapeType="1"/>
          </p:cNvSpPr>
          <p:nvPr/>
        </p:nvSpPr>
        <p:spPr bwMode="auto">
          <a:xfrm>
            <a:off x="1835150" y="23495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0" name="Oval 36"/>
          <p:cNvSpPr>
            <a:spLocks noChangeArrowheads="1"/>
          </p:cNvSpPr>
          <p:nvPr/>
        </p:nvSpPr>
        <p:spPr bwMode="auto">
          <a:xfrm>
            <a:off x="250825" y="1196975"/>
            <a:ext cx="2735263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Колхозы. </a:t>
            </a:r>
          </a:p>
          <a:p>
            <a:pPr algn="ctr" eaLnBrk="1" hangingPunct="1"/>
            <a:r>
              <a:rPr lang="ru-RU" altLang="ru-RU" b="1"/>
              <a:t>1958г. </a:t>
            </a:r>
          </a:p>
          <a:p>
            <a:pPr algn="ctr" eaLnBrk="1" hangingPunct="1"/>
            <a:r>
              <a:rPr lang="ru-RU" altLang="ru-RU" b="1"/>
              <a:t>реорганизация </a:t>
            </a:r>
          </a:p>
          <a:p>
            <a:pPr algn="ctr" eaLnBrk="1" hangingPunct="1"/>
            <a:r>
              <a:rPr lang="ru-RU" altLang="ru-RU" b="1"/>
              <a:t>МТС.</a:t>
            </a:r>
          </a:p>
        </p:txBody>
      </p:sp>
      <p:sp>
        <p:nvSpPr>
          <p:cNvPr id="14371" name="Rectangle 37"/>
          <p:cNvSpPr>
            <a:spLocks noChangeArrowheads="1"/>
          </p:cNvSpPr>
          <p:nvPr/>
        </p:nvSpPr>
        <p:spPr bwMode="auto">
          <a:xfrm>
            <a:off x="2916238" y="5876925"/>
            <a:ext cx="3816350" cy="7921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Результаты:</a:t>
            </a:r>
          </a:p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обострение продовольственной</a:t>
            </a:r>
          </a:p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 проблемы в стране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116013" y="1125538"/>
            <a:ext cx="7058025" cy="1006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0000"/>
                </a:solidFill>
              </a:rPr>
              <a:t>Пути выхода из продовольственного кризиса</a:t>
            </a:r>
          </a:p>
          <a:p>
            <a:pPr algn="ctr" eaLnBrk="1" hangingPunct="1"/>
            <a:r>
              <a:rPr lang="ru-RU" altLang="ru-RU" sz="2400" b="1">
                <a:solidFill>
                  <a:srgbClr val="000000"/>
                </a:solidFill>
              </a:rPr>
              <a:t>(1959 – 1964 г.г.)</a:t>
            </a: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541338" y="2565400"/>
            <a:ext cx="2016125" cy="1584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hlinkClick r:id="rId2" action="ppaction://hlinksldjump"/>
              </a:rPr>
              <a:t>«кукурузная </a:t>
            </a:r>
          </a:p>
          <a:p>
            <a:pPr algn="ctr" eaLnBrk="1" hangingPunct="1"/>
            <a:r>
              <a:rPr lang="ru-RU" altLang="ru-RU" sz="2400" b="1">
                <a:hlinkClick r:id="rId2" action="ppaction://hlinksldjump"/>
              </a:rPr>
              <a:t>эпопея»</a:t>
            </a:r>
            <a:endParaRPr lang="ru-RU" altLang="ru-RU" sz="2400" b="1"/>
          </a:p>
          <a:p>
            <a:pPr algn="ctr" eaLnBrk="1" hangingPunct="1"/>
            <a:r>
              <a:rPr lang="ru-RU" altLang="ru-RU" sz="2400" b="1"/>
              <a:t>1959г.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H="1">
            <a:off x="1693863" y="2132013"/>
            <a:ext cx="2663825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>
            <a:off x="4933950" y="2132013"/>
            <a:ext cx="2376488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>
            <a:off x="4645025" y="2132013"/>
            <a:ext cx="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39243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36613"/>
            <a:ext cx="4608512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1" name="сюжет о кукурузе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20" fill="hold"/>
                                        <p:tgtEl>
                                          <p:spTgt spid="229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938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116013" y="1125538"/>
            <a:ext cx="7058025" cy="1006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0000"/>
                </a:solidFill>
              </a:rPr>
              <a:t>Пути выхода из продовольственного кризиса</a:t>
            </a:r>
          </a:p>
          <a:p>
            <a:pPr algn="ctr" eaLnBrk="1" hangingPunct="1"/>
            <a:r>
              <a:rPr lang="ru-RU" altLang="ru-RU" sz="2400" b="1">
                <a:solidFill>
                  <a:srgbClr val="000000"/>
                </a:solidFill>
              </a:rPr>
              <a:t>(1959 – 1964 г.г.)</a:t>
            </a:r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541338" y="2565400"/>
            <a:ext cx="2016125" cy="1584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hlinkClick r:id="rId2" action="ppaction://hlinksldjump"/>
              </a:rPr>
              <a:t>«кукурузная </a:t>
            </a:r>
          </a:p>
          <a:p>
            <a:pPr algn="ctr" eaLnBrk="1" hangingPunct="1"/>
            <a:r>
              <a:rPr lang="ru-RU" altLang="ru-RU" sz="2400" b="1">
                <a:hlinkClick r:id="rId2" action="ppaction://hlinksldjump"/>
              </a:rPr>
              <a:t>эпопея»</a:t>
            </a:r>
            <a:endParaRPr lang="ru-RU" altLang="ru-RU" sz="2400" b="1"/>
          </a:p>
          <a:p>
            <a:pPr algn="ctr" eaLnBrk="1" hangingPunct="1"/>
            <a:r>
              <a:rPr lang="ru-RU" altLang="ru-RU" sz="2400" b="1"/>
              <a:t>1959г.</a:t>
            </a:r>
          </a:p>
        </p:txBody>
      </p:sp>
      <p:sp>
        <p:nvSpPr>
          <p:cNvPr id="18436" name="AutoShape 7"/>
          <p:cNvSpPr>
            <a:spLocks noChangeArrowheads="1"/>
          </p:cNvSpPr>
          <p:nvPr/>
        </p:nvSpPr>
        <p:spPr bwMode="auto">
          <a:xfrm>
            <a:off x="3203575" y="2708275"/>
            <a:ext cx="2808288" cy="1512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hlink"/>
                </a:solidFill>
              </a:rPr>
              <a:t>повышение цен </a:t>
            </a:r>
          </a:p>
          <a:p>
            <a:pPr algn="ctr" eaLnBrk="1" hangingPunct="1"/>
            <a:r>
              <a:rPr lang="ru-RU" altLang="ru-RU" sz="2400" b="1">
                <a:solidFill>
                  <a:schemeClr val="hlink"/>
                </a:solidFill>
              </a:rPr>
              <a:t>на основные </a:t>
            </a:r>
          </a:p>
          <a:p>
            <a:pPr algn="ctr" eaLnBrk="1" hangingPunct="1"/>
            <a:r>
              <a:rPr lang="ru-RU" altLang="ru-RU" sz="2400" b="1">
                <a:solidFill>
                  <a:schemeClr val="hlink"/>
                </a:solidFill>
              </a:rPr>
              <a:t>продукты питания</a:t>
            </a:r>
          </a:p>
          <a:p>
            <a:pPr algn="ctr" eaLnBrk="1" hangingPunct="1"/>
            <a:r>
              <a:rPr lang="ru-RU" altLang="ru-RU" sz="2400" b="1"/>
              <a:t>1962г.</a:t>
            </a:r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 flipH="1">
            <a:off x="1693863" y="2132013"/>
            <a:ext cx="2663825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4933950" y="2132013"/>
            <a:ext cx="2376488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4645025" y="2132013"/>
            <a:ext cx="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9275"/>
            <a:ext cx="3771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8"/>
          <a:stretch>
            <a:fillRect/>
          </a:stretch>
        </p:blipFill>
        <p:spPr bwMode="auto">
          <a:xfrm>
            <a:off x="579438" y="549275"/>
            <a:ext cx="3643312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68313" y="5638800"/>
            <a:ext cx="3816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</a:rPr>
              <a:t>Расстрел демонстрации 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</a:rPr>
              <a:t>в Новочеркасске - </a:t>
            </a:r>
            <a:r>
              <a:rPr lang="ru-RU" altLang="ru-RU" sz="2400" b="1" u="sng">
                <a:latin typeface="Times New Roman" panose="02020603050405020304" pitchFamily="18" charset="0"/>
              </a:rPr>
              <a:t>1962г.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811713" y="5734050"/>
            <a:ext cx="4332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Камень-на-Крови, установленный 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на месте трагедии в Новочеркасске.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116013" y="1125538"/>
            <a:ext cx="7058025" cy="1006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0000"/>
                </a:solidFill>
              </a:rPr>
              <a:t>Пути выхода из продовольственного кризиса</a:t>
            </a:r>
          </a:p>
          <a:p>
            <a:pPr algn="ctr" eaLnBrk="1" hangingPunct="1"/>
            <a:r>
              <a:rPr lang="ru-RU" altLang="ru-RU" sz="2400" b="1">
                <a:solidFill>
                  <a:srgbClr val="000000"/>
                </a:solidFill>
              </a:rPr>
              <a:t>(1959 – 1964 г.г.)</a:t>
            </a: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541338" y="2565400"/>
            <a:ext cx="2016125" cy="1655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hlinkClick r:id="rId2" action="ppaction://hlinksldjump"/>
              </a:rPr>
              <a:t>«кукурузная </a:t>
            </a:r>
          </a:p>
          <a:p>
            <a:pPr algn="ctr" eaLnBrk="1" hangingPunct="1"/>
            <a:r>
              <a:rPr lang="ru-RU" altLang="ru-RU" sz="2400" b="1">
                <a:hlinkClick r:id="rId2" action="ppaction://hlinksldjump"/>
              </a:rPr>
              <a:t>эпопея»</a:t>
            </a:r>
            <a:endParaRPr lang="ru-RU" altLang="ru-RU" sz="2400" b="1"/>
          </a:p>
          <a:p>
            <a:pPr algn="ctr" eaLnBrk="1" hangingPunct="1"/>
            <a:r>
              <a:rPr lang="ru-RU" altLang="ru-RU" sz="2400" b="1"/>
              <a:t>1959г.</a:t>
            </a:r>
          </a:p>
        </p:txBody>
      </p:sp>
      <p:sp>
        <p:nvSpPr>
          <p:cNvPr id="20484" name="AutoShape 6"/>
          <p:cNvSpPr>
            <a:spLocks noChangeArrowheads="1"/>
          </p:cNvSpPr>
          <p:nvPr/>
        </p:nvSpPr>
        <p:spPr bwMode="auto">
          <a:xfrm>
            <a:off x="6443663" y="2636838"/>
            <a:ext cx="2376487" cy="1584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hlink"/>
                </a:solidFill>
              </a:rPr>
              <a:t>закупка</a:t>
            </a:r>
          </a:p>
          <a:p>
            <a:pPr algn="ctr" eaLnBrk="1" hangingPunct="1"/>
            <a:r>
              <a:rPr lang="ru-RU" altLang="ru-RU" sz="2400" b="1">
                <a:solidFill>
                  <a:schemeClr val="hlink"/>
                </a:solidFill>
              </a:rPr>
              <a:t> американского</a:t>
            </a:r>
          </a:p>
          <a:p>
            <a:pPr algn="ctr" eaLnBrk="1" hangingPunct="1"/>
            <a:r>
              <a:rPr lang="ru-RU" altLang="ru-RU" sz="2400" b="1">
                <a:solidFill>
                  <a:schemeClr val="hlink"/>
                </a:solidFill>
              </a:rPr>
              <a:t> зерна</a:t>
            </a:r>
          </a:p>
          <a:p>
            <a:pPr algn="ctr" eaLnBrk="1" hangingPunct="1"/>
            <a:r>
              <a:rPr lang="ru-RU" altLang="ru-RU" sz="2400" b="1"/>
              <a:t>1963г.</a:t>
            </a:r>
          </a:p>
        </p:txBody>
      </p:sp>
      <p:sp>
        <p:nvSpPr>
          <p:cNvPr id="20485" name="AutoShape 7"/>
          <p:cNvSpPr>
            <a:spLocks noChangeArrowheads="1"/>
          </p:cNvSpPr>
          <p:nvPr/>
        </p:nvSpPr>
        <p:spPr bwMode="auto">
          <a:xfrm>
            <a:off x="3132138" y="2565400"/>
            <a:ext cx="2808287" cy="1655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hlink"/>
                </a:solidFill>
              </a:rPr>
              <a:t>повышение цен </a:t>
            </a:r>
          </a:p>
          <a:p>
            <a:pPr algn="ctr" eaLnBrk="1" hangingPunct="1"/>
            <a:r>
              <a:rPr lang="ru-RU" altLang="ru-RU" sz="2400" b="1">
                <a:solidFill>
                  <a:schemeClr val="hlink"/>
                </a:solidFill>
              </a:rPr>
              <a:t>на основные </a:t>
            </a:r>
          </a:p>
          <a:p>
            <a:pPr algn="ctr" eaLnBrk="1" hangingPunct="1"/>
            <a:r>
              <a:rPr lang="ru-RU" altLang="ru-RU" sz="2400" b="1">
                <a:solidFill>
                  <a:schemeClr val="hlink"/>
                </a:solidFill>
              </a:rPr>
              <a:t>продукты питания</a:t>
            </a:r>
          </a:p>
          <a:p>
            <a:pPr algn="ctr" eaLnBrk="1" hangingPunct="1"/>
            <a:r>
              <a:rPr lang="ru-RU" altLang="ru-RU" sz="2400" b="1"/>
              <a:t>1962г.</a:t>
            </a:r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H="1">
            <a:off x="1693863" y="2132013"/>
            <a:ext cx="2663825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4933950" y="2132013"/>
            <a:ext cx="2376488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4645025" y="2132013"/>
            <a:ext cx="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r="9985" b="4651"/>
          <a:stretch>
            <a:fillRect/>
          </a:stretch>
        </p:blipFill>
        <p:spPr bwMode="auto">
          <a:xfrm>
            <a:off x="971550" y="0"/>
            <a:ext cx="7164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50825" y="765175"/>
            <a:ext cx="8496300" cy="52101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 </a:t>
            </a:r>
            <a:r>
              <a:rPr lang="ru-RU" altLang="ru-RU" sz="3200">
                <a:solidFill>
                  <a:srgbClr val="FC0000"/>
                </a:solidFill>
              </a:rPr>
              <a:t>1956 год. Визит Н.С. Хрущёва в Англию. Он встретился с У.Черчиллем на приёме в советском посольстве.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chemeClr val="bg2"/>
                </a:solidFill>
              </a:rPr>
              <a:t> Старый «британский лев» сказал: </a:t>
            </a:r>
            <a:r>
              <a:rPr lang="ru-RU" altLang="ru-RU" sz="3200" b="1">
                <a:solidFill>
                  <a:schemeClr val="bg2"/>
                </a:solidFill>
              </a:rPr>
              <a:t>«Господин Хрущёв, вы затеваете большие реформы. И это хорошо! Хотел бы только посоветовать вам </a:t>
            </a:r>
            <a:r>
              <a:rPr lang="ru-RU" altLang="ru-RU" sz="3200" b="1" i="1" u="sng">
                <a:solidFill>
                  <a:schemeClr val="bg2"/>
                </a:solidFill>
              </a:rPr>
              <a:t>не слишком торопиться. Нелегко преодолеть пропасть в два прыжка. Можно в неё упасть».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 descr="хрущёв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2481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500563" y="404813"/>
            <a:ext cx="43561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</a:rPr>
              <a:t>В октябре 1964г.  Н.С. Хрущев смещен с должности за </a:t>
            </a:r>
            <a:r>
              <a:rPr lang="ru-RU" altLang="ru-RU" sz="2800" b="1" u="sng">
                <a:latin typeface="Times New Roman" panose="02020603050405020304" pitchFamily="18" charset="0"/>
              </a:rPr>
              <a:t>волюнтаризм</a:t>
            </a:r>
            <a:r>
              <a:rPr lang="ru-RU" altLang="ru-RU" sz="2800" b="1">
                <a:latin typeface="Times New Roman" panose="02020603050405020304" pitchFamily="18" charset="0"/>
              </a:rPr>
              <a:t> (политика, не сочетающаяся с объективными законами, реальными условиями и возможностями) и </a:t>
            </a:r>
            <a:r>
              <a:rPr lang="ru-RU" altLang="ru-RU" sz="2800" b="1" u="sng">
                <a:latin typeface="Times New Roman" panose="02020603050405020304" pitchFamily="18" charset="0"/>
              </a:rPr>
              <a:t>субъективизм</a:t>
            </a:r>
            <a:r>
              <a:rPr lang="ru-RU" altLang="ru-RU" sz="2800" b="1">
                <a:latin typeface="Times New Roman" panose="02020603050405020304" pitchFamily="18" charset="0"/>
              </a:rPr>
              <a:t> </a:t>
            </a:r>
            <a:r>
              <a:rPr lang="ru-RU" altLang="ru-RU" sz="2800" b="1" i="1">
                <a:latin typeface="Times New Roman" panose="02020603050405020304" pitchFamily="18" charset="0"/>
              </a:rPr>
              <a:t>(</a:t>
            </a:r>
            <a:r>
              <a:rPr lang="ru-RU" altLang="ru-RU" sz="2800" b="1">
                <a:latin typeface="Times New Roman" panose="02020603050405020304" pitchFamily="18" charset="0"/>
              </a:rPr>
              <a:t>отношение к чему-либо, определяемое личными вкусами, симпатиями, взглядами субъекта) в политике.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11188" y="836613"/>
            <a:ext cx="7993062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u="sng">
                <a:latin typeface="Times New Roman" panose="02020603050405020304" pitchFamily="18" charset="0"/>
              </a:rPr>
              <a:t>1956 год.</a:t>
            </a:r>
            <a:r>
              <a:rPr lang="ru-RU" altLang="ru-RU" sz="3200">
                <a:latin typeface="Times New Roman" panose="02020603050405020304" pitchFamily="18" charset="0"/>
              </a:rPr>
              <a:t>  Визит Н.С. Хрущёва в Англию. Он встретился с У.Черчиллем на приёме в советском посольстве. </a:t>
            </a:r>
          </a:p>
          <a:p>
            <a:pPr algn="ctr" eaLnBrk="1" hangingPunct="1"/>
            <a:r>
              <a:rPr lang="ru-RU" altLang="ru-RU" sz="3200">
                <a:latin typeface="Times New Roman" panose="02020603050405020304" pitchFamily="18" charset="0"/>
              </a:rPr>
              <a:t> Старый «британский лев» сказал:</a:t>
            </a:r>
          </a:p>
          <a:p>
            <a:pPr algn="ctr" eaLnBrk="1" hangingPunct="1"/>
            <a:r>
              <a:rPr lang="ru-RU" altLang="ru-RU" sz="3200">
                <a:latin typeface="Times New Roman" panose="02020603050405020304" pitchFamily="18" charset="0"/>
              </a:rPr>
              <a:t> </a:t>
            </a:r>
            <a:r>
              <a:rPr lang="ru-RU" altLang="ru-RU" sz="3200" b="1" i="1">
                <a:latin typeface="Times New Roman" panose="02020603050405020304" pitchFamily="18" charset="0"/>
              </a:rPr>
              <a:t>«Господин Хрущёв, вы затеваете большие реформы. И это хорошо! Хотел бы только посоветовать вам … »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116013" y="4724400"/>
            <a:ext cx="71231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Какой совет дал У.Черчилль Н.С. Хрущёву, и прислушался ли он к его совету?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5076825" cy="66690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/>
              <a:t> </a:t>
            </a:r>
            <a:r>
              <a:rPr lang="ru-RU" altLang="ru-RU" sz="3200" smtClean="0">
                <a:solidFill>
                  <a:schemeClr val="tx1"/>
                </a:solidFill>
              </a:rPr>
              <a:t>“Пройдет совсем немного времени, и забудется и Манеж и кукуруза…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А люди будут долго жить в его домах. Освобожденные им люди…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И зла к нему никто не будет иметь – ни завтра, ни послезавтра. 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И истинное значение его для всех нас мы осознаем только спустя много лет…”</a:t>
            </a:r>
          </a:p>
        </p:txBody>
      </p:sp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908050"/>
            <a:ext cx="4157662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35290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3959225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22320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63950"/>
            <a:ext cx="4033838" cy="28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70088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6804025" y="268288"/>
            <a:ext cx="23399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chemeClr val="bg2"/>
                </a:solidFill>
              </a:rPr>
              <a:t>1954г.- первая в мире атомная электростанция. </a:t>
            </a:r>
          </a:p>
        </p:txBody>
      </p:sp>
      <p:sp>
        <p:nvSpPr>
          <p:cNvPr id="7176" name="Rectangle 14"/>
          <p:cNvSpPr>
            <a:spLocks noChangeArrowheads="1"/>
          </p:cNvSpPr>
          <p:nvPr/>
        </p:nvSpPr>
        <p:spPr bwMode="auto">
          <a:xfrm>
            <a:off x="4356100" y="333375"/>
            <a:ext cx="21605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/>
              <a:t>1957г.-запущен первый  искусственный спутник Земли.</a:t>
            </a:r>
            <a:r>
              <a:rPr lang="ru-RU" altLang="ru-RU"/>
              <a:t> </a:t>
            </a:r>
          </a:p>
        </p:txBody>
      </p:sp>
      <p:sp>
        <p:nvSpPr>
          <p:cNvPr id="7177" name="Rectangle 15"/>
          <p:cNvSpPr>
            <a:spLocks noChangeArrowheads="1"/>
          </p:cNvSpPr>
          <p:nvPr/>
        </p:nvSpPr>
        <p:spPr bwMode="auto">
          <a:xfrm>
            <a:off x="468313" y="549275"/>
            <a:ext cx="3349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>
                <a:solidFill>
                  <a:schemeClr val="bg2"/>
                </a:solidFill>
              </a:rPr>
              <a:t>1959г. </a:t>
            </a:r>
            <a:r>
              <a:rPr lang="ru-RU" altLang="ru-RU">
                <a:solidFill>
                  <a:schemeClr val="bg2"/>
                </a:solidFill>
              </a:rPr>
              <a:t>- </a:t>
            </a:r>
            <a:r>
              <a:rPr lang="ru-RU" altLang="ru-RU" b="1">
                <a:solidFill>
                  <a:schemeClr val="bg2"/>
                </a:solidFill>
              </a:rPr>
              <a:t>спущен на воду первый атомоход – ледокол «Ленин».</a:t>
            </a:r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323850" y="5300663"/>
            <a:ext cx="38877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/>
              <a:t>1956г. - первый реактивный пассажирский самолет Ту-104.</a:t>
            </a:r>
            <a:r>
              <a:rPr lang="ru-RU" altLang="ru-RU" sz="2000" b="1">
                <a:solidFill>
                  <a:schemeClr val="bg2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042988" y="260350"/>
            <a:ext cx="70580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Направления сельскохозяйственной политики Н.С. Хрущёва</a:t>
            </a:r>
          </a:p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(1953 – 1961 г.г.)</a:t>
            </a:r>
          </a:p>
        </p:txBody>
      </p:sp>
      <p:sp>
        <p:nvSpPr>
          <p:cNvPr id="8195" name="Oval 5"/>
          <p:cNvSpPr>
            <a:spLocks noChangeArrowheads="1"/>
          </p:cNvSpPr>
          <p:nvPr/>
        </p:nvSpPr>
        <p:spPr bwMode="auto">
          <a:xfrm>
            <a:off x="6227763" y="1268413"/>
            <a:ext cx="1944687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личное </a:t>
            </a:r>
          </a:p>
          <a:p>
            <a:pPr algn="ctr" eaLnBrk="1" hangingPunct="1"/>
            <a:r>
              <a:rPr lang="ru-RU" altLang="ru-RU" b="1"/>
              <a:t>подсобное </a:t>
            </a:r>
          </a:p>
          <a:p>
            <a:pPr algn="ctr" eaLnBrk="1" hangingPunct="1"/>
            <a:r>
              <a:rPr lang="ru-RU" altLang="ru-RU" b="1"/>
              <a:t>хозяйство</a:t>
            </a:r>
          </a:p>
        </p:txBody>
      </p:sp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3635375" y="1196975"/>
            <a:ext cx="19446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Целина</a:t>
            </a:r>
          </a:p>
          <a:p>
            <a:pPr algn="ctr" eaLnBrk="1" hangingPunct="1"/>
            <a:r>
              <a:rPr lang="ru-RU" altLang="ru-RU" b="1"/>
              <a:t>1954г.</a:t>
            </a:r>
          </a:p>
        </p:txBody>
      </p:sp>
      <p:sp>
        <p:nvSpPr>
          <p:cNvPr id="8197" name="Oval 7"/>
          <p:cNvSpPr>
            <a:spLocks noChangeArrowheads="1"/>
          </p:cNvSpPr>
          <p:nvPr/>
        </p:nvSpPr>
        <p:spPr bwMode="auto">
          <a:xfrm>
            <a:off x="971550" y="1196975"/>
            <a:ext cx="19446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колхозы</a:t>
            </a:r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1835150" y="22050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4643438" y="22050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2484438" y="908050"/>
            <a:ext cx="2016125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>
            <a:off x="4643438" y="90805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4787900" y="908050"/>
            <a:ext cx="1871663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042988" y="260350"/>
            <a:ext cx="70580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Направления сельскохозяйственной политики Н.С. Хрущёва</a:t>
            </a:r>
          </a:p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(1959 – 1961 г.г.)</a:t>
            </a:r>
          </a:p>
        </p:txBody>
      </p:sp>
      <p:sp>
        <p:nvSpPr>
          <p:cNvPr id="9219" name="Oval 5"/>
          <p:cNvSpPr>
            <a:spLocks noChangeArrowheads="1"/>
          </p:cNvSpPr>
          <p:nvPr/>
        </p:nvSpPr>
        <p:spPr bwMode="auto">
          <a:xfrm>
            <a:off x="6659563" y="1052513"/>
            <a:ext cx="1944687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личное </a:t>
            </a:r>
          </a:p>
          <a:p>
            <a:pPr algn="ctr" eaLnBrk="1" hangingPunct="1"/>
            <a:r>
              <a:rPr lang="ru-RU" altLang="ru-RU" b="1"/>
              <a:t>подсобное </a:t>
            </a:r>
          </a:p>
          <a:p>
            <a:pPr algn="ctr" eaLnBrk="1" hangingPunct="1"/>
            <a:r>
              <a:rPr lang="ru-RU" altLang="ru-RU" b="1"/>
              <a:t>хозяйство</a:t>
            </a:r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3635375" y="1196975"/>
            <a:ext cx="19446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Целина</a:t>
            </a:r>
          </a:p>
          <a:p>
            <a:pPr algn="ctr" eaLnBrk="1" hangingPunct="1"/>
            <a:r>
              <a:rPr lang="ru-RU" altLang="ru-RU" b="1"/>
              <a:t>1954г.</a:t>
            </a:r>
          </a:p>
        </p:txBody>
      </p:sp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971550" y="1196975"/>
            <a:ext cx="19446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колхозы</a:t>
            </a: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1835150" y="22050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4643438" y="22050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 flipH="1">
            <a:off x="2484438" y="908050"/>
            <a:ext cx="2016125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4643438" y="90805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4787900" y="908050"/>
            <a:ext cx="1871663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AutoShape 15"/>
          <p:cNvSpPr>
            <a:spLocks noChangeArrowheads="1"/>
          </p:cNvSpPr>
          <p:nvPr/>
        </p:nvSpPr>
        <p:spPr bwMode="auto">
          <a:xfrm>
            <a:off x="7164388" y="5516563"/>
            <a:ext cx="1655762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массовый </a:t>
            </a:r>
          </a:p>
          <a:p>
            <a:pPr algn="ctr" eaLnBrk="1" hangingPunct="1"/>
            <a:r>
              <a:rPr lang="ru-RU" altLang="ru-RU" sz="1600" b="1"/>
              <a:t>забой</a:t>
            </a:r>
          </a:p>
          <a:p>
            <a:pPr algn="ctr" eaLnBrk="1" hangingPunct="1"/>
            <a:r>
              <a:rPr lang="ru-RU" altLang="ru-RU" sz="1600" b="1"/>
              <a:t>скота</a:t>
            </a:r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Line 17"/>
          <p:cNvSpPr>
            <a:spLocks noChangeShapeType="1"/>
          </p:cNvSpPr>
          <p:nvPr/>
        </p:nvSpPr>
        <p:spPr bwMode="auto">
          <a:xfrm>
            <a:off x="7092950" y="3141663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WordArt 18"/>
          <p:cNvSpPr>
            <a:spLocks noChangeArrowheads="1" noChangeShapeType="1" noTextEdit="1"/>
          </p:cNvSpPr>
          <p:nvPr/>
        </p:nvSpPr>
        <p:spPr bwMode="auto">
          <a:xfrm>
            <a:off x="8243888" y="2997200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+</a:t>
            </a:r>
          </a:p>
        </p:txBody>
      </p:sp>
      <p:sp>
        <p:nvSpPr>
          <p:cNvPr id="9232" name="Line 20"/>
          <p:cNvSpPr>
            <a:spLocks noChangeShapeType="1"/>
          </p:cNvSpPr>
          <p:nvPr/>
        </p:nvSpPr>
        <p:spPr bwMode="auto">
          <a:xfrm>
            <a:off x="7596188" y="27813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Rectangle 22"/>
          <p:cNvSpPr>
            <a:spLocks noChangeArrowheads="1"/>
          </p:cNvSpPr>
          <p:nvPr/>
        </p:nvSpPr>
        <p:spPr bwMode="auto">
          <a:xfrm>
            <a:off x="1042988" y="260350"/>
            <a:ext cx="70580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Направления сельскохозяйственной политики Н.С. Хрущёва</a:t>
            </a:r>
          </a:p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(1953 – 1961 г.г.)</a:t>
            </a:r>
          </a:p>
        </p:txBody>
      </p:sp>
      <p:sp>
        <p:nvSpPr>
          <p:cNvPr id="9234" name="Oval 24"/>
          <p:cNvSpPr>
            <a:spLocks noChangeArrowheads="1"/>
          </p:cNvSpPr>
          <p:nvPr/>
        </p:nvSpPr>
        <p:spPr bwMode="auto">
          <a:xfrm>
            <a:off x="3635375" y="1196975"/>
            <a:ext cx="19446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Целина</a:t>
            </a:r>
          </a:p>
          <a:p>
            <a:pPr algn="ctr" eaLnBrk="1" hangingPunct="1"/>
            <a:r>
              <a:rPr lang="ru-RU" altLang="ru-RU" b="1"/>
              <a:t>1954г.</a:t>
            </a:r>
          </a:p>
        </p:txBody>
      </p:sp>
      <p:sp>
        <p:nvSpPr>
          <p:cNvPr id="9235" name="Oval 25"/>
          <p:cNvSpPr>
            <a:spLocks noChangeArrowheads="1"/>
          </p:cNvSpPr>
          <p:nvPr/>
        </p:nvSpPr>
        <p:spPr bwMode="auto">
          <a:xfrm>
            <a:off x="971550" y="1196975"/>
            <a:ext cx="19446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колхозы</a:t>
            </a:r>
          </a:p>
        </p:txBody>
      </p:sp>
      <p:sp>
        <p:nvSpPr>
          <p:cNvPr id="9236" name="Line 26"/>
          <p:cNvSpPr>
            <a:spLocks noChangeShapeType="1"/>
          </p:cNvSpPr>
          <p:nvPr/>
        </p:nvSpPr>
        <p:spPr bwMode="auto">
          <a:xfrm>
            <a:off x="1835150" y="22050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Line 27"/>
          <p:cNvSpPr>
            <a:spLocks noChangeShapeType="1"/>
          </p:cNvSpPr>
          <p:nvPr/>
        </p:nvSpPr>
        <p:spPr bwMode="auto">
          <a:xfrm>
            <a:off x="4643438" y="22050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8" name="Line 28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Line 29"/>
          <p:cNvSpPr>
            <a:spLocks noChangeShapeType="1"/>
          </p:cNvSpPr>
          <p:nvPr/>
        </p:nvSpPr>
        <p:spPr bwMode="auto">
          <a:xfrm flipH="1">
            <a:off x="2484438" y="908050"/>
            <a:ext cx="2016125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0" name="Line 30"/>
          <p:cNvSpPr>
            <a:spLocks noChangeShapeType="1"/>
          </p:cNvSpPr>
          <p:nvPr/>
        </p:nvSpPr>
        <p:spPr bwMode="auto">
          <a:xfrm>
            <a:off x="4643438" y="90805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1" name="Line 31"/>
          <p:cNvSpPr>
            <a:spLocks noChangeShapeType="1"/>
          </p:cNvSpPr>
          <p:nvPr/>
        </p:nvSpPr>
        <p:spPr bwMode="auto">
          <a:xfrm>
            <a:off x="4787900" y="908050"/>
            <a:ext cx="1871663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2" name="AutoShape 32"/>
          <p:cNvSpPr>
            <a:spLocks noChangeArrowheads="1"/>
          </p:cNvSpPr>
          <p:nvPr/>
        </p:nvSpPr>
        <p:spPr bwMode="auto">
          <a:xfrm>
            <a:off x="7164388" y="4076700"/>
            <a:ext cx="1655762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скупка скота</a:t>
            </a:r>
          </a:p>
          <a:p>
            <a:pPr algn="ctr" eaLnBrk="1" hangingPunct="1"/>
            <a:r>
              <a:rPr lang="ru-RU" altLang="ru-RU" sz="1600" b="1"/>
              <a:t> у колхозов</a:t>
            </a:r>
          </a:p>
          <a:p>
            <a:pPr algn="ctr" eaLnBrk="1" hangingPunct="1"/>
            <a:r>
              <a:rPr lang="ru-RU" altLang="ru-RU" sz="1600" b="1"/>
              <a:t> и совхозов</a:t>
            </a:r>
          </a:p>
          <a:p>
            <a:pPr algn="ctr" eaLnBrk="1" hangingPunct="1"/>
            <a:r>
              <a:rPr lang="ru-RU" altLang="ru-RU" sz="1600" b="1"/>
              <a:t>1959г.</a:t>
            </a:r>
          </a:p>
        </p:txBody>
      </p:sp>
      <p:sp>
        <p:nvSpPr>
          <p:cNvPr id="9243" name="Line 34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4" name="Line 35"/>
          <p:cNvSpPr>
            <a:spLocks noChangeShapeType="1"/>
          </p:cNvSpPr>
          <p:nvPr/>
        </p:nvSpPr>
        <p:spPr bwMode="auto">
          <a:xfrm>
            <a:off x="7956550" y="3716338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5" name="WordArt 36"/>
          <p:cNvSpPr>
            <a:spLocks noChangeArrowheads="1" noChangeShapeType="1" noTextEdit="1"/>
          </p:cNvSpPr>
          <p:nvPr/>
        </p:nvSpPr>
        <p:spPr bwMode="auto">
          <a:xfrm>
            <a:off x="8243888" y="2997200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+</a:t>
            </a:r>
          </a:p>
        </p:txBody>
      </p:sp>
      <p:sp>
        <p:nvSpPr>
          <p:cNvPr id="9246" name="AutoShape 37"/>
          <p:cNvSpPr>
            <a:spLocks noChangeArrowheads="1"/>
          </p:cNvSpPr>
          <p:nvPr/>
        </p:nvSpPr>
        <p:spPr bwMode="auto">
          <a:xfrm>
            <a:off x="6407150" y="2997200"/>
            <a:ext cx="2736850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Сокращение </a:t>
            </a:r>
          </a:p>
          <a:p>
            <a:pPr algn="ctr" eaLnBrk="1" hangingPunct="1"/>
            <a:r>
              <a:rPr lang="ru-RU" altLang="ru-RU" sz="1600" b="1"/>
              <a:t>личных приусадебных </a:t>
            </a:r>
          </a:p>
          <a:p>
            <a:pPr algn="ctr" eaLnBrk="1" hangingPunct="1"/>
            <a:r>
              <a:rPr lang="ru-RU" altLang="ru-RU" sz="1600" b="1"/>
              <a:t>Участков  1958г.</a:t>
            </a:r>
          </a:p>
        </p:txBody>
      </p:sp>
      <p:sp>
        <p:nvSpPr>
          <p:cNvPr id="9247" name="Line 38"/>
          <p:cNvSpPr>
            <a:spLocks noChangeShapeType="1"/>
          </p:cNvSpPr>
          <p:nvPr/>
        </p:nvSpPr>
        <p:spPr bwMode="auto">
          <a:xfrm>
            <a:off x="8027988" y="5300663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8" name="AutoShape 39"/>
          <p:cNvSpPr>
            <a:spLocks noChangeArrowheads="1"/>
          </p:cNvSpPr>
          <p:nvPr/>
        </p:nvSpPr>
        <p:spPr bwMode="auto">
          <a:xfrm>
            <a:off x="5940425" y="2133600"/>
            <a:ext cx="3203575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1953г.- ослаблены сталинские</a:t>
            </a:r>
          </a:p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 притеснения ЛПХ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57463"/>
            <a:ext cx="5472112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6659563" y="981075"/>
            <a:ext cx="1944687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личное </a:t>
            </a:r>
          </a:p>
          <a:p>
            <a:pPr algn="ctr" eaLnBrk="1" hangingPunct="1"/>
            <a:r>
              <a:rPr lang="ru-RU" altLang="ru-RU" b="1"/>
              <a:t>подсобное </a:t>
            </a:r>
          </a:p>
          <a:p>
            <a:pPr algn="ctr" eaLnBrk="1" hangingPunct="1"/>
            <a:r>
              <a:rPr lang="ru-RU" altLang="ru-RU" b="1"/>
              <a:t>хозяйство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635375" y="1196975"/>
            <a:ext cx="19446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Целина</a:t>
            </a:r>
          </a:p>
          <a:p>
            <a:pPr algn="ctr" eaLnBrk="1" hangingPunct="1"/>
            <a:r>
              <a:rPr lang="ru-RU" altLang="ru-RU" b="1"/>
              <a:t>1954г.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71550" y="1196975"/>
            <a:ext cx="19446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колхозы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2484438" y="908050"/>
            <a:ext cx="2016125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787900" y="908050"/>
            <a:ext cx="1871663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643438" y="90805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AutoShape 11"/>
          <p:cNvSpPr>
            <a:spLocks noChangeArrowheads="1"/>
          </p:cNvSpPr>
          <p:nvPr/>
        </p:nvSpPr>
        <p:spPr bwMode="auto">
          <a:xfrm>
            <a:off x="3635375" y="2420938"/>
            <a:ext cx="1800225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Высокие урожаи </a:t>
            </a:r>
          </a:p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зерна</a:t>
            </a:r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auto">
          <a:xfrm>
            <a:off x="1835150" y="22050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17"/>
          <p:cNvSpPr>
            <a:spLocks noChangeShapeType="1"/>
          </p:cNvSpPr>
          <p:nvPr/>
        </p:nvSpPr>
        <p:spPr bwMode="auto">
          <a:xfrm>
            <a:off x="4643438" y="22050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21"/>
          <p:cNvSpPr>
            <a:spLocks noChangeShapeType="1"/>
          </p:cNvSpPr>
          <p:nvPr/>
        </p:nvSpPr>
        <p:spPr bwMode="auto">
          <a:xfrm flipH="1">
            <a:off x="6877050" y="4941888"/>
            <a:ext cx="504825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22"/>
          <p:cNvSpPr>
            <a:spLocks noChangeShapeType="1"/>
          </p:cNvSpPr>
          <p:nvPr/>
        </p:nvSpPr>
        <p:spPr bwMode="auto">
          <a:xfrm>
            <a:off x="4643438" y="3213100"/>
            <a:ext cx="0" cy="266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Rectangle 25"/>
          <p:cNvSpPr>
            <a:spLocks noChangeArrowheads="1"/>
          </p:cNvSpPr>
          <p:nvPr/>
        </p:nvSpPr>
        <p:spPr bwMode="auto">
          <a:xfrm>
            <a:off x="1042988" y="260350"/>
            <a:ext cx="70580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Направления сельскохозяйственной политики Н.С. Хрущёва</a:t>
            </a:r>
          </a:p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(1953 – 1961 г.г.)</a:t>
            </a:r>
          </a:p>
        </p:txBody>
      </p:sp>
      <p:sp>
        <p:nvSpPr>
          <p:cNvPr id="11278" name="AutoShape 26"/>
          <p:cNvSpPr>
            <a:spLocks noChangeArrowheads="1"/>
          </p:cNvSpPr>
          <p:nvPr/>
        </p:nvSpPr>
        <p:spPr bwMode="auto">
          <a:xfrm>
            <a:off x="3779838" y="3429000"/>
            <a:ext cx="1655762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Экологические</a:t>
            </a:r>
          </a:p>
          <a:p>
            <a:pPr algn="ctr" eaLnBrk="1" hangingPunct="1"/>
            <a:r>
              <a:rPr lang="ru-RU" altLang="ru-RU" sz="1600" b="1"/>
              <a:t> проблемы</a:t>
            </a:r>
          </a:p>
        </p:txBody>
      </p:sp>
      <p:sp>
        <p:nvSpPr>
          <p:cNvPr id="11279" name="AutoShape 27"/>
          <p:cNvSpPr>
            <a:spLocks noChangeArrowheads="1"/>
          </p:cNvSpPr>
          <p:nvPr/>
        </p:nvSpPr>
        <p:spPr bwMode="auto">
          <a:xfrm>
            <a:off x="3635375" y="4652963"/>
            <a:ext cx="1871663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Снижение </a:t>
            </a:r>
          </a:p>
          <a:p>
            <a:pPr algn="ctr" eaLnBrk="1" hangingPunct="1"/>
            <a:r>
              <a:rPr lang="ru-RU" altLang="ru-RU" sz="1600" b="1"/>
              <a:t>сбора зерновых</a:t>
            </a:r>
          </a:p>
        </p:txBody>
      </p:sp>
      <p:sp>
        <p:nvSpPr>
          <p:cNvPr id="11280" name="Line 28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AutoShape 29"/>
          <p:cNvSpPr>
            <a:spLocks noChangeArrowheads="1"/>
          </p:cNvSpPr>
          <p:nvPr/>
        </p:nvSpPr>
        <p:spPr bwMode="auto">
          <a:xfrm>
            <a:off x="6877050" y="5373688"/>
            <a:ext cx="1655763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массовый </a:t>
            </a:r>
          </a:p>
          <a:p>
            <a:pPr algn="ctr" eaLnBrk="1" hangingPunct="1"/>
            <a:r>
              <a:rPr lang="ru-RU" altLang="ru-RU" sz="1600" b="1"/>
              <a:t>забой</a:t>
            </a:r>
          </a:p>
          <a:p>
            <a:pPr algn="ctr" eaLnBrk="1" hangingPunct="1"/>
            <a:r>
              <a:rPr lang="ru-RU" altLang="ru-RU" sz="1600" b="1"/>
              <a:t>скота</a:t>
            </a:r>
          </a:p>
        </p:txBody>
      </p:sp>
      <p:sp>
        <p:nvSpPr>
          <p:cNvPr id="11282" name="Line 30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3" name="Line 31"/>
          <p:cNvSpPr>
            <a:spLocks noChangeShapeType="1"/>
          </p:cNvSpPr>
          <p:nvPr/>
        </p:nvSpPr>
        <p:spPr bwMode="auto">
          <a:xfrm>
            <a:off x="7092950" y="3141663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4" name="WordArt 32"/>
          <p:cNvSpPr>
            <a:spLocks noChangeArrowheads="1" noChangeShapeType="1" noTextEdit="1"/>
          </p:cNvSpPr>
          <p:nvPr/>
        </p:nvSpPr>
        <p:spPr bwMode="auto">
          <a:xfrm>
            <a:off x="8243888" y="2997200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+</a:t>
            </a:r>
          </a:p>
        </p:txBody>
      </p:sp>
      <p:sp>
        <p:nvSpPr>
          <p:cNvPr id="11285" name="Line 33"/>
          <p:cNvSpPr>
            <a:spLocks noChangeShapeType="1"/>
          </p:cNvSpPr>
          <p:nvPr/>
        </p:nvSpPr>
        <p:spPr bwMode="auto">
          <a:xfrm>
            <a:off x="7596188" y="27813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6" name="Line 34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7" name="AutoShape 35"/>
          <p:cNvSpPr>
            <a:spLocks noChangeArrowheads="1"/>
          </p:cNvSpPr>
          <p:nvPr/>
        </p:nvSpPr>
        <p:spPr bwMode="auto">
          <a:xfrm>
            <a:off x="6804025" y="4005263"/>
            <a:ext cx="1655763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скупка скота</a:t>
            </a:r>
          </a:p>
          <a:p>
            <a:pPr algn="ctr" eaLnBrk="1" hangingPunct="1"/>
            <a:r>
              <a:rPr lang="ru-RU" altLang="ru-RU" sz="1600" b="1"/>
              <a:t> у колхозов</a:t>
            </a:r>
          </a:p>
          <a:p>
            <a:pPr algn="ctr" eaLnBrk="1" hangingPunct="1"/>
            <a:r>
              <a:rPr lang="ru-RU" altLang="ru-RU" sz="1600" b="1"/>
              <a:t> и совхозов</a:t>
            </a:r>
          </a:p>
          <a:p>
            <a:pPr algn="ctr" eaLnBrk="1" hangingPunct="1"/>
            <a:r>
              <a:rPr lang="ru-RU" altLang="ru-RU" sz="1600" b="1"/>
              <a:t>1959г.</a:t>
            </a:r>
          </a:p>
        </p:txBody>
      </p:sp>
      <p:sp>
        <p:nvSpPr>
          <p:cNvPr id="11288" name="Line 36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9" name="Line 37"/>
          <p:cNvSpPr>
            <a:spLocks noChangeShapeType="1"/>
          </p:cNvSpPr>
          <p:nvPr/>
        </p:nvSpPr>
        <p:spPr bwMode="auto">
          <a:xfrm>
            <a:off x="7596188" y="3716338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0" name="WordArt 38"/>
          <p:cNvSpPr>
            <a:spLocks noChangeArrowheads="1" noChangeShapeType="1" noTextEdit="1"/>
          </p:cNvSpPr>
          <p:nvPr/>
        </p:nvSpPr>
        <p:spPr bwMode="auto">
          <a:xfrm>
            <a:off x="8243888" y="2997200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+</a:t>
            </a:r>
          </a:p>
        </p:txBody>
      </p:sp>
      <p:sp>
        <p:nvSpPr>
          <p:cNvPr id="11291" name="AutoShape 39"/>
          <p:cNvSpPr>
            <a:spLocks noChangeArrowheads="1"/>
          </p:cNvSpPr>
          <p:nvPr/>
        </p:nvSpPr>
        <p:spPr bwMode="auto">
          <a:xfrm>
            <a:off x="6407150" y="2997200"/>
            <a:ext cx="2736850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Сокращение </a:t>
            </a:r>
          </a:p>
          <a:p>
            <a:pPr algn="ctr" eaLnBrk="1" hangingPunct="1"/>
            <a:r>
              <a:rPr lang="ru-RU" altLang="ru-RU" sz="1600" b="1"/>
              <a:t>личных приусадебных </a:t>
            </a:r>
          </a:p>
          <a:p>
            <a:pPr algn="ctr" eaLnBrk="1" hangingPunct="1"/>
            <a:r>
              <a:rPr lang="ru-RU" altLang="ru-RU" sz="1600" b="1"/>
              <a:t>Участков  1958г.</a:t>
            </a:r>
          </a:p>
        </p:txBody>
      </p:sp>
      <p:sp>
        <p:nvSpPr>
          <p:cNvPr id="11292" name="AutoShape 41"/>
          <p:cNvSpPr>
            <a:spLocks noChangeArrowheads="1"/>
          </p:cNvSpPr>
          <p:nvPr/>
        </p:nvSpPr>
        <p:spPr bwMode="auto">
          <a:xfrm>
            <a:off x="5940425" y="2133600"/>
            <a:ext cx="3203575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1953г.- ослаблены сталинские</a:t>
            </a:r>
          </a:p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 притеснения ЛПХ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0213"/>
            <a:ext cx="56181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4973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5"/>
          <p:cNvSpPr>
            <a:spLocks noChangeArrowheads="1"/>
          </p:cNvSpPr>
          <p:nvPr/>
        </p:nvSpPr>
        <p:spPr bwMode="auto">
          <a:xfrm>
            <a:off x="6659563" y="1052513"/>
            <a:ext cx="1944687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Личное </a:t>
            </a:r>
          </a:p>
          <a:p>
            <a:pPr algn="ctr" eaLnBrk="1" hangingPunct="1"/>
            <a:r>
              <a:rPr lang="ru-RU" altLang="ru-RU" b="1"/>
              <a:t>подсобное </a:t>
            </a:r>
          </a:p>
          <a:p>
            <a:pPr algn="ctr" eaLnBrk="1" hangingPunct="1"/>
            <a:r>
              <a:rPr lang="ru-RU" altLang="ru-RU" b="1"/>
              <a:t>хозяйство</a:t>
            </a:r>
          </a:p>
        </p:txBody>
      </p:sp>
      <p:sp>
        <p:nvSpPr>
          <p:cNvPr id="13315" name="Oval 6"/>
          <p:cNvSpPr>
            <a:spLocks noChangeArrowheads="1"/>
          </p:cNvSpPr>
          <p:nvPr/>
        </p:nvSpPr>
        <p:spPr bwMode="auto">
          <a:xfrm>
            <a:off x="3635375" y="1196975"/>
            <a:ext cx="1944688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Целина</a:t>
            </a:r>
          </a:p>
          <a:p>
            <a:pPr algn="ctr" eaLnBrk="1" hangingPunct="1"/>
            <a:r>
              <a:rPr lang="ru-RU" altLang="ru-RU" b="1"/>
              <a:t>1954г.</a:t>
            </a:r>
          </a:p>
        </p:txBody>
      </p:sp>
      <p:sp>
        <p:nvSpPr>
          <p:cNvPr id="13316" name="Oval 7"/>
          <p:cNvSpPr>
            <a:spLocks noChangeArrowheads="1"/>
          </p:cNvSpPr>
          <p:nvPr/>
        </p:nvSpPr>
        <p:spPr bwMode="auto">
          <a:xfrm>
            <a:off x="250825" y="1196975"/>
            <a:ext cx="2735263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Колхозы. </a:t>
            </a:r>
          </a:p>
          <a:p>
            <a:pPr algn="ctr" eaLnBrk="1" hangingPunct="1"/>
            <a:r>
              <a:rPr lang="ru-RU" altLang="ru-RU" b="1"/>
              <a:t>1958г. </a:t>
            </a:r>
          </a:p>
          <a:p>
            <a:pPr algn="ctr" eaLnBrk="1" hangingPunct="1"/>
            <a:r>
              <a:rPr lang="ru-RU" altLang="ru-RU" b="1"/>
              <a:t>реорганизация </a:t>
            </a:r>
          </a:p>
          <a:p>
            <a:pPr algn="ctr" eaLnBrk="1" hangingPunct="1"/>
            <a:r>
              <a:rPr lang="ru-RU" altLang="ru-RU" b="1"/>
              <a:t>МТС.</a:t>
            </a:r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 flipH="1">
            <a:off x="2484438" y="908050"/>
            <a:ext cx="2016125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4787900" y="908050"/>
            <a:ext cx="1871663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4643438" y="90805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AutoShape 11"/>
          <p:cNvSpPr>
            <a:spLocks noChangeArrowheads="1"/>
          </p:cNvSpPr>
          <p:nvPr/>
        </p:nvSpPr>
        <p:spPr bwMode="auto">
          <a:xfrm>
            <a:off x="900113" y="2636838"/>
            <a:ext cx="1655762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  </a:t>
            </a:r>
            <a:r>
              <a:rPr lang="ru-RU" altLang="ru-RU" sz="1600" b="1">
                <a:solidFill>
                  <a:srgbClr val="FC0000"/>
                </a:solidFill>
              </a:rPr>
              <a:t>Обеспечение</a:t>
            </a:r>
          </a:p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 колхозов </a:t>
            </a:r>
          </a:p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техникой</a:t>
            </a:r>
          </a:p>
        </p:txBody>
      </p:sp>
      <p:sp>
        <p:nvSpPr>
          <p:cNvPr id="13321" name="AutoShape 12"/>
          <p:cNvSpPr>
            <a:spLocks noChangeArrowheads="1"/>
          </p:cNvSpPr>
          <p:nvPr/>
        </p:nvSpPr>
        <p:spPr bwMode="auto">
          <a:xfrm>
            <a:off x="1042988" y="3573463"/>
            <a:ext cx="1655762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разорение</a:t>
            </a:r>
          </a:p>
          <a:p>
            <a:pPr algn="ctr" eaLnBrk="1" hangingPunct="1"/>
            <a:r>
              <a:rPr lang="ru-RU" altLang="ru-RU" sz="1600" b="1"/>
              <a:t>колхозов</a:t>
            </a:r>
          </a:p>
        </p:txBody>
      </p:sp>
      <p:sp>
        <p:nvSpPr>
          <p:cNvPr id="13322" name="AutoShape 13"/>
          <p:cNvSpPr>
            <a:spLocks noChangeArrowheads="1"/>
          </p:cNvSpPr>
          <p:nvPr/>
        </p:nvSpPr>
        <p:spPr bwMode="auto">
          <a:xfrm>
            <a:off x="971550" y="4652963"/>
            <a:ext cx="1655763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потеря</a:t>
            </a:r>
          </a:p>
          <a:p>
            <a:pPr algn="ctr" eaLnBrk="1" hangingPunct="1"/>
            <a:r>
              <a:rPr lang="ru-RU" altLang="ru-RU" sz="1600" b="1"/>
              <a:t>кадров</a:t>
            </a:r>
          </a:p>
          <a:p>
            <a:pPr algn="ctr" eaLnBrk="1" hangingPunct="1"/>
            <a:r>
              <a:rPr lang="ru-RU" altLang="ru-RU" sz="1600" b="1"/>
              <a:t>механизаторов</a:t>
            </a:r>
          </a:p>
        </p:txBody>
      </p:sp>
      <p:sp>
        <p:nvSpPr>
          <p:cNvPr id="13323" name="Line 19"/>
          <p:cNvSpPr>
            <a:spLocks noChangeShapeType="1"/>
          </p:cNvSpPr>
          <p:nvPr/>
        </p:nvSpPr>
        <p:spPr bwMode="auto">
          <a:xfrm>
            <a:off x="1835150" y="3284538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Line 20"/>
          <p:cNvSpPr>
            <a:spLocks noChangeShapeType="1"/>
          </p:cNvSpPr>
          <p:nvPr/>
        </p:nvSpPr>
        <p:spPr bwMode="auto">
          <a:xfrm>
            <a:off x="1835150" y="4365625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21"/>
          <p:cNvSpPr>
            <a:spLocks noChangeShapeType="1"/>
          </p:cNvSpPr>
          <p:nvPr/>
        </p:nvSpPr>
        <p:spPr bwMode="auto">
          <a:xfrm>
            <a:off x="4643438" y="22050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24"/>
          <p:cNvSpPr>
            <a:spLocks noChangeShapeType="1"/>
          </p:cNvSpPr>
          <p:nvPr/>
        </p:nvSpPr>
        <p:spPr bwMode="auto">
          <a:xfrm>
            <a:off x="2051050" y="5516563"/>
            <a:ext cx="792163" cy="935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Rectangle 29"/>
          <p:cNvSpPr>
            <a:spLocks noChangeArrowheads="1"/>
          </p:cNvSpPr>
          <p:nvPr/>
        </p:nvSpPr>
        <p:spPr bwMode="auto">
          <a:xfrm>
            <a:off x="1042988" y="260350"/>
            <a:ext cx="7058025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Направления сельскохозяйственной политики Н.С. Хрущёва</a:t>
            </a:r>
          </a:p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(1953 – 1961 г.г.)</a:t>
            </a:r>
          </a:p>
        </p:txBody>
      </p:sp>
      <p:sp>
        <p:nvSpPr>
          <p:cNvPr id="13328" name="AutoShape 30"/>
          <p:cNvSpPr>
            <a:spLocks noChangeArrowheads="1"/>
          </p:cNvSpPr>
          <p:nvPr/>
        </p:nvSpPr>
        <p:spPr bwMode="auto">
          <a:xfrm>
            <a:off x="3779838" y="2420938"/>
            <a:ext cx="1800225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Высокие урожаи </a:t>
            </a:r>
          </a:p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зерна</a:t>
            </a:r>
          </a:p>
        </p:txBody>
      </p:sp>
      <p:sp>
        <p:nvSpPr>
          <p:cNvPr id="13329" name="Line 31"/>
          <p:cNvSpPr>
            <a:spLocks noChangeShapeType="1"/>
          </p:cNvSpPr>
          <p:nvPr/>
        </p:nvSpPr>
        <p:spPr bwMode="auto">
          <a:xfrm>
            <a:off x="4787900" y="3213100"/>
            <a:ext cx="0" cy="266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AutoShape 32"/>
          <p:cNvSpPr>
            <a:spLocks noChangeArrowheads="1"/>
          </p:cNvSpPr>
          <p:nvPr/>
        </p:nvSpPr>
        <p:spPr bwMode="auto">
          <a:xfrm>
            <a:off x="3924300" y="3429000"/>
            <a:ext cx="1655763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Экологические</a:t>
            </a:r>
          </a:p>
          <a:p>
            <a:pPr algn="ctr" eaLnBrk="1" hangingPunct="1"/>
            <a:r>
              <a:rPr lang="ru-RU" altLang="ru-RU" sz="1600" b="1"/>
              <a:t> проблемы</a:t>
            </a:r>
          </a:p>
        </p:txBody>
      </p:sp>
      <p:sp>
        <p:nvSpPr>
          <p:cNvPr id="13331" name="AutoShape 33"/>
          <p:cNvSpPr>
            <a:spLocks noChangeArrowheads="1"/>
          </p:cNvSpPr>
          <p:nvPr/>
        </p:nvSpPr>
        <p:spPr bwMode="auto">
          <a:xfrm>
            <a:off x="3779838" y="4652963"/>
            <a:ext cx="1871662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Снижение </a:t>
            </a:r>
          </a:p>
          <a:p>
            <a:pPr algn="ctr" eaLnBrk="1" hangingPunct="1"/>
            <a:r>
              <a:rPr lang="ru-RU" altLang="ru-RU" sz="1600" b="1"/>
              <a:t>сбора зерновых</a:t>
            </a:r>
          </a:p>
        </p:txBody>
      </p:sp>
      <p:sp>
        <p:nvSpPr>
          <p:cNvPr id="13332" name="Line 34"/>
          <p:cNvSpPr>
            <a:spLocks noChangeShapeType="1"/>
          </p:cNvSpPr>
          <p:nvPr/>
        </p:nvSpPr>
        <p:spPr bwMode="auto">
          <a:xfrm flipH="1">
            <a:off x="6877050" y="4941888"/>
            <a:ext cx="504825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3" name="Line 35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4" name="AutoShape 36"/>
          <p:cNvSpPr>
            <a:spLocks noChangeArrowheads="1"/>
          </p:cNvSpPr>
          <p:nvPr/>
        </p:nvSpPr>
        <p:spPr bwMode="auto">
          <a:xfrm>
            <a:off x="6804025" y="5373688"/>
            <a:ext cx="1655763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массовый </a:t>
            </a:r>
          </a:p>
          <a:p>
            <a:pPr algn="ctr" eaLnBrk="1" hangingPunct="1"/>
            <a:r>
              <a:rPr lang="ru-RU" altLang="ru-RU" sz="1600" b="1"/>
              <a:t>забой</a:t>
            </a:r>
          </a:p>
          <a:p>
            <a:pPr algn="ctr" eaLnBrk="1" hangingPunct="1"/>
            <a:r>
              <a:rPr lang="ru-RU" altLang="ru-RU" sz="1600" b="1"/>
              <a:t>скота</a:t>
            </a:r>
          </a:p>
        </p:txBody>
      </p:sp>
      <p:sp>
        <p:nvSpPr>
          <p:cNvPr id="13335" name="Line 37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6" name="Line 38"/>
          <p:cNvSpPr>
            <a:spLocks noChangeShapeType="1"/>
          </p:cNvSpPr>
          <p:nvPr/>
        </p:nvSpPr>
        <p:spPr bwMode="auto">
          <a:xfrm>
            <a:off x="7092950" y="3141663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7" name="WordArt 39"/>
          <p:cNvSpPr>
            <a:spLocks noChangeArrowheads="1" noChangeShapeType="1" noTextEdit="1"/>
          </p:cNvSpPr>
          <p:nvPr/>
        </p:nvSpPr>
        <p:spPr bwMode="auto">
          <a:xfrm>
            <a:off x="8243888" y="2997200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+</a:t>
            </a:r>
          </a:p>
        </p:txBody>
      </p:sp>
      <p:sp>
        <p:nvSpPr>
          <p:cNvPr id="13338" name="Line 40"/>
          <p:cNvSpPr>
            <a:spLocks noChangeShapeType="1"/>
          </p:cNvSpPr>
          <p:nvPr/>
        </p:nvSpPr>
        <p:spPr bwMode="auto">
          <a:xfrm>
            <a:off x="7596188" y="27813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9" name="Line 41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0" name="AutoShape 42"/>
          <p:cNvSpPr>
            <a:spLocks noChangeArrowheads="1"/>
          </p:cNvSpPr>
          <p:nvPr/>
        </p:nvSpPr>
        <p:spPr bwMode="auto">
          <a:xfrm>
            <a:off x="6804025" y="4005263"/>
            <a:ext cx="1655763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скупка скота</a:t>
            </a:r>
          </a:p>
          <a:p>
            <a:pPr algn="ctr" eaLnBrk="1" hangingPunct="1"/>
            <a:r>
              <a:rPr lang="ru-RU" altLang="ru-RU" sz="1600" b="1"/>
              <a:t> у колхозов</a:t>
            </a:r>
          </a:p>
          <a:p>
            <a:pPr algn="ctr" eaLnBrk="1" hangingPunct="1"/>
            <a:r>
              <a:rPr lang="ru-RU" altLang="ru-RU" sz="1600" b="1"/>
              <a:t> и совхозов</a:t>
            </a:r>
          </a:p>
          <a:p>
            <a:pPr algn="ctr" eaLnBrk="1" hangingPunct="1"/>
            <a:r>
              <a:rPr lang="ru-RU" altLang="ru-RU" sz="1600" b="1"/>
              <a:t>1959г.</a:t>
            </a:r>
          </a:p>
        </p:txBody>
      </p:sp>
      <p:sp>
        <p:nvSpPr>
          <p:cNvPr id="13341" name="Line 43"/>
          <p:cNvSpPr>
            <a:spLocks noChangeShapeType="1"/>
          </p:cNvSpPr>
          <p:nvPr/>
        </p:nvSpPr>
        <p:spPr bwMode="auto">
          <a:xfrm>
            <a:off x="7164388" y="22764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2" name="Line 44"/>
          <p:cNvSpPr>
            <a:spLocks noChangeShapeType="1"/>
          </p:cNvSpPr>
          <p:nvPr/>
        </p:nvSpPr>
        <p:spPr bwMode="auto">
          <a:xfrm>
            <a:off x="7596188" y="3716338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3" name="WordArt 45"/>
          <p:cNvSpPr>
            <a:spLocks noChangeArrowheads="1" noChangeShapeType="1" noTextEdit="1"/>
          </p:cNvSpPr>
          <p:nvPr/>
        </p:nvSpPr>
        <p:spPr bwMode="auto">
          <a:xfrm>
            <a:off x="8243888" y="2997200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+</a:t>
            </a:r>
          </a:p>
        </p:txBody>
      </p:sp>
      <p:sp>
        <p:nvSpPr>
          <p:cNvPr id="13344" name="AutoShape 46"/>
          <p:cNvSpPr>
            <a:spLocks noChangeArrowheads="1"/>
          </p:cNvSpPr>
          <p:nvPr/>
        </p:nvSpPr>
        <p:spPr bwMode="auto">
          <a:xfrm>
            <a:off x="6407150" y="2997200"/>
            <a:ext cx="2736850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Сокращение </a:t>
            </a:r>
          </a:p>
          <a:p>
            <a:pPr algn="ctr" eaLnBrk="1" hangingPunct="1"/>
            <a:r>
              <a:rPr lang="ru-RU" altLang="ru-RU" sz="1600" b="1"/>
              <a:t>личных приусадебных </a:t>
            </a:r>
          </a:p>
          <a:p>
            <a:pPr algn="ctr" eaLnBrk="1" hangingPunct="1"/>
            <a:r>
              <a:rPr lang="ru-RU" altLang="ru-RU" sz="1600" b="1"/>
              <a:t>Участков  1958г.</a:t>
            </a:r>
          </a:p>
        </p:txBody>
      </p:sp>
      <p:sp>
        <p:nvSpPr>
          <p:cNvPr id="13345" name="AutoShape 47"/>
          <p:cNvSpPr>
            <a:spLocks noChangeArrowheads="1"/>
          </p:cNvSpPr>
          <p:nvPr/>
        </p:nvSpPr>
        <p:spPr bwMode="auto">
          <a:xfrm>
            <a:off x="5940425" y="2133600"/>
            <a:ext cx="3203575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1953г.- ослаблены сталинские</a:t>
            </a:r>
          </a:p>
          <a:p>
            <a:pPr algn="ctr" eaLnBrk="1" hangingPunct="1"/>
            <a:r>
              <a:rPr lang="ru-RU" altLang="ru-RU" sz="1600" b="1">
                <a:solidFill>
                  <a:srgbClr val="FC0000"/>
                </a:solidFill>
              </a:rPr>
              <a:t> притеснения ЛПХ</a:t>
            </a:r>
          </a:p>
        </p:txBody>
      </p:sp>
      <p:sp>
        <p:nvSpPr>
          <p:cNvPr id="13346" name="Line 48"/>
          <p:cNvSpPr>
            <a:spLocks noChangeShapeType="1"/>
          </p:cNvSpPr>
          <p:nvPr/>
        </p:nvSpPr>
        <p:spPr bwMode="auto">
          <a:xfrm>
            <a:off x="1835150" y="23495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2500</TotalTime>
  <Words>621</Words>
  <Application>Microsoft Office PowerPoint</Application>
  <PresentationFormat>Экран (4:3)</PresentationFormat>
  <Paragraphs>188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Garamond</vt:lpstr>
      <vt:lpstr>Wingdings</vt:lpstr>
      <vt:lpstr>Calibri</vt:lpstr>
      <vt:lpstr>Tahoma</vt:lpstr>
      <vt:lpstr>Times New Roman</vt:lpstr>
      <vt:lpstr>Течение</vt:lpstr>
      <vt:lpstr>Сумерки</vt:lpstr>
      <vt:lpstr>Тема урока: «СССР в 50-60-ые гг. ХХ века. Социально-экономическая деятельность Н.С.Хрущева».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“Пройдет совсем немного времени, и забудется и Манеж и кукуруза… А люди будут долго жить в его домах. Освобожденные им люди… И зла к нему никто не будет иметь – ни завтра, ни послезавтра.  И истинное значение его для всех нас мы осознаем только спустя много лет…”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Ped-5</dc:creator>
  <cp:lastModifiedBy>Татка</cp:lastModifiedBy>
  <cp:revision>82</cp:revision>
  <dcterms:created xsi:type="dcterms:W3CDTF">2008-01-16T11:19:34Z</dcterms:created>
  <dcterms:modified xsi:type="dcterms:W3CDTF">2020-05-27T22:02:15Z</dcterms:modified>
</cp:coreProperties>
</file>