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76" r:id="rId11"/>
    <p:sldId id="267" r:id="rId12"/>
    <p:sldId id="268" r:id="rId13"/>
    <p:sldId id="269" r:id="rId14"/>
    <p:sldId id="270" r:id="rId15"/>
    <p:sldId id="275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1" r:id="rId24"/>
    <p:sldId id="280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615" autoAdjust="0"/>
    <p:restoredTop sz="86477" autoAdjust="0"/>
  </p:normalViewPr>
  <p:slideViewPr>
    <p:cSldViewPr>
      <p:cViewPr varScale="1">
        <p:scale>
          <a:sx n="58" d="100"/>
          <a:sy n="58" d="100"/>
        </p:scale>
        <p:origin x="4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A0778C-4F9F-4BFB-A686-ED759BE996A0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5EFA7A-7E1E-4F81-8599-506306C0AA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418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70B5-1AAF-438B-8010-8422104CBE85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84F6-D12E-4B3C-9FCF-6A2FD3BA0D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013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8724-FFFE-4FC5-A519-4FE0F9ED31D4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7FE8-3D7E-4871-8F2B-FFFCAE9BC8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63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D7875-D223-4428-9AA2-3B552521F201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3375-E67B-4BAB-8177-25F7375E95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780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BA9EAA-5317-494A-BDD4-91F6FE948BD2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299E7-CD20-42CF-9394-7CD6F5DB0B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175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E740D-90FC-49CB-AC99-A7B359F7EF0C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9230A-C7CC-416D-BDF2-F318F62D71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831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17D9CD-5B6C-4CFC-937A-E5AC8DCC16D5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7965EE-899F-4E40-BD53-F1DC724137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70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5511-078F-45DF-B51D-C85D47BCDA19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4228E-7CA5-4AC5-8C0D-41C2FC14D9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532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3379A6-F893-4046-98AF-7299DC8FBF45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4D8FCA-05D5-4A41-BC5F-A6163F3225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753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3A54F0-B997-45ED-964E-F3AAA7BE1517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FE263C-CF7A-4860-9F3A-3A3C6ACD95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2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0BEA31-9B01-4C71-8668-6B1CC3127A96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91592B-DDE0-4C1B-9B0D-A68A0C5B78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566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DDFB01-323F-4F23-8DAB-8695039D226A}" type="datetimeFigureOut">
              <a:rPr lang="ru-RU"/>
              <a:pPr>
                <a:defRPr/>
              </a:pPr>
              <a:t>23.02.2021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0FBE2235-8DBB-497C-A0CB-1E1E28CB47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8" r:id="rId2"/>
    <p:sldLayoutId id="2147483764" r:id="rId3"/>
    <p:sldLayoutId id="2147483759" r:id="rId4"/>
    <p:sldLayoutId id="2147483765" r:id="rId5"/>
    <p:sldLayoutId id="2147483760" r:id="rId6"/>
    <p:sldLayoutId id="2147483766" r:id="rId7"/>
    <p:sldLayoutId id="2147483767" r:id="rId8"/>
    <p:sldLayoutId id="2147483768" r:id="rId9"/>
    <p:sldLayoutId id="2147483761" r:id="rId10"/>
    <p:sldLayoutId id="21474837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4.xml"/><Relationship Id="rId7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10" Type="http://schemas.openxmlformats.org/officeDocument/2006/relationships/slide" Target="slide18.xml"/><Relationship Id="rId4" Type="http://schemas.openxmlformats.org/officeDocument/2006/relationships/slide" Target="slide9.xml"/><Relationship Id="rId9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7" y="2967335"/>
            <a:ext cx="833238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ФОРМЫ ГОСУДАРСТВА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000125" y="428625"/>
            <a:ext cx="8001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Ограниченная (конституционная) монархия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solidFill>
                  <a:srgbClr val="7030A0"/>
                </a:solidFill>
              </a:rPr>
              <a:t> </a:t>
            </a:r>
            <a:r>
              <a:rPr lang="ru-RU" altLang="ru-RU" sz="2800">
                <a:solidFill>
                  <a:srgbClr val="00B050"/>
                </a:solidFill>
              </a:rPr>
              <a:t>– это форма  правления, при которой власть монарха значительно ограничена представительным органом.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b="1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          Виды конституционных монархий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                             </a:t>
            </a: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B05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571736" y="3786190"/>
            <a:ext cx="428628" cy="100013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6500826" y="3714752"/>
            <a:ext cx="428628" cy="1071570"/>
          </a:xfrm>
          <a:prstGeom prst="downArrow">
            <a:avLst>
              <a:gd name="adj1" fmla="val 50000"/>
              <a:gd name="adj2" fmla="val 6563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5000636"/>
            <a:ext cx="2214578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дуалистическая (неразвитая, переходная)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84" y="4929198"/>
            <a:ext cx="2143140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парламентская</a:t>
            </a:r>
          </a:p>
        </p:txBody>
      </p:sp>
      <p:sp>
        <p:nvSpPr>
          <p:cNvPr id="9" name="Стрелка вправо 8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071563" y="357188"/>
            <a:ext cx="7929562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Дуалистическая монархия – </a:t>
            </a:r>
            <a:r>
              <a:rPr lang="ru-RU" altLang="ru-RU" sz="2800">
                <a:solidFill>
                  <a:srgbClr val="00B050"/>
                </a:solidFill>
              </a:rPr>
              <a:t>это  переходная форма монархии, при которой власть монарха ограничена парламентом в законодательной области  </a:t>
            </a:r>
            <a:r>
              <a:rPr lang="ru-RU" altLang="ru-RU" sz="2800">
                <a:solidFill>
                  <a:srgbClr val="7030A0"/>
                </a:solidFill>
              </a:rPr>
              <a:t>(Иордания, Таиланд, Непал)</a:t>
            </a:r>
            <a:r>
              <a:rPr lang="ru-RU" altLang="ru-RU" sz="2800">
                <a:solidFill>
                  <a:srgbClr val="00B05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00B050"/>
                </a:solidFill>
              </a:rPr>
              <a:t>                                   </a:t>
            </a:r>
            <a:r>
              <a:rPr lang="ru-RU" altLang="ru-RU" sz="2800" b="1">
                <a:solidFill>
                  <a:srgbClr val="7030A0"/>
                </a:solidFill>
              </a:rPr>
              <a:t>Признаки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75" y="3214688"/>
            <a:ext cx="7500938" cy="785812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формально – юридическое разделение государственной власти между монархом и парламентом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75" y="4357688"/>
            <a:ext cx="7500938" cy="642937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парламент фактически подчинён монарху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313" y="5572125"/>
            <a:ext cx="7500937" cy="642938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монарх наделён правом вето и правом роспуска парламента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63" y="214313"/>
            <a:ext cx="7858125" cy="323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+mn-lt"/>
              </a:rPr>
              <a:t>Парламентская монархия </a:t>
            </a:r>
            <a:r>
              <a:rPr lang="ru-RU" sz="3200" b="1" dirty="0">
                <a:solidFill>
                  <a:srgbClr val="7030A0"/>
                </a:solidFill>
                <a:latin typeface="+mn-lt"/>
              </a:rPr>
              <a:t>- </a:t>
            </a:r>
            <a:r>
              <a:rPr lang="ru-RU" sz="2200" dirty="0">
                <a:solidFill>
                  <a:srgbClr val="00B050"/>
                </a:solidFill>
                <a:latin typeface="+mn-lt"/>
              </a:rPr>
              <a:t>это форма правления, при которой власть монарха ограничена в законодательной сфере парламентом, а в исполнительной – правительством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(«монарх царствует, но не управляет») </a:t>
            </a:r>
            <a:r>
              <a:rPr lang="ru-RU" sz="2200" b="1" dirty="0">
                <a:solidFill>
                  <a:srgbClr val="0070C0"/>
                </a:solidFill>
                <a:latin typeface="+mn-lt"/>
              </a:rPr>
              <a:t>- </a:t>
            </a:r>
            <a:r>
              <a:rPr lang="ru-RU" sz="2200" dirty="0">
                <a:solidFill>
                  <a:srgbClr val="7030A0"/>
                </a:solidFill>
                <a:latin typeface="+mn-lt"/>
              </a:rPr>
              <a:t>(Англия, Бельгия, Норвегия, Швеция и т.д.)</a:t>
            </a:r>
            <a:r>
              <a:rPr lang="ru-RU" sz="2200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B050"/>
                </a:solidFill>
                <a:latin typeface="+mn-lt"/>
              </a:rPr>
              <a:t>                                 </a:t>
            </a:r>
            <a:r>
              <a:rPr lang="ru-RU" sz="2800" b="1" dirty="0">
                <a:solidFill>
                  <a:srgbClr val="7030A0"/>
                </a:solidFill>
                <a:latin typeface="+mn-lt"/>
              </a:rPr>
              <a:t>Признаки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B05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63" y="2786063"/>
            <a:ext cx="7715250" cy="428625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монарх не имеет реальной власти и не вмешивается в политику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63" y="3429000"/>
            <a:ext cx="7715250" cy="928688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монарх выступает символом единства народа и страны, арбитром  в разрешении политических споров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63" y="4572000"/>
            <a:ext cx="7715250" cy="571500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принадлежность законодательной власти парламенту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3000" y="5429250"/>
            <a:ext cx="7643813" cy="428625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ответственность правительства перед парламентом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3000" y="6072188"/>
            <a:ext cx="7643813" cy="571500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у монарха есть право роспуска парламента по рекомендации правительства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1071563" y="142875"/>
            <a:ext cx="7929562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        </a:t>
            </a:r>
            <a:r>
              <a:rPr lang="ru-RU" altLang="ru-RU" b="1">
                <a:solidFill>
                  <a:srgbClr val="7030A0"/>
                </a:solidFill>
              </a:rPr>
              <a:t>Нетипичные формы монархии: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143125" y="857250"/>
            <a:ext cx="484188" cy="9779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357688" y="714375"/>
            <a:ext cx="484187" cy="15716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858000" y="857250"/>
            <a:ext cx="484188" cy="104933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57290" y="2000240"/>
            <a:ext cx="178595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выборная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14744" y="2500306"/>
            <a:ext cx="1928826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коллективная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2071678"/>
            <a:ext cx="214314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патриархальная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1538" y="3571876"/>
            <a:ext cx="7786742" cy="1000132"/>
          </a:xfrm>
          <a:prstGeom prst="roundRect">
            <a:avLst/>
          </a:prstGeom>
          <a:blipFill>
            <a:blip r:embed="rId2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выборная монархия в Малайзии (король избирается на 5 лет из числа наследственных султанов девяти штатов)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71538" y="4714884"/>
            <a:ext cx="7858180" cy="928694"/>
          </a:xfrm>
          <a:prstGeom prst="roundRect">
            <a:avLst/>
          </a:prstGeom>
          <a:blipFill>
            <a:blip r:embed="rId2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коллективная монархия в Объединённых   Арабских Эмиратах (полномочия монарха принадлежат Совету эмиров, объединившихся в федерацию эмиратов)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42976" y="5786454"/>
            <a:ext cx="7786742" cy="857256"/>
          </a:xfrm>
          <a:prstGeom prst="roundRect">
            <a:avLst/>
          </a:prstGeom>
          <a:blipFill>
            <a:blip r:embed="rId2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патриархальная монархия в Свазиленде  (где король, по существу, вождь племени)</a:t>
            </a:r>
          </a:p>
        </p:txBody>
      </p:sp>
      <p:sp>
        <p:nvSpPr>
          <p:cNvPr id="19" name="Стрелка вправо 18">
            <a:hlinkClick r:id="rId3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071563" y="0"/>
            <a:ext cx="77152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Республика –</a:t>
            </a:r>
            <a:r>
              <a:rPr lang="ru-RU" altLang="ru-RU" sz="1800"/>
              <a:t> </a:t>
            </a:r>
            <a:r>
              <a:rPr lang="ru-RU" altLang="ru-RU" sz="2200">
                <a:solidFill>
                  <a:srgbClr val="00B050"/>
                </a:solidFill>
              </a:rPr>
              <a:t>это форма правления, при которой верховная власть осуществляется выборными органами, избираемыми населением на определённый срок.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                     Признаки республики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200">
              <a:solidFill>
                <a:srgbClr val="00B05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75" y="2071688"/>
            <a:ext cx="7429500" cy="428625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источником власти признаётся народ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313" y="2714625"/>
            <a:ext cx="7429500" cy="428625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коллективное правление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75" y="3357563"/>
            <a:ext cx="7572375" cy="642937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все высшие органы государственной власти избираются населением или формируются парламентом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85875" y="4214813"/>
            <a:ext cx="7572375" cy="642937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органы государственной власти избираются на определённый срок, по истечении которого слагают свои полномочия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14438" y="5072063"/>
            <a:ext cx="7572375" cy="642937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высшая власть основана на принципе разделения властей, чётком разграничении полномочий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14438" y="5929313"/>
            <a:ext cx="7572375" cy="642937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должностные лица  и государственные органы несут ответственность за свои 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357313" y="166688"/>
            <a:ext cx="7072312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       Республика основана на принципах</a:t>
            </a: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7030A0"/>
                </a:solidFill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 rot="2032435">
            <a:off x="2082800" y="835025"/>
            <a:ext cx="357188" cy="14287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20821588">
            <a:off x="5259388" y="787400"/>
            <a:ext cx="357187" cy="26431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20252455">
            <a:off x="7150100" y="598488"/>
            <a:ext cx="357188" cy="163671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1159628">
            <a:off x="3624263" y="787400"/>
            <a:ext cx="357187" cy="279876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1538" y="2500306"/>
            <a:ext cx="1928826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</a:rPr>
              <a:t> выборности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57422" y="4071942"/>
            <a:ext cx="2000264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</a:rPr>
              <a:t>сменяемости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4942" y="3929066"/>
            <a:ext cx="1857388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</a:rPr>
              <a:t>разделения властей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00826" y="2428868"/>
            <a:ext cx="2428892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</a:rPr>
              <a:t>ответственности</a:t>
            </a:r>
          </a:p>
        </p:txBody>
      </p:sp>
      <p:sp>
        <p:nvSpPr>
          <p:cNvPr id="11" name="Стрелка вправо 10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1071563" y="214313"/>
            <a:ext cx="7715250" cy="667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Президентская республика- </a:t>
            </a:r>
            <a:r>
              <a:rPr lang="ru-RU" altLang="ru-RU" sz="2400">
                <a:solidFill>
                  <a:srgbClr val="00B050"/>
                </a:solidFill>
              </a:rPr>
              <a:t>это такая форма правления, при которой во главе государства стоит президент, избираемый всеобщим голосованием и сочетающий в одном лице полномочия главы государства и главы исполнительной власти </a:t>
            </a:r>
            <a:r>
              <a:rPr lang="ru-RU" altLang="ru-RU" sz="2400">
                <a:solidFill>
                  <a:srgbClr val="7030A0"/>
                </a:solidFill>
              </a:rPr>
              <a:t>(США, страны Латинской Америки)</a:t>
            </a:r>
            <a:r>
              <a:rPr lang="ru-RU" altLang="ru-RU" sz="2400">
                <a:solidFill>
                  <a:srgbClr val="00B05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                                             </a:t>
            </a:r>
            <a:r>
              <a:rPr lang="ru-RU" altLang="ru-RU" sz="2800" b="1">
                <a:solidFill>
                  <a:srgbClr val="7030A0"/>
                </a:solidFill>
              </a:rPr>
              <a:t>Признаки: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FF0000"/>
                </a:solidFill>
              </a:rPr>
              <a:t> президент избирается всенародным голосованием, формирует правительство при определённом парламентском контроле;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FF0000"/>
                </a:solidFill>
              </a:rPr>
              <a:t>  ответственность правительства перед президентом;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FF0000"/>
                </a:solidFill>
              </a:rPr>
              <a:t>  право роспуска парламента у президента отсутствует;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FF0000"/>
                </a:solidFill>
              </a:rPr>
              <a:t>  нет поста премьер – министра;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solidFill>
                  <a:srgbClr val="FF0000"/>
                </a:solidFill>
              </a:rPr>
              <a:t>  президент глава государства и глава исполнительной власти;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214438" y="571500"/>
            <a:ext cx="7358062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Парламентская республика </a:t>
            </a:r>
            <a:r>
              <a:rPr lang="ru-RU" altLang="ru-RU" sz="2000">
                <a:solidFill>
                  <a:srgbClr val="00B050"/>
                </a:solidFill>
              </a:rPr>
              <a:t>– это такая форма правления, при которой во главе государства стоит выборное должностное лицо (президент, канцлер и т.д.), а правительство формируется парламентом и отчитывается за свою деятельность перед парламентом, а не перед главой государства</a:t>
            </a:r>
            <a:r>
              <a:rPr lang="ru-RU" altLang="ru-RU" sz="1800"/>
              <a:t> </a:t>
            </a:r>
            <a:r>
              <a:rPr lang="ru-RU" altLang="ru-RU" sz="2000">
                <a:solidFill>
                  <a:srgbClr val="7030A0"/>
                </a:solidFill>
              </a:rPr>
              <a:t>(Италия, ФРГ, Финляндия)</a:t>
            </a:r>
            <a:r>
              <a:rPr lang="ru-RU" altLang="ru-RU" sz="2000">
                <a:solidFill>
                  <a:srgbClr val="00B05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                                Признаки: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000">
                <a:solidFill>
                  <a:srgbClr val="FF0000"/>
                </a:solidFill>
              </a:rPr>
              <a:t> президент избирается на заседании парламента;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000">
                <a:solidFill>
                  <a:srgbClr val="FF0000"/>
                </a:solidFill>
              </a:rPr>
              <a:t>  правительство формируется парламентом из лидеров победившей на выборах партии;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000">
                <a:solidFill>
                  <a:srgbClr val="FF0000"/>
                </a:solidFill>
              </a:rPr>
              <a:t> ответственность правительства перед парламентом;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000">
                <a:solidFill>
                  <a:srgbClr val="FF0000"/>
                </a:solidFill>
              </a:rPr>
              <a:t>  парламент может вынести вотум недоверия правительству в целом или одному из его членов, что влечёт за собой отставку правительства;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000">
                <a:solidFill>
                  <a:srgbClr val="FF0000"/>
                </a:solidFill>
              </a:rPr>
              <a:t>  существует пост премьер – министра;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000">
                <a:solidFill>
                  <a:srgbClr val="FF0000"/>
                </a:solidFill>
              </a:rPr>
              <a:t>  президентские полномочия номинальны;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88" y="500063"/>
            <a:ext cx="7358062" cy="5754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Смешанная  республика- </a:t>
            </a:r>
            <a:r>
              <a:rPr lang="ru-RU" sz="2200" dirty="0">
                <a:solidFill>
                  <a:srgbClr val="00B050"/>
                </a:solidFill>
                <a:latin typeface="+mn-lt"/>
              </a:rPr>
              <a:t>это форма правления, в рамках которой сочетаются и сосуществуют признаки парламентской и президентской республик</a:t>
            </a:r>
            <a:r>
              <a:rPr lang="ru-RU" sz="2200" dirty="0">
                <a:latin typeface="+mn-lt"/>
              </a:rPr>
              <a:t>  </a:t>
            </a:r>
            <a:r>
              <a:rPr lang="ru-RU" sz="2200" dirty="0">
                <a:solidFill>
                  <a:srgbClr val="7030A0"/>
                </a:solidFill>
                <a:latin typeface="+mn-lt"/>
              </a:rPr>
              <a:t>(Франция и по формальным признакам Россия)</a:t>
            </a:r>
            <a:r>
              <a:rPr lang="ru-RU" sz="2200" dirty="0">
                <a:solidFill>
                  <a:srgbClr val="00B050"/>
                </a:solidFill>
                <a:latin typeface="+mn-lt"/>
              </a:rPr>
              <a:t>.</a:t>
            </a:r>
            <a:endParaRPr lang="ru-RU" sz="22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                        Признаки: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 президент избирается всенародным голосованием;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  правительство формируется президентом из лидеров победившей на выборах в парламент партии и должно получить вотум доверия парламентом;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  двойная ответственность правительства перед парламентом и президентом;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  существует пост премьер – министра;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  президент- глава государства;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  полномочия в осуществлении исполнительной власти разделены между президентом и правительством;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143875" y="6500813"/>
            <a:ext cx="500063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7"/>
            <a:ext cx="7715304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Формы  территориально -государственного устройства</a:t>
            </a:r>
          </a:p>
        </p:txBody>
      </p:sp>
      <p:sp>
        <p:nvSpPr>
          <p:cNvPr id="3" name="Стрелка вниз 2"/>
          <p:cNvSpPr/>
          <p:nvPr/>
        </p:nvSpPr>
        <p:spPr>
          <a:xfrm rot="1941930">
            <a:off x="2413000" y="1397000"/>
            <a:ext cx="357188" cy="1643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9370566">
            <a:off x="6796088" y="1376363"/>
            <a:ext cx="357187" cy="1571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214414" y="3000372"/>
            <a:ext cx="2071702" cy="1428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унитарное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государство</a:t>
            </a: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6286512" y="2857496"/>
            <a:ext cx="2000264" cy="1428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федерация</a:t>
            </a:r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7000892" y="5143512"/>
            <a:ext cx="2000264" cy="15001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конфедерация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1539" y="5500703"/>
            <a:ext cx="5072098" cy="954107"/>
          </a:xfrm>
          <a:prstGeom prst="rect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28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межгосударственного устройства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6215063" y="5786438"/>
            <a:ext cx="642937" cy="28575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7" y="214290"/>
            <a:ext cx="700092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 </a:t>
            </a:r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hlinkClick r:id="rId2" action="ppaction://hlinksldjump"/>
              </a:rPr>
              <a:t>Формы государства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7370" y="2967335"/>
            <a:ext cx="32733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" name="Стрелка вниз 5"/>
          <p:cNvSpPr/>
          <p:nvPr/>
        </p:nvSpPr>
        <p:spPr>
          <a:xfrm rot="1873277">
            <a:off x="2524125" y="1265238"/>
            <a:ext cx="357188" cy="1571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449763" y="1444625"/>
            <a:ext cx="357187" cy="1571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19833462">
            <a:off x="6524625" y="1265238"/>
            <a:ext cx="357188" cy="1571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1214438" y="3071813"/>
            <a:ext cx="2143125" cy="178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Форма правления</a:t>
            </a: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3643313" y="3143250"/>
            <a:ext cx="2428875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Форма  территориально -государственного устройства</a:t>
            </a:r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6357938" y="3143250"/>
            <a:ext cx="2428875" cy="1643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Форма государственного  (политического) режима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1071563" y="214313"/>
            <a:ext cx="78581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Унитарное государство </a:t>
            </a:r>
            <a:r>
              <a:rPr lang="ru-RU" altLang="ru-RU" sz="2800"/>
              <a:t>– </a:t>
            </a:r>
            <a:r>
              <a:rPr lang="ru-RU" altLang="ru-RU" sz="2400">
                <a:solidFill>
                  <a:srgbClr val="00B050"/>
                </a:solidFill>
              </a:rPr>
              <a:t>это простое, единое государство, не имеющее в своём составе иных государственных образований, обладающих политической самостоятельностью </a:t>
            </a:r>
            <a:r>
              <a:rPr lang="ru-RU" altLang="ru-RU" sz="2400">
                <a:solidFill>
                  <a:srgbClr val="7030A0"/>
                </a:solidFill>
              </a:rPr>
              <a:t>(Гватемала, Греция и т.д.)</a:t>
            </a:r>
            <a:r>
              <a:rPr lang="ru-RU" altLang="ru-RU" sz="2400">
                <a:solidFill>
                  <a:srgbClr val="00B05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                                   Признаки</a:t>
            </a: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75" y="2857500"/>
            <a:ext cx="7215188" cy="571500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территория делится на административно – территориальные единицы , не обладающие  признаками суверенитета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85875" y="3714750"/>
            <a:ext cx="7286625" cy="64293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административно – территориальные единицы подчиняются центральным органам власти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7313" y="4572000"/>
            <a:ext cx="7358062" cy="571500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действует одна конституция , одна система высших органов власти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750" y="5429250"/>
            <a:ext cx="7358063" cy="785813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единое гражданство, единая налоговая и финансовая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57313" y="214313"/>
            <a:ext cx="757237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                     Федерация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 </a:t>
            </a:r>
            <a:r>
              <a:rPr lang="ru-RU" altLang="ru-RU" sz="2400">
                <a:solidFill>
                  <a:srgbClr val="00B050"/>
                </a:solidFill>
              </a:rPr>
              <a:t>–</a:t>
            </a:r>
            <a:r>
              <a:rPr lang="ru-RU" altLang="ru-RU" sz="2200">
                <a:solidFill>
                  <a:srgbClr val="00B050"/>
                </a:solidFill>
              </a:rPr>
              <a:t>это сложное союзное государство, возникшее в результате объединения ряда государств или государственных образований (субъектов федерации), обладающих относительной политической самостоятельностью;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2200">
                <a:solidFill>
                  <a:srgbClr val="00B050"/>
                </a:solidFill>
              </a:rPr>
              <a:t>это децентрализованное государство, в котором разграничивается компетенция между  центральными (федеральными) органами власти и органами его составных частей(субъектов).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7030A0"/>
                </a:solidFill>
              </a:rPr>
              <a:t>                                        </a:t>
            </a:r>
            <a:r>
              <a:rPr lang="ru-RU" altLang="ru-RU" sz="2600" b="1">
                <a:solidFill>
                  <a:srgbClr val="7030A0"/>
                </a:solidFill>
              </a:rPr>
              <a:t>Федерации различают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solidFill>
                <a:srgbClr val="00B05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71938" y="4500563"/>
            <a:ext cx="1857375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00760" y="4214818"/>
            <a:ext cx="2786082" cy="64294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1.симметричные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2.асимметричные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3000" y="4214813"/>
            <a:ext cx="2857500" cy="785812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по правовому статусу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63" y="5500688"/>
            <a:ext cx="2857500" cy="785812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по принципам построения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000500" y="5857875"/>
            <a:ext cx="1643063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86446" y="5214950"/>
            <a:ext cx="3143272" cy="128588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1.национально- государственные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2.административно - территориальные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714500" y="142875"/>
            <a:ext cx="700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/>
              <a:t>             </a:t>
            </a:r>
            <a:r>
              <a:rPr lang="ru-RU" altLang="ru-RU" b="1">
                <a:solidFill>
                  <a:srgbClr val="7030A0"/>
                </a:solidFill>
              </a:rPr>
              <a:t>Признаки федерации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313" y="2286000"/>
            <a:ext cx="7286625" cy="1571625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субъекты федерации имеют собственное административное деление, собственные конституции или уставы, законодательные, исполнительные, судебные органы власти, своё гражданство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313" y="785813"/>
            <a:ext cx="7286625" cy="1357312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единое социально – экономическое  пространство, единая денежная  система, единое гражданство, единые для всех субъектов федерации органы государственной власти (федеральной), федеральная конституция и законы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0188" y="4000500"/>
            <a:ext cx="7143750" cy="92868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двухканальная система налогов : наряду с федеральными налогами, поступающими в казну, существуют налоги субъектов федерации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00188" y="5072063"/>
            <a:ext cx="7143750" cy="714375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суверенитет принадлежит единому федеративному государству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71625" y="5929313"/>
            <a:ext cx="7072313" cy="571500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принцип верховенства федеральной конституции и федеральных законов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1357313" y="642938"/>
            <a:ext cx="721518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Конфедерация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B050"/>
                </a:solidFill>
              </a:rPr>
              <a:t>– это постоянный союз суверенных государств, созданный для достижения каких- либо общих целей;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2400">
                <a:solidFill>
                  <a:srgbClr val="00B050"/>
                </a:solidFill>
              </a:rPr>
              <a:t>это форма межгосударственного устройства.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ru-RU" altLang="ru-RU" sz="24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B050"/>
                </a:solidFill>
              </a:rPr>
              <a:t>                                                  </a:t>
            </a:r>
            <a:r>
              <a:rPr lang="ru-RU" altLang="ru-RU" sz="2400" b="1">
                <a:solidFill>
                  <a:srgbClr val="7030A0"/>
                </a:solidFill>
              </a:rPr>
              <a:t>Признаки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313" y="3571875"/>
            <a:ext cx="7358062" cy="500063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отсутствие единой территории, единого гражданства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7313" y="4214813"/>
            <a:ext cx="7358062" cy="714375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субъекты – суверенные государства, обладающие правом свободного выхода из её состава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50" y="5072063"/>
            <a:ext cx="7286625" cy="642937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создание специальных объединённых органов для координации действий в определённых целях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50" y="5929313"/>
            <a:ext cx="7358063" cy="500062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отсутствие единой судебной и  налоговой систем</a:t>
            </a: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215313" y="6500813"/>
            <a:ext cx="500062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285728"/>
            <a:ext cx="792961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Формы государственного (политического) режима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00250" y="1357313"/>
            <a:ext cx="500063" cy="107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643438" y="1571625"/>
            <a:ext cx="500062" cy="2071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7072313" y="1428750"/>
            <a:ext cx="500062" cy="1214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1071563" y="2571750"/>
            <a:ext cx="2286000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демократический</a:t>
            </a:r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3857625" y="3786188"/>
            <a:ext cx="2286000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авторитарный</a:t>
            </a:r>
          </a:p>
        </p:txBody>
      </p:sp>
      <p:sp>
        <p:nvSpPr>
          <p:cNvPr id="11" name="Скругленный прямоугольник 10">
            <a:hlinkClick r:id="rId4" action="ppaction://hlinksldjump"/>
          </p:cNvPr>
          <p:cNvSpPr/>
          <p:nvPr/>
        </p:nvSpPr>
        <p:spPr>
          <a:xfrm>
            <a:off x="6500813" y="2786063"/>
            <a:ext cx="2214562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тоталитарный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1214438" y="285750"/>
            <a:ext cx="771525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7030A0"/>
                </a:solidFill>
              </a:rPr>
              <a:t>Демократический режим </a:t>
            </a:r>
            <a:r>
              <a:rPr lang="ru-RU" altLang="ru-RU" sz="2200">
                <a:solidFill>
                  <a:srgbClr val="00B050"/>
                </a:solidFill>
              </a:rPr>
              <a:t>–это политико – правовой режим, основанный на признании народа источником и субъектом власти.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>
                <a:solidFill>
                  <a:srgbClr val="00B050"/>
                </a:solidFill>
              </a:rPr>
              <a:t>                                           </a:t>
            </a:r>
            <a:r>
              <a:rPr lang="ru-RU" altLang="ru-RU" sz="2400">
                <a:solidFill>
                  <a:srgbClr val="7030A0"/>
                </a:solidFill>
              </a:rPr>
              <a:t> </a:t>
            </a:r>
            <a:r>
              <a:rPr lang="ru-RU" altLang="ru-RU" sz="2400" b="1">
                <a:solidFill>
                  <a:srgbClr val="7030A0"/>
                </a:solidFill>
              </a:rPr>
              <a:t>Признаки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75" y="1857375"/>
            <a:ext cx="7429500" cy="92868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народовластие, выборность и сменяемость государственных органов и должностных  лиц,  принцип разделения властей на законодательную, исполнительную, судебную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75" y="3000375"/>
            <a:ext cx="7286625" cy="64293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равенство перед законом, верховенство права, независимость правосудия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75" y="3786188"/>
            <a:ext cx="7286625" cy="571500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социальный, политический, идеологический плюрализм, гласность, демократическая политическая культура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75" y="4500563"/>
            <a:ext cx="7358063" cy="571500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признание и защита государством естественных и неотчуждаемых прав человека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85875" y="5286375"/>
            <a:ext cx="7286625" cy="571500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многопартийность, парламентаризм, альтернативные выборы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57313" y="6000750"/>
            <a:ext cx="7286625" cy="64293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широкие возможности личности оказывать влияние на процесс принятия и осуществления политических решений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1214438" y="357188"/>
            <a:ext cx="728662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Авторитарный режим </a:t>
            </a:r>
            <a:r>
              <a:rPr lang="ru-RU" altLang="ru-RU" sz="2400">
                <a:solidFill>
                  <a:srgbClr val="00B050"/>
                </a:solidFill>
              </a:rPr>
              <a:t>– это  политический режим, сохраняющий монополию на власть и контроль над политической жизнью государства, но не претендующий  на тотальный контроль над обществом.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                                           </a:t>
            </a:r>
            <a:r>
              <a:rPr lang="ru-RU" altLang="ru-RU" sz="2800" b="1">
                <a:solidFill>
                  <a:srgbClr val="7030A0"/>
                </a:solidFill>
              </a:rPr>
              <a:t>Признаки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75" y="2786063"/>
            <a:ext cx="7215188" cy="642937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носителем власти является один человек или группа лиц (правящая элита), народ отчуждён от власти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75" y="3571875"/>
            <a:ext cx="7286625" cy="64293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централизация власти и её неподконтрольность гражданам, возвышение государственной власти над обществом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75" y="4357688"/>
            <a:ext cx="7286625" cy="571500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запрещение политической оппозиции, формальный характер выборов, частичная цензура СМИ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313" y="5072063"/>
            <a:ext cx="7286625" cy="642937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потенциальная опора на силу, роль парламента и других органов незначительна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313" y="5857875"/>
            <a:ext cx="7286625" cy="428625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отказ от тотального контроля над обществом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1500188" y="571500"/>
            <a:ext cx="742950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7030A0"/>
                </a:solidFill>
              </a:rPr>
              <a:t>Тоталитарный режим </a:t>
            </a:r>
            <a:r>
              <a:rPr lang="ru-RU" altLang="ru-RU" sz="2400">
                <a:solidFill>
                  <a:srgbClr val="00B050"/>
                </a:solidFill>
              </a:rPr>
              <a:t>-  это политический режим, претендующий на полный контроль над личностью со стороны государства.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B050"/>
                </a:solidFill>
              </a:rPr>
              <a:t>                                                     </a:t>
            </a:r>
            <a:r>
              <a:rPr lang="ru-RU" altLang="ru-RU" sz="2800" b="1">
                <a:solidFill>
                  <a:srgbClr val="7030A0"/>
                </a:solidFill>
              </a:rPr>
              <a:t>Признаки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14438" y="3643313"/>
            <a:ext cx="7429500" cy="571500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всесторонний контроль над жизнью общества, монополия власти на информацию, подавление оппозиции, репрессии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38" y="4357688"/>
            <a:ext cx="7429500" cy="571500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отсутствие реальных прав и свобод , демократических организаций, человек отчуждён от власти и политики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75" y="5072063"/>
            <a:ext cx="7358063" cy="571500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милитаризация жизни общества, внешнеполитическая агрессивность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7313" y="5786438"/>
            <a:ext cx="7286625" cy="714375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господство единой </a:t>
            </a:r>
            <a:r>
              <a:rPr lang="ru-RU" sz="2000" b="1">
                <a:solidFill>
                  <a:srgbClr val="FFFF00"/>
                </a:solidFill>
              </a:rPr>
              <a:t>общеобязательной идеологии  и  </a:t>
            </a:r>
            <a:r>
              <a:rPr lang="ru-RU" sz="2000" b="1" dirty="0">
                <a:solidFill>
                  <a:srgbClr val="FFFF00"/>
                </a:solidFill>
              </a:rPr>
              <a:t>единственной массовой партии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75" y="2500313"/>
            <a:ext cx="7358063" cy="928687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отсутствует реальное разделение властей, господство бюрократии, возглавляемой лидером,  действия которого не опираются на законы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572500" y="6429375"/>
            <a:ext cx="4286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357313" y="3071813"/>
            <a:ext cx="74295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Форма государства </a:t>
            </a:r>
            <a:r>
              <a:rPr lang="ru-RU" altLang="ru-RU" sz="2800">
                <a:solidFill>
                  <a:srgbClr val="7030A0"/>
                </a:solidFill>
              </a:rPr>
              <a:t>– </a:t>
            </a:r>
            <a:r>
              <a:rPr lang="ru-RU" altLang="ru-RU" sz="2800">
                <a:solidFill>
                  <a:srgbClr val="00B050"/>
                </a:solidFill>
              </a:rPr>
              <a:t>это совокупность основных способов организации, устройства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00B050"/>
                </a:solidFill>
              </a:rPr>
              <a:t>и осуществления государственной власти, выражающих его сущность;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00B050"/>
                </a:solidFill>
              </a:rPr>
              <a:t>- это порядок образования и структура органов государственной власти, а также методы её осуществления.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1285875" y="214313"/>
            <a:ext cx="7358063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Государство</a:t>
            </a:r>
            <a:r>
              <a:rPr lang="ru-RU" altLang="ru-RU" sz="2800">
                <a:solidFill>
                  <a:srgbClr val="7030A0"/>
                </a:solidFill>
              </a:rPr>
              <a:t> – </a:t>
            </a:r>
            <a:r>
              <a:rPr lang="ru-RU" altLang="ru-RU" sz="2800">
                <a:solidFill>
                  <a:srgbClr val="00B050"/>
                </a:solidFill>
              </a:rPr>
              <a:t>это особая организация власти и управления, располагающая специальным аппаратом принуждения и способная придавать своим велениям обязательную силу для населения всей страны.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572500" y="6429375"/>
            <a:ext cx="4286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357313" y="357188"/>
            <a:ext cx="7429500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                Форма правления: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00B050"/>
                </a:solidFill>
              </a:rPr>
              <a:t>- это  организация высших органов власти в том или ином государстве и порядок их образования;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00B050"/>
                </a:solidFill>
              </a:rPr>
              <a:t>- это элемент формы государства, характеризующий организацию высших органов государственной власти, а именно порядок  их образования, взаимоотношения между собой и населением;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572500" y="6429375"/>
            <a:ext cx="4286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214438" y="285750"/>
            <a:ext cx="771525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/>
              <a:t>Форма  территориально - государственного устройства: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800">
                <a:solidFill>
                  <a:srgbClr val="00B050"/>
                </a:solidFill>
              </a:rPr>
              <a:t>  это способ национального и административно – территориального устройства государства, отражающий характер взаимоотношений между его составными частями, а также между центральными и местными органами власти;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800">
                <a:solidFill>
                  <a:srgbClr val="00B050"/>
                </a:solidFill>
              </a:rPr>
              <a:t>  это элемент формы государства, характеризующий территориальное устройство государства, характер взаимоотношений  между его составными частями, центральными (высшими) и местными органами;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572500" y="6429375"/>
            <a:ext cx="4286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143000" y="571500"/>
            <a:ext cx="7786688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Государственный (политический) режим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2800">
                <a:solidFill>
                  <a:srgbClr val="00B050"/>
                </a:solidFill>
              </a:rPr>
              <a:t>это форма государства, характеризующая реальный правовой порядок функционирования  государства, способы осуществления государственной власти;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ru-RU" altLang="ru-RU" sz="2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00B050"/>
                </a:solidFill>
              </a:rPr>
              <a:t>-</a:t>
            </a:r>
            <a:r>
              <a:rPr lang="ru-RU" altLang="ru-RU" sz="2800"/>
              <a:t> </a:t>
            </a:r>
            <a:r>
              <a:rPr lang="ru-RU" altLang="ru-RU" sz="2800">
                <a:solidFill>
                  <a:srgbClr val="00B050"/>
                </a:solidFill>
              </a:rPr>
              <a:t>это совокупность  политико – правовых средств и способов   осуществления государственной власти, выражающих её содержание и характер;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929563" y="6357938"/>
            <a:ext cx="500062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357166"/>
            <a:ext cx="735811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Формы правления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2714625" y="1285875"/>
            <a:ext cx="428625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215188" y="1285875"/>
            <a:ext cx="428625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2071688" y="2500313"/>
            <a:ext cx="1643062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монархия</a:t>
            </a: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6643688" y="2428875"/>
            <a:ext cx="2000250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республика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750219" y="3036094"/>
            <a:ext cx="785812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089275" y="2982913"/>
            <a:ext cx="928687" cy="820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1071563" y="3357563"/>
            <a:ext cx="221456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неограниченная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(абсолютная)</a:t>
            </a:r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>
          <a:xfrm>
            <a:off x="3429000" y="3286125"/>
            <a:ext cx="2428875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ограниченная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(конституционная)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714625" y="4429126"/>
            <a:ext cx="1214437" cy="785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3929062" y="4572001"/>
            <a:ext cx="1071563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>
            <a:hlinkClick r:id="rId6" action="ppaction://hlinksldjump"/>
          </p:cNvPr>
          <p:cNvSpPr/>
          <p:nvPr/>
        </p:nvSpPr>
        <p:spPr>
          <a:xfrm>
            <a:off x="1357313" y="5286375"/>
            <a:ext cx="2214562" cy="500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дуалистическая</a:t>
            </a:r>
          </a:p>
        </p:txBody>
      </p:sp>
      <p:sp>
        <p:nvSpPr>
          <p:cNvPr id="31" name="Скругленный прямоугольник 30">
            <a:hlinkClick r:id="rId7" action="ppaction://hlinksldjump"/>
          </p:cNvPr>
          <p:cNvSpPr/>
          <p:nvPr/>
        </p:nvSpPr>
        <p:spPr>
          <a:xfrm>
            <a:off x="3857625" y="5286375"/>
            <a:ext cx="2071688" cy="500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парламентская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6357938" y="3286125"/>
            <a:ext cx="1214437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858000" y="3643313"/>
            <a:ext cx="2428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7108032" y="4107656"/>
            <a:ext cx="3071812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>
            <a:hlinkClick r:id="rId8" action="ppaction://hlinksldjump"/>
          </p:cNvPr>
          <p:cNvSpPr/>
          <p:nvPr/>
        </p:nvSpPr>
        <p:spPr>
          <a:xfrm>
            <a:off x="6000750" y="3500438"/>
            <a:ext cx="2000250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президентская</a:t>
            </a:r>
          </a:p>
        </p:txBody>
      </p:sp>
      <p:sp>
        <p:nvSpPr>
          <p:cNvPr id="44" name="Скругленный прямоугольник 43">
            <a:hlinkClick r:id="rId9" action="ppaction://hlinksldjump"/>
          </p:cNvPr>
          <p:cNvSpPr/>
          <p:nvPr/>
        </p:nvSpPr>
        <p:spPr>
          <a:xfrm>
            <a:off x="6572250" y="4643438"/>
            <a:ext cx="2000250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парламентская</a:t>
            </a:r>
          </a:p>
        </p:txBody>
      </p:sp>
      <p:sp>
        <p:nvSpPr>
          <p:cNvPr id="45" name="Скругленный прямоугольник 44">
            <a:hlinkClick r:id="rId10" action="ppaction://hlinksldjump"/>
          </p:cNvPr>
          <p:cNvSpPr/>
          <p:nvPr/>
        </p:nvSpPr>
        <p:spPr>
          <a:xfrm>
            <a:off x="7072313" y="5643563"/>
            <a:ext cx="1857375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смешанная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214438" y="214313"/>
            <a:ext cx="7715250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Монархия</a:t>
            </a:r>
            <a:r>
              <a:rPr lang="ru-RU" altLang="ru-RU" b="1"/>
              <a:t> </a:t>
            </a:r>
            <a:r>
              <a:rPr lang="ru-RU" altLang="ru-RU" sz="2800">
                <a:solidFill>
                  <a:srgbClr val="00B050"/>
                </a:solidFill>
              </a:rPr>
              <a:t>– это форма правления, при которой верховная власть в государстве полностью или частично сосредоточена в руках единоличного главы государства – монарха – и передаётся им по наследству.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                Признаки монархии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75" y="3500438"/>
            <a:ext cx="7500938" cy="714375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существование единоличного главы государства, пользующегося бессрочной пожизненной властью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75" y="4572000"/>
            <a:ext cx="7643813" cy="64293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наследственный порядок преемственности верховной власти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75" y="5643563"/>
            <a:ext cx="7500938" cy="642937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независимость  от населения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143000" y="214313"/>
            <a:ext cx="7858125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Абсолютная монархия </a:t>
            </a:r>
            <a:r>
              <a:rPr lang="ru-RU" altLang="ru-RU" sz="2400">
                <a:solidFill>
                  <a:srgbClr val="00B050"/>
                </a:solidFill>
              </a:rPr>
              <a:t> </a:t>
            </a:r>
            <a:r>
              <a:rPr lang="ru-RU" altLang="ru-RU" sz="2800">
                <a:solidFill>
                  <a:srgbClr val="00B050"/>
                </a:solidFill>
              </a:rPr>
              <a:t>– это форма правления,  при которой власть монарха юридически и фактически никем и ничем не ограничена</a:t>
            </a:r>
            <a:r>
              <a:rPr lang="ru-RU" altLang="ru-RU" sz="2800">
                <a:solidFill>
                  <a:srgbClr val="7030A0"/>
                </a:solidFill>
              </a:rPr>
              <a:t> (Саудовская Аравия, Бруней, Оман)</a:t>
            </a:r>
            <a:r>
              <a:rPr lang="ru-RU" altLang="ru-RU" sz="280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428750" y="2286000"/>
            <a:ext cx="67865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    Признаки  абсолютной монархии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B05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75" y="2928938"/>
            <a:ext cx="7500938" cy="642937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     принадлежность законодательной власти монарху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38" y="3857625"/>
            <a:ext cx="7572375" cy="500063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      осуществление монархом исполнительной власти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3000" y="4643438"/>
            <a:ext cx="7715250" cy="714375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монарх – единственный носитель суверенитета государства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14438" y="5715000"/>
            <a:ext cx="7643812" cy="642938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</a:rPr>
              <a:t>           указ монарха имеет силу закона</a:t>
            </a: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8858250" y="6572250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1072</TotalTime>
  <Words>1479</Words>
  <Application>Microsoft Office PowerPoint</Application>
  <PresentationFormat>Экран (4:3)</PresentationFormat>
  <Paragraphs>200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4</dc:title>
  <dc:creator>завуч</dc:creator>
  <cp:lastModifiedBy>Татка</cp:lastModifiedBy>
  <cp:revision>180</cp:revision>
  <dcterms:created xsi:type="dcterms:W3CDTF">2011-04-30T11:24:11Z</dcterms:created>
  <dcterms:modified xsi:type="dcterms:W3CDTF">2021-02-23T17:26:26Z</dcterms:modified>
</cp:coreProperties>
</file>