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74" r:id="rId8"/>
    <p:sldId id="275" r:id="rId9"/>
    <p:sldId id="260" r:id="rId10"/>
    <p:sldId id="261" r:id="rId11"/>
    <p:sldId id="264" r:id="rId12"/>
    <p:sldId id="265" r:id="rId13"/>
    <p:sldId id="266" r:id="rId14"/>
    <p:sldId id="267" r:id="rId15"/>
    <p:sldId id="268" r:id="rId16"/>
    <p:sldId id="269" r:id="rId17"/>
    <p:sldId id="270" r:id="rId18"/>
    <p:sldId id="271" r:id="rId19"/>
    <p:sldId id="272" r:id="rId20"/>
    <p:sldId id="273" r:id="rId21"/>
    <p:sldId id="276" r:id="rId22"/>
    <p:sldId id="277" r:id="rId23"/>
    <p:sldId id="279" r:id="rId24"/>
    <p:sldId id="280" r:id="rId25"/>
    <p:sldId id="281" r:id="rId26"/>
    <p:sldId id="282" r:id="rId27"/>
    <p:sldId id="283" r:id="rId28"/>
    <p:sldId id="285" r:id="rId29"/>
    <p:sldId id="286" r:id="rId30"/>
    <p:sldId id="290" r:id="rId31"/>
    <p:sldId id="291" r:id="rId32"/>
    <p:sldId id="292" r:id="rId33"/>
    <p:sldId id="293" r:id="rId34"/>
    <p:sldId id="294" r:id="rId35"/>
    <p:sldId id="295" r:id="rId36"/>
    <p:sldId id="296" r:id="rId37"/>
    <p:sldId id="287" r:id="rId38"/>
    <p:sldId id="288" r:id="rId39"/>
    <p:sldId id="289"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09.10.2019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09.10.2019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09.10.2019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09.10.2019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09.10.2019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09.10.2019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457200" y="476672"/>
            <a:ext cx="8229600" cy="5649491"/>
          </a:xfrm>
        </p:spPr>
        <p:txBody>
          <a:bodyPr>
            <a:normAutofit lnSpcReduction="10000"/>
          </a:bodyPr>
          <a:lstStyle/>
          <a:p>
            <a:pPr algn="just"/>
            <a:r>
              <a:rPr lang="ru-RU" dirty="0"/>
              <a:t>Существенной особенностью всех психических процессов и личности в целом является активность - </a:t>
            </a:r>
            <a:r>
              <a:rPr lang="ru-RU" u="sng" dirty="0"/>
              <a:t>непроизвольная и произвольная.</a:t>
            </a:r>
            <a:r>
              <a:rPr lang="ru-RU" dirty="0"/>
              <a:t> Непроизвольная активность возникает без предварительного намерения человека, она вызывается какими-либо внешними причинами и осуществляется без сознательного усилия.</a:t>
            </a:r>
          </a:p>
          <a:p>
            <a:pPr algn="just"/>
            <a:r>
              <a:rPr lang="ru-RU" dirty="0"/>
              <a:t>Произвольная активность возникает по нашему намерению, с заранее поставленной </a:t>
            </a:r>
            <a:r>
              <a:rPr lang="ru-RU" b="1" dirty="0"/>
              <a:t>целью</a:t>
            </a:r>
            <a:r>
              <a:rPr lang="ru-RU" b="1" dirty="0" smtClean="0"/>
              <a:t>. Контролируется волей.</a:t>
            </a:r>
            <a:endParaRPr lang="ru-RU" b="1" dirty="0"/>
          </a:p>
          <a:p>
            <a:endParaRPr lang="ru-RU" dirty="0"/>
          </a:p>
        </p:txBody>
      </p:sp>
    </p:spTree>
    <p:extLst>
      <p:ext uri="{BB962C8B-B14F-4D97-AF65-F5344CB8AC3E}">
        <p14:creationId xmlns:p14="http://schemas.microsoft.com/office/powerpoint/2010/main" val="1286426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smtClean="0"/>
              <a:t>Почему у людей разная сила воли?</a:t>
            </a:r>
            <a:endParaRPr lang="ru-RU" dirty="0"/>
          </a:p>
        </p:txBody>
      </p:sp>
      <p:sp>
        <p:nvSpPr>
          <p:cNvPr id="3" name="Объект 2"/>
          <p:cNvSpPr>
            <a:spLocks noGrp="1"/>
          </p:cNvSpPr>
          <p:nvPr>
            <p:ph idx="1"/>
          </p:nvPr>
        </p:nvSpPr>
        <p:spPr>
          <a:xfrm>
            <a:off x="457200" y="980728"/>
            <a:ext cx="8229600" cy="5877272"/>
          </a:xfrm>
        </p:spPr>
        <p:txBody>
          <a:bodyPr>
            <a:normAutofit fontScale="85000" lnSpcReduction="20000"/>
          </a:bodyPr>
          <a:lstStyle/>
          <a:p>
            <a:pPr marL="0" indent="0" algn="just">
              <a:buNone/>
            </a:pPr>
            <a:r>
              <a:rPr lang="ru-RU" dirty="0"/>
              <a:t>Физиологическое объяснение может быть следующее: у одних людей образовались более устойчивые системы связей в коре головного мозга, у других они менее устойчивы</a:t>
            </a:r>
            <a:r>
              <a:rPr lang="ru-RU" dirty="0" smtClean="0"/>
              <a:t>.</a:t>
            </a:r>
          </a:p>
          <a:p>
            <a:pPr marL="0" indent="0" algn="just">
              <a:buNone/>
            </a:pPr>
            <a:r>
              <a:rPr lang="ru-RU" dirty="0"/>
              <a:t>Процессы торможения в коре больших полушарий задерживают ненужные непроизвольные движения. Эти процессы подавляют чрезмерное возбуждение (например, в состоянии аффекта) и способствуют появлению сдержанности, самообладания, выдержки, последовательности действий и т. п.</a:t>
            </a:r>
            <a:br>
              <a:rPr lang="ru-RU" dirty="0"/>
            </a:br>
            <a:r>
              <a:rPr lang="ru-RU" dirty="0"/>
              <a:t>Вообще существует прямая зависимость воли от способности коры больших полушарий регулировать работу подкорки. Последняя является источником многих возбудительных процессов в организме человека (инстинктов, влечений, аффектов и т. д.).</a:t>
            </a:r>
          </a:p>
          <a:p>
            <a:pPr marL="0" indent="0">
              <a:buNone/>
            </a:pPr>
            <a:r>
              <a:rPr lang="ru-RU" dirty="0"/>
              <a:t/>
            </a:r>
            <a:br>
              <a:rPr lang="ru-RU" dirty="0"/>
            </a:br>
            <a:endParaRPr lang="ru-RU" dirty="0"/>
          </a:p>
        </p:txBody>
      </p:sp>
    </p:spTree>
    <p:extLst>
      <p:ext uri="{BB962C8B-B14F-4D97-AF65-F5344CB8AC3E}">
        <p14:creationId xmlns:p14="http://schemas.microsoft.com/office/powerpoint/2010/main" val="280794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b="1" dirty="0"/>
              <a:t>Функции воли</a:t>
            </a:r>
            <a:r>
              <a:rPr lang="ru-RU" dirty="0"/>
              <a:t/>
            </a:r>
            <a:br>
              <a:rPr lang="ru-RU" dirty="0"/>
            </a:br>
            <a:endParaRPr lang="ru-RU" dirty="0"/>
          </a:p>
        </p:txBody>
      </p:sp>
      <p:sp>
        <p:nvSpPr>
          <p:cNvPr id="3" name="Объект 2"/>
          <p:cNvSpPr>
            <a:spLocks noGrp="1"/>
          </p:cNvSpPr>
          <p:nvPr>
            <p:ph idx="1"/>
          </p:nvPr>
        </p:nvSpPr>
        <p:spPr>
          <a:xfrm>
            <a:off x="0" y="692696"/>
            <a:ext cx="8686800" cy="6336704"/>
          </a:xfrm>
        </p:spPr>
        <p:txBody>
          <a:bodyPr>
            <a:normAutofit fontScale="85000" lnSpcReduction="20000"/>
          </a:bodyPr>
          <a:lstStyle/>
          <a:p>
            <a:pPr marL="0" indent="0" algn="just">
              <a:buNone/>
            </a:pPr>
            <a:r>
              <a:rPr lang="ru-RU" dirty="0" smtClean="0"/>
              <a:t>Воля </a:t>
            </a:r>
            <a:r>
              <a:rPr lang="ru-RU" dirty="0"/>
              <a:t>обеспечивает выполнение двух взаимосвязанных функций – </a:t>
            </a:r>
            <a:r>
              <a:rPr lang="ru-RU" b="1" dirty="0"/>
              <a:t>побудительной и тормозной</a:t>
            </a:r>
            <a:endParaRPr lang="ru-RU" dirty="0"/>
          </a:p>
          <a:p>
            <a:pPr algn="just"/>
            <a:r>
              <a:rPr lang="ru-RU" b="1" dirty="0"/>
              <a:t>Побудительная</a:t>
            </a:r>
            <a:r>
              <a:rPr lang="ru-RU" dirty="0"/>
              <a:t>  - обеспечивает активность </a:t>
            </a:r>
            <a:r>
              <a:rPr lang="ru-RU" dirty="0" smtClean="0"/>
              <a:t>человека, </a:t>
            </a:r>
            <a:r>
              <a:rPr lang="ru-RU" dirty="0"/>
              <a:t>сознательные действия на достижение поставленной цели.</a:t>
            </a:r>
          </a:p>
          <a:p>
            <a:pPr algn="just"/>
            <a:r>
              <a:rPr lang="ru-RU" b="1" dirty="0"/>
              <a:t>Тормозная  </a:t>
            </a:r>
            <a:r>
              <a:rPr lang="ru-RU" dirty="0"/>
              <a:t>- выступает в единстве с побудительной и проявляется в сдерживании нежелательных проявлений активности. (сказать себе нет)</a:t>
            </a:r>
          </a:p>
          <a:p>
            <a:pPr algn="just"/>
            <a:r>
              <a:rPr lang="ru-RU" b="1" dirty="0"/>
              <a:t>Регулирующая -  </a:t>
            </a:r>
            <a:r>
              <a:rPr lang="ru-RU" dirty="0"/>
              <a:t>сознательная регуляция </a:t>
            </a:r>
            <a:r>
              <a:rPr lang="ru-RU" dirty="0" smtClean="0"/>
              <a:t>деятельности, </a:t>
            </a:r>
            <a:r>
              <a:rPr lang="ru-RU" dirty="0"/>
              <a:t>психических процессов и поведения. Основной назначением воли является регуляция действий и поступков, руководство потребностями, желаниями, мотивами человека. Поэтому волевая регуляция тесно связана с мотивацией поведения и поступков человека. Произвольное поведение, осуществляемое по сильному устойчивому мотиву, не нуждается в волевой регуляции.</a:t>
            </a:r>
          </a:p>
          <a:p>
            <a:pPr algn="just"/>
            <a:endParaRPr lang="ru-RU" dirty="0"/>
          </a:p>
        </p:txBody>
      </p:sp>
    </p:spTree>
    <p:extLst>
      <p:ext uri="{BB962C8B-B14F-4D97-AF65-F5344CB8AC3E}">
        <p14:creationId xmlns:p14="http://schemas.microsoft.com/office/powerpoint/2010/main" val="858737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u="sng" dirty="0" smtClean="0"/>
              <a:t> Не </a:t>
            </a:r>
            <a:r>
              <a:rPr lang="ru-RU" sz="3200" u="sng" dirty="0"/>
              <a:t>каждое действие является волевым.</a:t>
            </a:r>
            <a:r>
              <a:rPr lang="ru-RU" sz="3200" dirty="0"/>
              <a:t/>
            </a:r>
            <a:br>
              <a:rPr lang="ru-RU" sz="3200" dirty="0"/>
            </a:br>
            <a:endParaRPr lang="ru-RU" sz="3200" dirty="0"/>
          </a:p>
        </p:txBody>
      </p:sp>
      <p:sp>
        <p:nvSpPr>
          <p:cNvPr id="3" name="Объект 2"/>
          <p:cNvSpPr>
            <a:spLocks noGrp="1"/>
          </p:cNvSpPr>
          <p:nvPr>
            <p:ph idx="1"/>
          </p:nvPr>
        </p:nvSpPr>
        <p:spPr>
          <a:xfrm>
            <a:off x="457200" y="1196752"/>
            <a:ext cx="8229600" cy="4929411"/>
          </a:xfrm>
        </p:spPr>
        <p:txBody>
          <a:bodyPr>
            <a:normAutofit fontScale="85000" lnSpcReduction="10000"/>
          </a:bodyPr>
          <a:lstStyle/>
          <a:p>
            <a:r>
              <a:rPr lang="ru-RU" dirty="0" smtClean="0"/>
              <a:t>Импульсивное </a:t>
            </a:r>
            <a:r>
              <a:rPr lang="ru-RU" dirty="0"/>
              <a:t>(непроизвольное) действие ведет к удовлетворению непосредственной потребности без сознательной цели и усилия воли, а также без учета возможных последствий. Импульсивными являются протягивание руки ребенка к игрушке или удар, нанесенный в порыве гнева.</a:t>
            </a:r>
          </a:p>
          <a:p>
            <a:r>
              <a:rPr lang="ru-RU" dirty="0"/>
              <a:t>Привычные действия совершаются также без особого усилия воли, на основании уже усвоенного стереотипа поведения. Привычными действиями являются приветствие, умывание по утрам, выполнение обычных производственных заданий и пр.</a:t>
            </a:r>
          </a:p>
          <a:p>
            <a:endParaRPr lang="ru-RU" dirty="0"/>
          </a:p>
        </p:txBody>
      </p:sp>
    </p:spTree>
    <p:extLst>
      <p:ext uri="{BB962C8B-B14F-4D97-AF65-F5344CB8AC3E}">
        <p14:creationId xmlns:p14="http://schemas.microsoft.com/office/powerpoint/2010/main" val="161287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Волевые действия имеют следующие особенности</a:t>
            </a:r>
          </a:p>
        </p:txBody>
      </p:sp>
      <p:sp>
        <p:nvSpPr>
          <p:cNvPr id="3" name="Объект 2"/>
          <p:cNvSpPr>
            <a:spLocks noGrp="1"/>
          </p:cNvSpPr>
          <p:nvPr>
            <p:ph idx="1"/>
          </p:nvPr>
        </p:nvSpPr>
        <p:spPr>
          <a:xfrm>
            <a:off x="457200" y="1600200"/>
            <a:ext cx="8229600" cy="4853136"/>
          </a:xfrm>
        </p:spPr>
        <p:txBody>
          <a:bodyPr/>
          <a:lstStyle/>
          <a:p>
            <a:pPr marL="0" indent="0">
              <a:buNone/>
            </a:pPr>
            <a:endParaRPr lang="ru-RU" dirty="0"/>
          </a:p>
          <a:p>
            <a:pPr lvl="0"/>
            <a:r>
              <a:rPr lang="ru-RU" dirty="0"/>
              <a:t>Целенаправленный </a:t>
            </a:r>
            <a:r>
              <a:rPr lang="ru-RU" dirty="0" smtClean="0"/>
              <a:t>характер;</a:t>
            </a:r>
            <a:endParaRPr lang="ru-RU" dirty="0"/>
          </a:p>
          <a:p>
            <a:pPr lvl="0" algn="just"/>
            <a:r>
              <a:rPr lang="ru-RU" dirty="0"/>
              <a:t>Поставленная цель осознается </a:t>
            </a:r>
            <a:r>
              <a:rPr lang="ru-RU" dirty="0" smtClean="0"/>
              <a:t>(</a:t>
            </a:r>
            <a:r>
              <a:rPr lang="en-US" dirty="0" smtClean="0"/>
              <a:t>II</a:t>
            </a:r>
            <a:r>
              <a:rPr lang="ru-RU" dirty="0" smtClean="0"/>
              <a:t> </a:t>
            </a:r>
            <a:r>
              <a:rPr lang="ru-RU" dirty="0"/>
              <a:t>сигнальная система</a:t>
            </a:r>
            <a:r>
              <a:rPr lang="ru-RU" dirty="0" smtClean="0"/>
              <a:t>);</a:t>
            </a:r>
            <a:endParaRPr lang="ru-RU" dirty="0"/>
          </a:p>
          <a:p>
            <a:pPr lvl="0"/>
            <a:r>
              <a:rPr lang="ru-RU" dirty="0"/>
              <a:t>На пути к цели преодолеваются внутренние и внешние </a:t>
            </a:r>
            <a:r>
              <a:rPr lang="ru-RU" dirty="0" smtClean="0"/>
              <a:t>трудности.</a:t>
            </a:r>
            <a:endParaRPr lang="ru-RU" dirty="0"/>
          </a:p>
          <a:p>
            <a:endParaRPr lang="ru-RU" dirty="0"/>
          </a:p>
        </p:txBody>
      </p:sp>
    </p:spTree>
    <p:extLst>
      <p:ext uri="{BB962C8B-B14F-4D97-AF65-F5344CB8AC3E}">
        <p14:creationId xmlns:p14="http://schemas.microsoft.com/office/powerpoint/2010/main" val="1815946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0"/>
            <a:ext cx="619268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5274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t>Взаимосвязь воли с другими сторонами психики</a:t>
            </a:r>
            <a:br>
              <a:rPr lang="ru-RU" sz="3600" dirty="0"/>
            </a:br>
            <a:endParaRPr lang="ru-RU" sz="3600" dirty="0"/>
          </a:p>
        </p:txBody>
      </p:sp>
      <p:sp>
        <p:nvSpPr>
          <p:cNvPr id="3" name="Объект 2"/>
          <p:cNvSpPr>
            <a:spLocks noGrp="1"/>
          </p:cNvSpPr>
          <p:nvPr>
            <p:ph idx="1"/>
          </p:nvPr>
        </p:nvSpPr>
        <p:spPr>
          <a:xfrm>
            <a:off x="457200" y="1268760"/>
            <a:ext cx="8507288" cy="5328592"/>
          </a:xfrm>
        </p:spPr>
        <p:txBody>
          <a:bodyPr>
            <a:normAutofit lnSpcReduction="10000"/>
          </a:bodyPr>
          <a:lstStyle/>
          <a:p>
            <a:pPr marL="0" indent="0" algn="just">
              <a:buNone/>
            </a:pPr>
            <a:r>
              <a:rPr lang="ru-RU" dirty="0" smtClean="0"/>
              <a:t>Воля </a:t>
            </a:r>
            <a:r>
              <a:rPr lang="ru-RU" dirty="0"/>
              <a:t>тесно связана со всеми сторонами психики: </a:t>
            </a:r>
            <a:r>
              <a:rPr lang="ru-RU" u="sng" dirty="0"/>
              <a:t>с потребностями, интересами, способностями, мировоззрением, убеждениями, процессами мышления, чувствами.</a:t>
            </a:r>
          </a:p>
          <a:p>
            <a:pPr algn="just"/>
            <a:r>
              <a:rPr lang="ru-RU" i="1" dirty="0"/>
              <a:t>Если человек, например, глубоко убежден в правильности своих действий, то он может приложить максимальные усилия воли и преодолеть большие трудности. Люди с сильной волей часто имеют высокие идеалы и глубокие интересы. </a:t>
            </a:r>
          </a:p>
        </p:txBody>
      </p:sp>
    </p:spTree>
    <p:extLst>
      <p:ext uri="{BB962C8B-B14F-4D97-AF65-F5344CB8AC3E}">
        <p14:creationId xmlns:p14="http://schemas.microsoft.com/office/powerpoint/2010/main" val="1054685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ru-RU" b="1" dirty="0" smtClean="0"/>
              <a:t>Волевые качества</a:t>
            </a:r>
            <a:endParaRPr lang="ru-RU" b="1" dirty="0"/>
          </a:p>
        </p:txBody>
      </p:sp>
      <p:sp>
        <p:nvSpPr>
          <p:cNvPr id="3" name="Объект 2"/>
          <p:cNvSpPr>
            <a:spLocks noGrp="1"/>
          </p:cNvSpPr>
          <p:nvPr>
            <p:ph idx="1"/>
          </p:nvPr>
        </p:nvSpPr>
        <p:spPr>
          <a:xfrm>
            <a:off x="251520" y="692696"/>
            <a:ext cx="8712968" cy="6480720"/>
          </a:xfrm>
        </p:spPr>
        <p:txBody>
          <a:bodyPr>
            <a:normAutofit fontScale="32500" lnSpcReduction="20000"/>
          </a:bodyPr>
          <a:lstStyle/>
          <a:p>
            <a:pPr algn="just"/>
            <a:r>
              <a:rPr lang="ru-RU" sz="4900" b="1" i="1" dirty="0" smtClean="0"/>
              <a:t>самообладание</a:t>
            </a:r>
            <a:r>
              <a:rPr lang="ru-RU" sz="4900" i="1" dirty="0"/>
              <a:t>, </a:t>
            </a:r>
            <a:r>
              <a:rPr lang="ru-RU" sz="4900" dirty="0"/>
              <a:t>которые выражаются в умении сдерживать свои чувства, когда это </a:t>
            </a:r>
            <a:r>
              <a:rPr lang="ru-RU" sz="4900" dirty="0" smtClean="0"/>
              <a:t>требуется</a:t>
            </a:r>
          </a:p>
          <a:p>
            <a:pPr algn="just"/>
            <a:r>
              <a:rPr lang="ru-RU" sz="4900" b="1" i="1" dirty="0" smtClean="0"/>
              <a:t>целеустремленность</a:t>
            </a:r>
            <a:r>
              <a:rPr lang="ru-RU" sz="4900" b="1" i="1" dirty="0"/>
              <a:t>.</a:t>
            </a:r>
            <a:r>
              <a:rPr lang="ru-RU" sz="4900" i="1" dirty="0"/>
              <a:t> </a:t>
            </a:r>
            <a:r>
              <a:rPr lang="ru-RU" sz="4900" dirty="0"/>
              <a:t>Под целеустремленностью принято понимать сознательную и активную направленность личности на достижение определенного результата деятельности. </a:t>
            </a:r>
            <a:endParaRPr lang="ru-RU" sz="4900" dirty="0" smtClean="0"/>
          </a:p>
          <a:p>
            <a:pPr algn="just"/>
            <a:r>
              <a:rPr lang="ru-RU" sz="4900" b="1" i="1" dirty="0" smtClean="0"/>
              <a:t>настойчивость</a:t>
            </a:r>
            <a:r>
              <a:rPr lang="ru-RU" sz="4900" b="1" i="1" dirty="0"/>
              <a:t>.</a:t>
            </a:r>
            <a:r>
              <a:rPr lang="ru-RU" sz="4900" i="1" dirty="0"/>
              <a:t> </a:t>
            </a:r>
            <a:r>
              <a:rPr lang="ru-RU" sz="4900" dirty="0"/>
              <a:t>Это понятие практически тождественно понятию целеустремленности и характеризует стремление человека в достижении поставленной цели даже в самых сложных </a:t>
            </a:r>
            <a:r>
              <a:rPr lang="ru-RU" sz="4900" dirty="0" smtClean="0"/>
              <a:t>условиях От </a:t>
            </a:r>
            <a:r>
              <a:rPr lang="ru-RU" sz="4900" dirty="0"/>
              <a:t>настойчивости принято отличать упрямство. Упрямство чаще всего выступает как отрицательное качество человека. Упрямый человек всегда старается настоять на своем, несмотря на нецелесообразность данного действия. Как правило, упрямый человек в своей деятельности руководствуется не доводами разума, а личными желаниями, вопреки их несостоятельности. По сути, упрямый человек не владеет своей волей, поскольку он не умеет управлять собой и своими желаниями. </a:t>
            </a:r>
          </a:p>
          <a:p>
            <a:pPr algn="just"/>
            <a:r>
              <a:rPr lang="ru-RU" sz="4900" b="1" i="1" dirty="0" smtClean="0"/>
              <a:t>инициативность</a:t>
            </a:r>
            <a:r>
              <a:rPr lang="ru-RU" sz="4900" b="1" i="1" dirty="0"/>
              <a:t>.</a:t>
            </a:r>
            <a:r>
              <a:rPr lang="ru-RU" sz="4900" i="1" dirty="0"/>
              <a:t> </a:t>
            </a:r>
            <a:r>
              <a:rPr lang="ru-RU" sz="4900" dirty="0"/>
              <a:t>Инициативность заключается в способности предпринимать попытки к реализации возникших у человека идей. Для многих людей преодоление собственной инертности является наиболее трудным моментом волевого акта. Сделать первый осознанный шаг к реализации новой идеи может только самостоятельный человек. </a:t>
            </a:r>
            <a:r>
              <a:rPr lang="ru-RU" sz="4900" b="1" i="1" dirty="0"/>
              <a:t>Самостоятельность</a:t>
            </a:r>
            <a:r>
              <a:rPr lang="ru-RU" sz="4900" i="1" dirty="0"/>
              <a:t> </a:t>
            </a:r>
            <a:r>
              <a:rPr lang="ru-RU" sz="4900" i="1" dirty="0" smtClean="0"/>
              <a:t>—</a:t>
            </a:r>
            <a:r>
              <a:rPr lang="ru-RU" sz="4900" dirty="0" smtClean="0"/>
              <a:t>проявляется </a:t>
            </a:r>
            <a:r>
              <a:rPr lang="ru-RU" sz="4900" dirty="0"/>
              <a:t>в способности осознанно принимать </a:t>
            </a:r>
            <a:endParaRPr lang="ru-RU" sz="4900" dirty="0" smtClean="0"/>
          </a:p>
          <a:p>
            <a:pPr algn="just"/>
            <a:r>
              <a:rPr lang="ru-RU" sz="4900" dirty="0" smtClean="0"/>
              <a:t>От </a:t>
            </a:r>
            <a:r>
              <a:rPr lang="ru-RU" sz="4900" dirty="0"/>
              <a:t>самостоятельности следует отличать </a:t>
            </a:r>
            <a:r>
              <a:rPr lang="ru-RU" sz="4900" b="1" dirty="0"/>
              <a:t>негативизм</a:t>
            </a:r>
            <a:r>
              <a:rPr lang="ru-RU" sz="4900" dirty="0"/>
              <a:t>. Негативизм проявляется в немотивированной, необоснованной склонности действовать наперекор другим людям, противоречить им, хотя разумные соображения не дают оснований для таких поступков. Негативизм большинством психологов расценивается как слабость воли, выражающаяся в неумении подчинить свои действия доводам разума, сознательным мотивам поведения, в неумении противостоять своим желаниям, ведущим к безделью, и др. Очень часто безделье связывают с ленью. Именно лень является всеобъемлющей характеристикой качеств, противоположных по смыслу позитивным качествам воли. </a:t>
            </a:r>
          </a:p>
          <a:p>
            <a:pPr algn="just"/>
            <a:r>
              <a:rPr lang="ru-RU" sz="4900" b="1" i="1" dirty="0" smtClean="0"/>
              <a:t>решительностью</a:t>
            </a:r>
            <a:r>
              <a:rPr lang="ru-RU" sz="4900" i="1" dirty="0"/>
              <a:t>. </a:t>
            </a:r>
            <a:r>
              <a:rPr lang="ru-RU" sz="4900" dirty="0"/>
              <a:t>Решительность заключается в отсутствии излишних колебаний и сомнений при борьбе мотивов, в своевременном и быстром принятии решений. </a:t>
            </a:r>
            <a:r>
              <a:rPr lang="ru-RU" sz="4900" dirty="0" smtClean="0"/>
              <a:t>От </a:t>
            </a:r>
            <a:r>
              <a:rPr lang="ru-RU" sz="4900" dirty="0"/>
              <a:t>решительности, как позитивного волевого качества, необходимо отличать импульсивность, которая характеризуется торопливостью в принятии решений,</a:t>
            </a:r>
          </a:p>
          <a:p>
            <a:pPr marL="0" indent="0">
              <a:buNone/>
            </a:pPr>
            <a:endParaRPr lang="ru-RU" dirty="0"/>
          </a:p>
        </p:txBody>
      </p:sp>
    </p:spTree>
    <p:extLst>
      <p:ext uri="{BB962C8B-B14F-4D97-AF65-F5344CB8AC3E}">
        <p14:creationId xmlns:p14="http://schemas.microsoft.com/office/powerpoint/2010/main" val="887720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smtClean="0"/>
              <a:t>Развитие в дошкольном возрасте</a:t>
            </a:r>
            <a:endParaRPr lang="ru-RU" dirty="0"/>
          </a:p>
        </p:txBody>
      </p:sp>
      <p:sp>
        <p:nvSpPr>
          <p:cNvPr id="3" name="Объект 2"/>
          <p:cNvSpPr>
            <a:spLocks noGrp="1"/>
          </p:cNvSpPr>
          <p:nvPr>
            <p:ph idx="1"/>
          </p:nvPr>
        </p:nvSpPr>
        <p:spPr>
          <a:xfrm>
            <a:off x="467544" y="1124744"/>
            <a:ext cx="8229600" cy="6048672"/>
          </a:xfrm>
        </p:spPr>
        <p:txBody>
          <a:bodyPr>
            <a:normAutofit fontScale="70000" lnSpcReduction="20000"/>
          </a:bodyPr>
          <a:lstStyle/>
          <a:p>
            <a:pPr algn="just"/>
            <a:r>
              <a:rPr lang="ru-RU" b="1" dirty="0"/>
              <a:t>В дошкольном возрасте происходит становление волевого действия. </a:t>
            </a:r>
            <a:r>
              <a:rPr lang="ru-RU" b="1" i="1" dirty="0"/>
              <a:t>Ребенок овладевает целеполаганием, планированием, контролем</a:t>
            </a:r>
            <a:r>
              <a:rPr lang="ru-RU" i="1" dirty="0"/>
              <a:t>.</a:t>
            </a:r>
            <a:endParaRPr lang="ru-RU" dirty="0"/>
          </a:p>
          <a:p>
            <a:pPr algn="just"/>
            <a:r>
              <a:rPr lang="ru-RU" dirty="0"/>
              <a:t>Волевое действие начинается с постановки цели. </a:t>
            </a:r>
            <a:r>
              <a:rPr lang="ru-RU" b="1" dirty="0"/>
              <a:t>Дошколь­ник осваивает целеполагание - умение ставить цель деятельнос­ти.</a:t>
            </a:r>
            <a:r>
              <a:rPr lang="ru-RU" dirty="0"/>
              <a:t> </a:t>
            </a:r>
          </a:p>
          <a:p>
            <a:pPr algn="just"/>
            <a:r>
              <a:rPr lang="ru-RU" b="1" dirty="0" smtClean="0"/>
              <a:t>Младшие </a:t>
            </a:r>
            <a:r>
              <a:rPr lang="ru-RU" b="1" dirty="0"/>
              <a:t>дошкольники</a:t>
            </a:r>
            <a:r>
              <a:rPr lang="ru-RU" dirty="0"/>
              <a:t> ставят цели, связанные со своими личными интересами и </a:t>
            </a:r>
            <a:r>
              <a:rPr lang="ru-RU" b="1" dirty="0"/>
              <a:t>сию­минутными желаниями</a:t>
            </a:r>
            <a:r>
              <a:rPr lang="ru-RU" dirty="0"/>
              <a:t>. А </a:t>
            </a:r>
            <a:r>
              <a:rPr lang="ru-RU" b="1" dirty="0"/>
              <a:t>старшие</a:t>
            </a:r>
            <a:r>
              <a:rPr lang="ru-RU" dirty="0"/>
              <a:t> могут ставить цели, важные не только для них, но и </a:t>
            </a:r>
            <a:r>
              <a:rPr lang="ru-RU" b="1" dirty="0"/>
              <a:t>для окружающих</a:t>
            </a:r>
            <a:r>
              <a:rPr lang="ru-RU" dirty="0"/>
              <a:t>.</a:t>
            </a:r>
          </a:p>
          <a:p>
            <a:pPr algn="just"/>
            <a:r>
              <a:rPr lang="ru-RU" b="1" dirty="0"/>
              <a:t>В дошкольном возрасте складывается</a:t>
            </a:r>
            <a:r>
              <a:rPr lang="ru-RU" dirty="0"/>
              <a:t> </a:t>
            </a:r>
            <a:r>
              <a:rPr lang="ru-RU" b="1" dirty="0"/>
              <a:t>соотношение моти­вов друг с другом - их соподчинение</a:t>
            </a:r>
            <a:r>
              <a:rPr lang="ru-RU" dirty="0"/>
              <a:t>. Выделяется </a:t>
            </a:r>
            <a:r>
              <a:rPr lang="ru-RU" b="1" dirty="0"/>
              <a:t>ведущий мо­тив</a:t>
            </a:r>
            <a:r>
              <a:rPr lang="ru-RU" dirty="0"/>
              <a:t>, который определяет поведение дошкольника, подчиняя себе другие мотивы. </a:t>
            </a:r>
            <a:endParaRPr lang="ru-RU" dirty="0" smtClean="0"/>
          </a:p>
          <a:p>
            <a:pPr algn="just"/>
            <a:r>
              <a:rPr lang="ru-RU" b="1" dirty="0"/>
              <a:t>На основе соподчинения мотивов у малыша появляется воз­можность сознательно подчинять свои действия отдаленному мотиву (</a:t>
            </a:r>
            <a:r>
              <a:rPr lang="ru-RU" b="1" dirty="0" err="1"/>
              <a:t>А.Н.Леонтьев</a:t>
            </a:r>
            <a:r>
              <a:rPr lang="ru-RU" b="1" dirty="0"/>
              <a:t>).</a:t>
            </a:r>
            <a:r>
              <a:rPr lang="ru-RU" dirty="0"/>
              <a:t> Например, </a:t>
            </a:r>
            <a:r>
              <a:rPr lang="ru-RU" b="1" i="1" dirty="0"/>
              <a:t>сделать рисунок, чтобы по­радовать маму на предстоящем празднике</a:t>
            </a:r>
            <a:r>
              <a:rPr lang="ru-RU" dirty="0"/>
              <a:t>. </a:t>
            </a:r>
          </a:p>
          <a:p>
            <a:pPr algn="just"/>
            <a:endParaRPr lang="ru-RU" dirty="0"/>
          </a:p>
        </p:txBody>
      </p:sp>
    </p:spTree>
    <p:extLst>
      <p:ext uri="{BB962C8B-B14F-4D97-AF65-F5344CB8AC3E}">
        <p14:creationId xmlns:p14="http://schemas.microsoft.com/office/powerpoint/2010/main" val="4121516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6048672"/>
          </a:xfrm>
        </p:spPr>
        <p:txBody>
          <a:bodyPr>
            <a:normAutofit fontScale="85000" lnSpcReduction="20000"/>
          </a:bodyPr>
          <a:lstStyle/>
          <a:p>
            <a:pPr algn="just"/>
            <a:r>
              <a:rPr lang="ru-RU" b="1" dirty="0"/>
              <a:t>Соподчинение мотивов происходит на основе их борьбы</a:t>
            </a:r>
            <a:r>
              <a:rPr lang="ru-RU" dirty="0"/>
              <a:t>. </a:t>
            </a:r>
            <a:r>
              <a:rPr lang="ru-RU" i="1" dirty="0"/>
              <a:t>В раннем детстве борьба мотивов и, следовательно, их соподчи­нение отсутствует. </a:t>
            </a:r>
            <a:r>
              <a:rPr lang="ru-RU" i="1" dirty="0" err="1"/>
              <a:t>Преддошкольник</a:t>
            </a:r>
            <a:r>
              <a:rPr lang="ru-RU" i="1" dirty="0"/>
              <a:t> просто подчиняется более сильному мотиву. Привлекательная цель непосредственно вы­зывает у него действие. Дошкольник же осознает борьбу моти­вов как внутренний конфликт, переживает его, понимая необ­ходимость выбрать.</a:t>
            </a:r>
            <a:endParaRPr lang="ru-RU" dirty="0"/>
          </a:p>
          <a:p>
            <a:pPr algn="just"/>
            <a:r>
              <a:rPr lang="ru-RU" b="1" dirty="0"/>
              <a:t>Дошкольник может стремиться к достижению непривлекательной цели ради чего-нибудь другого, значимого для него</a:t>
            </a:r>
            <a:r>
              <a:rPr lang="ru-RU" dirty="0"/>
              <a:t>. </a:t>
            </a:r>
          </a:p>
          <a:p>
            <a:pPr algn="just"/>
            <a:r>
              <a:rPr lang="ru-RU" b="1" dirty="0" smtClean="0"/>
              <a:t>Таким </a:t>
            </a:r>
            <a:r>
              <a:rPr lang="ru-RU" b="1" dirty="0"/>
              <a:t>образом, поведение ребенка превращается во </a:t>
            </a:r>
            <a:r>
              <a:rPr lang="ru-RU" b="1" dirty="0" err="1"/>
              <a:t>внеси­туативное</a:t>
            </a:r>
            <a:r>
              <a:rPr lang="ru-RU" b="1" dirty="0"/>
              <a:t> личностное, теряет свою непосредственность., моти­вом становится нравственная норма</a:t>
            </a:r>
            <a:r>
              <a:rPr lang="ru-RU" dirty="0"/>
              <a:t>.</a:t>
            </a:r>
          </a:p>
          <a:p>
            <a:endParaRPr lang="ru-RU" dirty="0"/>
          </a:p>
        </p:txBody>
      </p:sp>
    </p:spTree>
    <p:extLst>
      <p:ext uri="{BB962C8B-B14F-4D97-AF65-F5344CB8AC3E}">
        <p14:creationId xmlns:p14="http://schemas.microsoft.com/office/powerpoint/2010/main" val="1707330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08712"/>
          </a:xfrm>
        </p:spPr>
        <p:txBody>
          <a:bodyPr>
            <a:normAutofit fontScale="77500" lnSpcReduction="20000"/>
          </a:bodyPr>
          <a:lstStyle/>
          <a:p>
            <a:pPr algn="just"/>
            <a:r>
              <a:rPr lang="ru-RU" dirty="0"/>
              <a:t>В сфере отношения к самому себе у дошкольника резко воз­растает стремление к самоутверждению и признанию, И чем старше ребенок, тем важнее для него признание не только взрослых, но и других детей.(соперничество, обида).</a:t>
            </a:r>
          </a:p>
          <a:p>
            <a:pPr algn="just"/>
            <a:r>
              <a:rPr lang="ru-RU" dirty="0"/>
              <a:t>Если мотивы, связанные с притязанием-ребенка на призна­ние среди взрослых и детей, не удовлетворяются, если ребенка постоянно ругают или не замечают, дают обидные прозвища, не берут в игру и т. д., у него могут проявляться асоциальные формы поведения, приводящие к нарушению правил. Ребенок стремится с помощью негативных поступков обратить на себя внимание других </a:t>
            </a:r>
            <a:r>
              <a:rPr lang="ru-RU" dirty="0" smtClean="0"/>
              <a:t>людей.</a:t>
            </a:r>
          </a:p>
          <a:p>
            <a:pPr algn="just"/>
            <a:r>
              <a:rPr lang="ru-RU" dirty="0" smtClean="0"/>
              <a:t>Важнейшим приобретением в мотивационной сфере до­школьников, наряду с соподчинением мотивов, </a:t>
            </a:r>
            <a:r>
              <a:rPr lang="ru-RU" b="1" i="1" dirty="0" smtClean="0"/>
              <a:t>является разви­тие нравственных мотивов</a:t>
            </a:r>
            <a:r>
              <a:rPr lang="ru-RU" i="1" dirty="0" smtClean="0"/>
              <a:t>. </a:t>
            </a:r>
            <a:r>
              <a:rPr lang="ru-RU" dirty="0" smtClean="0"/>
              <a:t>К 7 годам нравственные мотивы становятся определяющими по своей побудительной силе. То есть социальные требования превращаются в потребности само­го ребенка но борьба мотивов сохраняется. </a:t>
            </a:r>
          </a:p>
          <a:p>
            <a:pPr algn="just"/>
            <a:endParaRPr lang="ru-RU" dirty="0"/>
          </a:p>
        </p:txBody>
      </p:sp>
    </p:spTree>
    <p:extLst>
      <p:ext uri="{BB962C8B-B14F-4D97-AF65-F5344CB8AC3E}">
        <p14:creationId xmlns:p14="http://schemas.microsoft.com/office/powerpoint/2010/main" val="496299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ormAutofit fontScale="90000"/>
          </a:bodyPr>
          <a:lstStyle/>
          <a:p>
            <a:r>
              <a:rPr lang="ru-RU" sz="3200" b="1" u="sng" dirty="0"/>
              <a:t>Воля</a:t>
            </a:r>
            <a:r>
              <a:rPr lang="ru-RU" sz="3200" b="1" dirty="0"/>
              <a:t> </a:t>
            </a:r>
            <a:r>
              <a:rPr lang="ru-RU" sz="3200" dirty="0"/>
              <a:t>– сознательное преодоление человеком трудностей на пути осуществления действия, достижения цели</a:t>
            </a:r>
            <a:br>
              <a:rPr lang="ru-RU" sz="3200" dirty="0"/>
            </a:br>
            <a:endParaRPr lang="ru-RU" sz="3200" dirty="0"/>
          </a:p>
        </p:txBody>
      </p:sp>
      <p:sp>
        <p:nvSpPr>
          <p:cNvPr id="3" name="Объект 2"/>
          <p:cNvSpPr>
            <a:spLocks noGrp="1"/>
          </p:cNvSpPr>
          <p:nvPr>
            <p:ph idx="1"/>
          </p:nvPr>
        </p:nvSpPr>
        <p:spPr/>
        <p:txBody>
          <a:bodyPr/>
          <a:lstStyle/>
          <a:p>
            <a:pPr marL="0" indent="0" algn="just">
              <a:buNone/>
            </a:pPr>
            <a:r>
              <a:rPr lang="ru-RU" dirty="0"/>
              <a:t>Волевое действие осуществляется по собственному решению человека, оно является осознанным и намеренным. </a:t>
            </a:r>
            <a:endParaRPr lang="ru-RU" dirty="0" smtClean="0"/>
          </a:p>
          <a:p>
            <a:pPr marL="0" indent="0" algn="just">
              <a:buNone/>
            </a:pPr>
            <a:r>
              <a:rPr lang="ru-RU" dirty="0"/>
              <a:t>С волей мы имеем дело всегда, когда ставим перед собой цели и прилагаем усилия для их достижения, преодолевая проблемы и трудности, которые встречаются на этом пути.</a:t>
            </a:r>
          </a:p>
          <a:p>
            <a:pPr marL="0" indent="0" algn="just">
              <a:buNone/>
            </a:pPr>
            <a:endParaRPr lang="ru-RU" dirty="0"/>
          </a:p>
        </p:txBody>
      </p:sp>
    </p:spTree>
    <p:extLst>
      <p:ext uri="{BB962C8B-B14F-4D97-AF65-F5344CB8AC3E}">
        <p14:creationId xmlns:p14="http://schemas.microsoft.com/office/powerpoint/2010/main" val="1178869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u-RU" sz="2400" b="1" dirty="0"/>
              <a:t>Удержание и достижение цели зависит от ряда условий</a:t>
            </a:r>
            <a:endParaRPr lang="ru-RU" sz="2400" dirty="0"/>
          </a:p>
        </p:txBody>
      </p:sp>
      <p:sp>
        <p:nvSpPr>
          <p:cNvPr id="3" name="Объект 2"/>
          <p:cNvSpPr>
            <a:spLocks noGrp="1"/>
          </p:cNvSpPr>
          <p:nvPr>
            <p:ph idx="1"/>
          </p:nvPr>
        </p:nvSpPr>
        <p:spPr>
          <a:xfrm>
            <a:off x="467544" y="1046656"/>
            <a:ext cx="8229600" cy="6270775"/>
          </a:xfrm>
        </p:spPr>
        <p:txBody>
          <a:bodyPr>
            <a:normAutofit fontScale="47500" lnSpcReduction="20000"/>
          </a:bodyPr>
          <a:lstStyle/>
          <a:p>
            <a:pPr marL="0" indent="0">
              <a:buNone/>
            </a:pPr>
            <a:endParaRPr lang="ru-RU" b="1" dirty="0"/>
          </a:p>
          <a:p>
            <a:pPr lvl="0" algn="just"/>
            <a:r>
              <a:rPr lang="ru-RU" b="1" dirty="0"/>
              <a:t>Во-первых, от трудности задачи и длительности ее выполнения. Если задание сложное, то необходимы дополнительные подкрепления в виде указаний, вопросов, советов взрослого или наглядной опоры.</a:t>
            </a:r>
            <a:endParaRPr lang="ru-RU" dirty="0"/>
          </a:p>
          <a:p>
            <a:pPr lvl="0" algn="just"/>
            <a:r>
              <a:rPr lang="ru-RU" b="1" dirty="0"/>
              <a:t>Во-вторых, от успехов и неудач в деятельности. Ведь резуль­тат - это наглядное подкрепление волевого действия</a:t>
            </a:r>
            <a:r>
              <a:rPr lang="ru-RU" dirty="0"/>
              <a:t>. </a:t>
            </a:r>
          </a:p>
          <a:p>
            <a:pPr lvl="0" algn="just"/>
            <a:r>
              <a:rPr lang="ru-RU" b="1" dirty="0"/>
              <a:t>В-третьих, от отношения взрослого, предполагающего оценку действий ребенка</a:t>
            </a:r>
            <a:r>
              <a:rPr lang="ru-RU" dirty="0"/>
              <a:t>. Объективная, доброжелательная оценка взрослого помогает малышу мобилизовать свои силы и достичь результата.</a:t>
            </a:r>
          </a:p>
          <a:p>
            <a:pPr lvl="0" algn="just"/>
            <a:r>
              <a:rPr lang="ru-RU" b="1" dirty="0"/>
              <a:t>В-четвертых, от умения заранее представить себе будущее отношение к результату своей деятельности (Так, изготовление ковриков из бумаги было более успешным, когда взрослый или другие дети предъявляли требования к этим подаркам от имени лиц, которым подарки предназначались.</a:t>
            </a:r>
            <a:endParaRPr lang="ru-RU" dirty="0"/>
          </a:p>
          <a:p>
            <a:pPr lvl="0" algn="just"/>
            <a:r>
              <a:rPr lang="ru-RU" b="1" dirty="0"/>
              <a:t>от мотивации цели, от соотношения мотивов и цели</a:t>
            </a:r>
            <a:r>
              <a:rPr lang="ru-RU" dirty="0"/>
              <a:t>. </a:t>
            </a:r>
            <a:r>
              <a:rPr lang="ru-RU" b="1" dirty="0"/>
              <a:t>Успешнее дошкольник достигает цели при игровой мотивации, а также когда ставится наиболее близкая цель.</a:t>
            </a:r>
            <a:r>
              <a:rPr lang="ru-RU" dirty="0"/>
              <a:t> (</a:t>
            </a:r>
            <a:r>
              <a:rPr lang="ru-RU" dirty="0" err="1"/>
              <a:t>Я.З.Неверович</a:t>
            </a:r>
            <a:r>
              <a:rPr lang="ru-RU" dirty="0"/>
              <a:t>, изучая влияние разных мотивов на деятельность дошкольников, показала, что она была более активной, когда дети изготовляли флажок для малышей, а салфетку для мамы. Если ситуация меня­лась (салфетка предназначалась для малышей, а флажок для мамы), ребята очень часто не доводили дело до конца, постоянно отвлекались. Они не понимали, зачем маме нужен флажок, а ма­лышам - салфетка.)</a:t>
            </a:r>
          </a:p>
          <a:p>
            <a:pPr algn="just"/>
            <a:r>
              <a:rPr lang="ru-RU" b="1" dirty="0"/>
              <a:t>Постепенно дошкольник переходит к внут­ренней регуляции действий, которые становятся произвольными. Развитие произвольности предполагает формирование направ­ленности ребенка на собственные внешние или внутренние дейст­вия, в результате чего рождается способность управлять собой (</a:t>
            </a:r>
            <a:r>
              <a:rPr lang="ru-RU" b="1" dirty="0" err="1"/>
              <a:t>А.Н.Леонтьев</a:t>
            </a:r>
            <a:r>
              <a:rPr lang="ru-RU" b="1" dirty="0"/>
              <a:t>, </a:t>
            </a:r>
            <a:r>
              <a:rPr lang="ru-RU" b="1" dirty="0" err="1"/>
              <a:t>Е.О.Смирнова</a:t>
            </a:r>
            <a:r>
              <a:rPr lang="ru-RU" b="1" dirty="0"/>
              <a:t>). Развитие произвольности проис­ходит в разных сферах психики, в разных видах деятельности дошкольника.</a:t>
            </a:r>
            <a:endParaRPr lang="ru-RU" dirty="0"/>
          </a:p>
          <a:p>
            <a:pPr algn="just"/>
            <a:endParaRPr lang="ru-RU" dirty="0"/>
          </a:p>
        </p:txBody>
      </p:sp>
    </p:spTree>
    <p:extLst>
      <p:ext uri="{BB962C8B-B14F-4D97-AF65-F5344CB8AC3E}">
        <p14:creationId xmlns:p14="http://schemas.microsoft.com/office/powerpoint/2010/main" val="27934646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t>Исследование субъективного контроля</a:t>
            </a:r>
            <a:r>
              <a:rPr lang="ru-RU" b="1" dirty="0"/>
              <a:t/>
            </a:r>
            <a:br>
              <a:rPr lang="ru-RU" b="1" dirty="0"/>
            </a:br>
            <a:endParaRPr lang="ru-RU" b="1" dirty="0"/>
          </a:p>
        </p:txBody>
      </p:sp>
      <p:sp>
        <p:nvSpPr>
          <p:cNvPr id="3" name="Объект 2"/>
          <p:cNvSpPr>
            <a:spLocks noGrp="1"/>
          </p:cNvSpPr>
          <p:nvPr>
            <p:ph sz="half" idx="1"/>
          </p:nvPr>
        </p:nvSpPr>
        <p:spPr/>
        <p:txBody>
          <a:bodyPr>
            <a:normAutofit/>
          </a:bodyPr>
          <a:lstStyle/>
          <a:p>
            <a:pPr marL="0" indent="0">
              <a:buNone/>
            </a:pPr>
            <a:r>
              <a:rPr lang="ru-RU" i="1" dirty="0" smtClean="0"/>
              <a:t>Цель </a:t>
            </a:r>
            <a:r>
              <a:rPr lang="ru-RU" i="1" dirty="0"/>
              <a:t>исследования:</a:t>
            </a:r>
            <a:r>
              <a:rPr lang="ru-RU" dirty="0"/>
              <a:t> </a:t>
            </a:r>
            <a:endParaRPr lang="ru-RU" dirty="0" smtClean="0"/>
          </a:p>
          <a:p>
            <a:r>
              <a:rPr lang="ru-RU" dirty="0" smtClean="0"/>
              <a:t>определить </a:t>
            </a:r>
            <a:r>
              <a:rPr lang="ru-RU" dirty="0"/>
              <a:t>локус субъективного контроля.</a:t>
            </a:r>
          </a:p>
          <a:p>
            <a:endParaRPr lang="ru-RU" dirty="0"/>
          </a:p>
        </p:txBody>
      </p:sp>
      <p:sp>
        <p:nvSpPr>
          <p:cNvPr id="4" name="Объект 3"/>
          <p:cNvSpPr>
            <a:spLocks noGrp="1"/>
          </p:cNvSpPr>
          <p:nvPr>
            <p:ph sz="half" idx="2"/>
          </p:nvPr>
        </p:nvSpPr>
        <p:spPr/>
        <p:txBody>
          <a:bodyPr>
            <a:normAutofit/>
          </a:bodyPr>
          <a:lstStyle/>
          <a:p>
            <a:pPr marL="0" indent="0">
              <a:buNone/>
            </a:pPr>
            <a:r>
              <a:rPr lang="ru-RU" i="1" dirty="0"/>
              <a:t>Материал и оборудование:</a:t>
            </a:r>
            <a:r>
              <a:rPr lang="ru-RU" dirty="0"/>
              <a:t> </a:t>
            </a:r>
            <a:endParaRPr lang="ru-RU" dirty="0" smtClean="0"/>
          </a:p>
          <a:p>
            <a:r>
              <a:rPr lang="ru-RU" dirty="0" smtClean="0"/>
              <a:t>тест-опросник</a:t>
            </a:r>
            <a:r>
              <a:rPr lang="ru-RU" dirty="0"/>
              <a:t>, разработанный </a:t>
            </a:r>
            <a:r>
              <a:rPr lang="ru-RU" dirty="0" err="1"/>
              <a:t>Е.Ф.Бажиным</a:t>
            </a:r>
            <a:r>
              <a:rPr lang="ru-RU" dirty="0"/>
              <a:t> и др. на основе шкалы локуса контроля </a:t>
            </a:r>
            <a:r>
              <a:rPr lang="ru-RU" dirty="0" err="1"/>
              <a:t>Дж.Роттера</a:t>
            </a:r>
            <a:r>
              <a:rPr lang="ru-RU" dirty="0"/>
              <a:t>, бланк для ответов, ручка.</a:t>
            </a:r>
          </a:p>
          <a:p>
            <a:endParaRPr lang="ru-RU" dirty="0"/>
          </a:p>
        </p:txBody>
      </p:sp>
    </p:spTree>
    <p:extLst>
      <p:ext uri="{BB962C8B-B14F-4D97-AF65-F5344CB8AC3E}">
        <p14:creationId xmlns:p14="http://schemas.microsoft.com/office/powerpoint/2010/main" val="2832813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6" name="Объект 5"/>
          <p:cNvSpPr>
            <a:spLocks noGrp="1"/>
          </p:cNvSpPr>
          <p:nvPr>
            <p:ph idx="1"/>
          </p:nvPr>
        </p:nvSpPr>
        <p:spPr>
          <a:xfrm>
            <a:off x="107504" y="260648"/>
            <a:ext cx="9036496" cy="6336704"/>
          </a:xfrm>
        </p:spPr>
        <p:txBody>
          <a:bodyPr>
            <a:normAutofit fontScale="47500" lnSpcReduction="20000"/>
          </a:bodyPr>
          <a:lstStyle/>
          <a:p>
            <a:pPr marL="514350" indent="-514350">
              <a:buFont typeface="+mj-lt"/>
              <a:buAutoNum type="arabicPeriod"/>
            </a:pPr>
            <a:r>
              <a:rPr lang="ru-RU" dirty="0"/>
              <a:t>Продвижение по службе больше зависит от удачного стечения обстоятельств, чем от способностей и усилий человека.</a:t>
            </a:r>
          </a:p>
          <a:p>
            <a:pPr marL="514350" indent="-514350">
              <a:buFont typeface="+mj-lt"/>
              <a:buAutoNum type="arabicPeriod"/>
            </a:pPr>
            <a:r>
              <a:rPr lang="ru-RU" dirty="0"/>
              <a:t>Большинство разводов происходит из-за того, что люди не захотели приспособиться друг к другу.</a:t>
            </a:r>
          </a:p>
          <a:p>
            <a:pPr marL="514350" indent="-514350">
              <a:buFont typeface="+mj-lt"/>
              <a:buAutoNum type="arabicPeriod"/>
            </a:pPr>
            <a:r>
              <a:rPr lang="ru-RU" dirty="0"/>
              <a:t>Болезнь – дело случая, если уж суждено заболеть, то ничего не поделаешь.</a:t>
            </a:r>
          </a:p>
          <a:p>
            <a:pPr marL="514350" indent="-514350">
              <a:buFont typeface="+mj-lt"/>
              <a:buAutoNum type="arabicPeriod"/>
            </a:pPr>
            <a:r>
              <a:rPr lang="ru-RU" dirty="0"/>
              <a:t>Люди оказываются одинокими из-за того, что сами не проявляют интереса и дружелюбия к окружающим.</a:t>
            </a:r>
          </a:p>
          <a:p>
            <a:pPr marL="514350" indent="-514350">
              <a:buFont typeface="+mj-lt"/>
              <a:buAutoNum type="arabicPeriod"/>
            </a:pPr>
            <a:r>
              <a:rPr lang="ru-RU" dirty="0"/>
              <a:t>Осуществление моих желаний часто зависит от везения.</a:t>
            </a:r>
          </a:p>
          <a:p>
            <a:pPr marL="514350" indent="-514350">
              <a:buFont typeface="+mj-lt"/>
              <a:buAutoNum type="arabicPeriod"/>
            </a:pPr>
            <a:r>
              <a:rPr lang="ru-RU" dirty="0"/>
              <a:t>Бесполезно предпринимать усилия для того, чтобы завоевать симпатии других людей.</a:t>
            </a:r>
          </a:p>
          <a:p>
            <a:pPr marL="514350" indent="-514350">
              <a:buFont typeface="+mj-lt"/>
              <a:buAutoNum type="arabicPeriod"/>
            </a:pPr>
            <a:r>
              <a:rPr lang="ru-RU" dirty="0"/>
              <a:t>Внешние обстоятельства (родители, благосостояние) влияют на семейное счастье не меньше, чем отношения супругов.</a:t>
            </a:r>
          </a:p>
          <a:p>
            <a:pPr marL="514350" indent="-514350">
              <a:buFont typeface="+mj-lt"/>
              <a:buAutoNum type="arabicPeriod"/>
            </a:pPr>
            <a:r>
              <a:rPr lang="ru-RU" dirty="0"/>
              <a:t>Я часто чувствую, что мало влияю на то, что происходит со мной.</a:t>
            </a:r>
          </a:p>
          <a:p>
            <a:pPr marL="514350" indent="-514350">
              <a:buFont typeface="+mj-lt"/>
              <a:buAutoNum type="arabicPeriod"/>
            </a:pPr>
            <a:r>
              <a:rPr lang="ru-RU" dirty="0"/>
              <a:t>Как правило, руководство оказывается более эффективным, когда полностью контролирует действия подчиненных, а не полагается на их самостоятельность.</a:t>
            </a:r>
          </a:p>
          <a:p>
            <a:pPr marL="514350" indent="-514350">
              <a:buFont typeface="+mj-lt"/>
              <a:buAutoNum type="arabicPeriod"/>
            </a:pPr>
            <a:r>
              <a:rPr lang="ru-RU" dirty="0"/>
              <a:t>Мои отметки в школе часто зависели от случайных обстоятельств (например, от настроения учителя), а не от моих собственных усилий</a:t>
            </a:r>
            <a:r>
              <a:rPr lang="ru-RU" dirty="0" smtClean="0"/>
              <a:t>.</a:t>
            </a:r>
          </a:p>
          <a:p>
            <a:pPr marL="514350" indent="-514350">
              <a:buFont typeface="+mj-lt"/>
              <a:buAutoNum type="arabicPeriod"/>
            </a:pPr>
            <a:r>
              <a:rPr lang="ru-RU" dirty="0"/>
              <a:t>Когда я строю планы, то я, в общем, верю, что смогу осуществить их.</a:t>
            </a:r>
          </a:p>
          <a:p>
            <a:pPr marL="514350" indent="-514350">
              <a:buFont typeface="+mj-lt"/>
              <a:buAutoNum type="arabicPeriod"/>
            </a:pPr>
            <a:r>
              <a:rPr lang="ru-RU" dirty="0"/>
              <a:t>То, что многим людям кажется удачей или везением, на самом деле является результатом долгих целенаправленных усилий.</a:t>
            </a:r>
          </a:p>
          <a:p>
            <a:pPr marL="514350" indent="-514350">
              <a:buFont typeface="+mj-lt"/>
              <a:buAutoNum type="arabicPeriod"/>
            </a:pPr>
            <a:r>
              <a:rPr lang="ru-RU" dirty="0"/>
              <a:t>Думаю, что правильный образ жизни может больше помочь здоровью, чем врачи и лекарства.</a:t>
            </a:r>
          </a:p>
          <a:p>
            <a:pPr marL="514350" indent="-514350">
              <a:buFont typeface="+mj-lt"/>
              <a:buAutoNum type="arabicPeriod"/>
            </a:pPr>
            <a:r>
              <a:rPr lang="ru-RU" dirty="0"/>
              <a:t>Если люди не подходят друг другу, то, как бы они не старались, наладить семейную жизнь они все равно не смогут.</a:t>
            </a:r>
          </a:p>
          <a:p>
            <a:pPr marL="514350" indent="-514350">
              <a:buFont typeface="+mj-lt"/>
              <a:buAutoNum type="arabicPeriod"/>
            </a:pPr>
            <a:r>
              <a:rPr lang="ru-RU" dirty="0"/>
              <a:t>То хорошее, что я делаю, обычно бывает по достоинству оценено другими.</a:t>
            </a:r>
          </a:p>
          <a:p>
            <a:pPr marL="514350" indent="-514350">
              <a:buFont typeface="+mj-lt"/>
              <a:buAutoNum type="arabicPeriod"/>
            </a:pPr>
            <a:r>
              <a:rPr lang="ru-RU" dirty="0"/>
              <a:t>Дети вырастают такими, какими их воспитывают родители.</a:t>
            </a:r>
          </a:p>
          <a:p>
            <a:pPr marL="514350" indent="-514350">
              <a:buFont typeface="+mj-lt"/>
              <a:buAutoNum type="arabicPeriod"/>
            </a:pPr>
            <a:r>
              <a:rPr lang="ru-RU" dirty="0"/>
              <a:t>Думаю, что случай или судьба не играют важной роли в моей жизни.</a:t>
            </a:r>
          </a:p>
          <a:p>
            <a:pPr marL="514350" indent="-514350">
              <a:buFont typeface="+mj-lt"/>
              <a:buAutoNum type="arabicPeriod"/>
            </a:pPr>
            <a:r>
              <a:rPr lang="ru-RU" dirty="0"/>
              <a:t>Я стараюсь не планировать далеко вперед, потому что многое зависит от того, как сложатся обстоятельства.</a:t>
            </a:r>
          </a:p>
          <a:p>
            <a:pPr marL="514350" indent="-514350">
              <a:buFont typeface="+mj-lt"/>
              <a:buAutoNum type="arabicPeriod"/>
            </a:pPr>
            <a:r>
              <a:rPr lang="ru-RU" dirty="0"/>
              <a:t>Мои отметки в школе больше всего зависели от моих усилий и степени подготовленности.</a:t>
            </a:r>
          </a:p>
          <a:p>
            <a:pPr marL="514350" indent="-514350">
              <a:buFont typeface="+mj-lt"/>
              <a:buAutoNum type="arabicPeriod"/>
            </a:pPr>
            <a:r>
              <a:rPr lang="ru-RU" dirty="0"/>
              <a:t>В семейных конфликтах я часто чувствую вину за собой, чем за противоположной стороной.</a:t>
            </a:r>
          </a:p>
          <a:p>
            <a:pPr marL="514350" indent="-514350">
              <a:buFont typeface="+mj-lt"/>
              <a:buAutoNum type="arabicPeriod"/>
            </a:pPr>
            <a:r>
              <a:rPr lang="ru-RU" dirty="0"/>
              <a:t>Жизнь большинства людей зависит от стечения обстоятельств</a:t>
            </a:r>
            <a:r>
              <a:rPr lang="ru-RU" dirty="0" smtClean="0"/>
              <a:t>.</a:t>
            </a:r>
          </a:p>
          <a:p>
            <a:pPr marL="514350" indent="-514350">
              <a:buFont typeface="+mj-lt"/>
              <a:buAutoNum type="arabicPeriod"/>
            </a:pPr>
            <a:endParaRPr lang="ru-RU" dirty="0"/>
          </a:p>
          <a:p>
            <a:pPr marL="0" indent="0">
              <a:buNone/>
            </a:pPr>
            <a:endParaRPr lang="ru-RU" dirty="0" smtClean="0"/>
          </a:p>
          <a:p>
            <a:pPr marL="0" indent="0">
              <a:buNone/>
            </a:pPr>
            <a:endParaRPr lang="ru-RU" dirty="0"/>
          </a:p>
          <a:p>
            <a:pPr marL="514350" indent="-514350">
              <a:buFont typeface="+mj-lt"/>
              <a:buAutoNum type="arabicPeriod"/>
            </a:pPr>
            <a:endParaRPr lang="ru-RU" dirty="0"/>
          </a:p>
          <a:p>
            <a:endParaRPr lang="ru-RU" dirty="0"/>
          </a:p>
        </p:txBody>
      </p:sp>
    </p:spTree>
    <p:extLst>
      <p:ext uri="{BB962C8B-B14F-4D97-AF65-F5344CB8AC3E}">
        <p14:creationId xmlns:p14="http://schemas.microsoft.com/office/powerpoint/2010/main" val="144615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116632"/>
            <a:ext cx="9036496" cy="7344816"/>
          </a:xfrm>
        </p:spPr>
        <p:txBody>
          <a:bodyPr>
            <a:normAutofit fontScale="47500" lnSpcReduction="20000"/>
          </a:bodyPr>
          <a:lstStyle/>
          <a:p>
            <a:pPr marL="514350" indent="-514350">
              <a:buFont typeface="+mj-lt"/>
              <a:buAutoNum type="arabicPeriod"/>
            </a:pPr>
            <a:r>
              <a:rPr lang="ru-RU" dirty="0"/>
              <a:t>Я предпочитаю такое руководство, при котором можно самостоятельно определить, что и как делать.</a:t>
            </a:r>
          </a:p>
          <a:p>
            <a:pPr marL="514350" indent="-514350">
              <a:buFont typeface="+mj-lt"/>
              <a:buAutoNum type="arabicPeriod"/>
            </a:pPr>
            <a:r>
              <a:rPr lang="ru-RU" dirty="0"/>
              <a:t>Думаю, что мой образ жизни ни в коей мере не является причиной моих болезней.</a:t>
            </a:r>
          </a:p>
          <a:p>
            <a:pPr marL="514350" indent="-514350">
              <a:buFont typeface="+mj-lt"/>
              <a:buAutoNum type="arabicPeriod"/>
            </a:pPr>
            <a:r>
              <a:rPr lang="ru-RU" dirty="0"/>
              <a:t>Как правило, именно неудачное стечение обстоятельств мешает людям добиться успеха в своем деле.</a:t>
            </a:r>
          </a:p>
          <a:p>
            <a:pPr marL="514350" indent="-514350">
              <a:buFont typeface="+mj-lt"/>
              <a:buAutoNum type="arabicPeriod"/>
            </a:pPr>
            <a:r>
              <a:rPr lang="ru-RU" dirty="0"/>
              <a:t>В конце концов, за плохое управление организацией ответственны сами люди, которые в ней работают.</a:t>
            </a:r>
          </a:p>
          <a:p>
            <a:pPr marL="514350" indent="-514350">
              <a:buFont typeface="+mj-lt"/>
              <a:buAutoNum type="arabicPeriod"/>
            </a:pPr>
            <a:r>
              <a:rPr lang="ru-RU" dirty="0"/>
              <a:t>Я. часто чувствую, что ничего не могу изменить в сложившихся отношениях в семье.</a:t>
            </a:r>
          </a:p>
          <a:p>
            <a:pPr marL="514350" indent="-514350">
              <a:buFont typeface="+mj-lt"/>
              <a:buAutoNum type="arabicPeriod"/>
            </a:pPr>
            <a:r>
              <a:rPr lang="ru-RU" dirty="0"/>
              <a:t>Если я очень захочу, то смогу расположить к себе почти любого.</a:t>
            </a:r>
          </a:p>
          <a:p>
            <a:pPr marL="514350" indent="-514350">
              <a:buFont typeface="+mj-lt"/>
              <a:buAutoNum type="arabicPeriod"/>
            </a:pPr>
            <a:r>
              <a:rPr lang="ru-RU" dirty="0"/>
              <a:t>На подрастающее поколение влияет так много разных обстоятельств, что усилия родителей по их воспитанию часто оказываются бесполезными.</a:t>
            </a:r>
          </a:p>
          <a:p>
            <a:pPr marL="514350" indent="-514350">
              <a:buFont typeface="+mj-lt"/>
              <a:buAutoNum type="arabicPeriod"/>
            </a:pPr>
            <a:r>
              <a:rPr lang="ru-RU" dirty="0"/>
              <a:t>То, что со мной случается – это дело моих собственных рук.</a:t>
            </a:r>
          </a:p>
          <a:p>
            <a:pPr marL="514350" indent="-514350">
              <a:buFont typeface="+mj-lt"/>
              <a:buAutoNum type="arabicPeriod"/>
            </a:pPr>
            <a:r>
              <a:rPr lang="ru-RU" dirty="0"/>
              <a:t>Трудно бывает понять, почему руководители поступают так, а не иначе.</a:t>
            </a:r>
          </a:p>
          <a:p>
            <a:pPr marL="514350" indent="-514350">
              <a:buFont typeface="+mj-lt"/>
              <a:buAutoNum type="arabicPeriod"/>
            </a:pPr>
            <a:r>
              <a:rPr lang="ru-RU" dirty="0"/>
              <a:t>Человек, который не смог добиться успеха в своей работе, скорее всего, не проявил достаточно усилий.</a:t>
            </a:r>
          </a:p>
          <a:p>
            <a:pPr marL="514350" indent="-514350">
              <a:buFont typeface="+mj-lt"/>
              <a:buAutoNum type="arabicPeriod"/>
            </a:pPr>
            <a:r>
              <a:rPr lang="ru-RU" dirty="0"/>
              <a:t>Чаще всего я могу добиться от членов моей семьи </a:t>
            </a:r>
            <a:r>
              <a:rPr lang="ru-RU" dirty="0" err="1"/>
              <a:t>того,что</a:t>
            </a:r>
            <a:r>
              <a:rPr lang="ru-RU" dirty="0"/>
              <a:t> я хочу.</a:t>
            </a:r>
          </a:p>
          <a:p>
            <a:pPr marL="514350" indent="-514350">
              <a:buFont typeface="+mj-lt"/>
              <a:buAutoNum type="arabicPeriod"/>
            </a:pPr>
            <a:r>
              <a:rPr lang="ru-RU" dirty="0"/>
              <a:t>В неприятностях и неудачах, которые были в моей жизни, чаще больше были виноваты другие люди, чем я.</a:t>
            </a:r>
          </a:p>
          <a:p>
            <a:pPr marL="514350" indent="-514350">
              <a:buFont typeface="+mj-lt"/>
              <a:buAutoNum type="arabicPeriod"/>
            </a:pPr>
            <a:r>
              <a:rPr lang="ru-RU" dirty="0"/>
              <a:t>Ребенка всегда можно уберечь от простуды, если за ним следить и правильно его одевать.</a:t>
            </a:r>
          </a:p>
          <a:p>
            <a:pPr marL="514350" indent="-514350">
              <a:buFont typeface="+mj-lt"/>
              <a:buAutoNum type="arabicPeriod"/>
            </a:pPr>
            <a:r>
              <a:rPr lang="ru-RU" dirty="0"/>
              <a:t>В сложных обстоятельствах я предпочитаю подождать, пока проблема разрешится сама собой.</a:t>
            </a:r>
          </a:p>
          <a:p>
            <a:pPr marL="514350" indent="-514350">
              <a:buFont typeface="+mj-lt"/>
              <a:buAutoNum type="arabicPeriod"/>
            </a:pPr>
            <a:r>
              <a:rPr lang="ru-RU" dirty="0"/>
              <a:t>Успех является результатом упорной работы и мало зависит от случая или везения.</a:t>
            </a:r>
          </a:p>
          <a:p>
            <a:pPr marL="514350" indent="-514350">
              <a:buFont typeface="+mj-lt"/>
              <a:buAutoNum type="arabicPeriod"/>
            </a:pPr>
            <a:r>
              <a:rPr lang="ru-RU" dirty="0"/>
              <a:t>Я чувствую, что от меня больше, чем от кого бы то ни было, зависит счастье моей семьи.</a:t>
            </a:r>
          </a:p>
          <a:p>
            <a:pPr marL="514350" indent="-514350">
              <a:buFont typeface="+mj-lt"/>
              <a:buAutoNum type="arabicPeriod"/>
            </a:pPr>
            <a:r>
              <a:rPr lang="ru-RU" dirty="0"/>
              <a:t>Мне всегда было трудно понять, почему я нравлюсь одним людям и не нравлюсь другим.</a:t>
            </a:r>
          </a:p>
          <a:p>
            <a:pPr marL="514350" indent="-514350">
              <a:buFont typeface="+mj-lt"/>
              <a:buAutoNum type="arabicPeriod"/>
            </a:pPr>
            <a:r>
              <a:rPr lang="ru-RU" dirty="0"/>
              <a:t>Я всегда предпочитаю принять решение и действовать самостоятельно, а не надеяться на помощь других людей или на судьбу.</a:t>
            </a:r>
          </a:p>
          <a:p>
            <a:pPr marL="514350" indent="-514350">
              <a:buFont typeface="+mj-lt"/>
              <a:buAutoNum type="arabicPeriod"/>
            </a:pPr>
            <a:r>
              <a:rPr lang="ru-RU" dirty="0"/>
              <a:t>К сожалению, заслуги человека часто остаются непризнанными, несмотря на все его старания.</a:t>
            </a:r>
          </a:p>
          <a:p>
            <a:pPr marL="514350" indent="-514350">
              <a:buFont typeface="+mj-lt"/>
              <a:buAutoNum type="arabicPeriod"/>
            </a:pPr>
            <a:r>
              <a:rPr lang="ru-RU" dirty="0"/>
              <a:t>В семейной жизни бывают такие ситуации, которые невозможно разрешить даже при самом сильном желании.</a:t>
            </a:r>
          </a:p>
          <a:p>
            <a:pPr marL="514350" indent="-514350">
              <a:buFont typeface="+mj-lt"/>
              <a:buAutoNum type="arabicPeriod"/>
            </a:pPr>
            <a:r>
              <a:rPr lang="ru-RU" dirty="0"/>
              <a:t>Способные люди, не сумевшие реализовать свои возможности, должны винить в этом только самих себя.</a:t>
            </a:r>
          </a:p>
          <a:p>
            <a:pPr marL="514350" indent="-514350">
              <a:buFont typeface="+mj-lt"/>
              <a:buAutoNum type="arabicPeriod"/>
            </a:pPr>
            <a:r>
              <a:rPr lang="ru-RU" dirty="0"/>
              <a:t>Многие мои успехи были возможны только благодаря помощи других людей.</a:t>
            </a:r>
          </a:p>
          <a:p>
            <a:pPr marL="514350" indent="-514350">
              <a:buFont typeface="+mj-lt"/>
              <a:buAutoNum type="arabicPeriod"/>
            </a:pPr>
            <a:r>
              <a:rPr lang="ru-RU" dirty="0"/>
              <a:t>Большинство неудач в моей жизни произошли от неумения, незнания или лени и мало зависело от везения или невезения.</a:t>
            </a:r>
          </a:p>
          <a:p>
            <a:endParaRPr lang="ru-RU" dirty="0"/>
          </a:p>
        </p:txBody>
      </p:sp>
    </p:spTree>
    <p:extLst>
      <p:ext uri="{BB962C8B-B14F-4D97-AF65-F5344CB8AC3E}">
        <p14:creationId xmlns:p14="http://schemas.microsoft.com/office/powerpoint/2010/main" val="1016657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305440231"/>
              </p:ext>
            </p:extLst>
          </p:nvPr>
        </p:nvGraphicFramePr>
        <p:xfrm>
          <a:off x="395536" y="1988841"/>
          <a:ext cx="8280920" cy="2952328"/>
        </p:xfrm>
        <a:graphic>
          <a:graphicData uri="http://schemas.openxmlformats.org/drawingml/2006/table">
            <a:tbl>
              <a:tblPr/>
              <a:tblGrid>
                <a:gridCol w="1343688"/>
                <a:gridCol w="6937232"/>
              </a:tblGrid>
              <a:tr h="605606">
                <a:tc>
                  <a:txBody>
                    <a:bodyPr/>
                    <a:lstStyle/>
                    <a:p>
                      <a:r>
                        <a:rPr lang="ru-RU">
                          <a:effectLst/>
                        </a:rPr>
                        <a:t>Ответ</a:t>
                      </a:r>
                    </a:p>
                  </a:txBody>
                  <a:tcPr marL="9144" marT="9144" marB="9144"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tcPr>
                </a:tc>
                <a:tc>
                  <a:txBody>
                    <a:bodyPr/>
                    <a:lstStyle/>
                    <a:p>
                      <a:r>
                        <a:rPr lang="ru-RU">
                          <a:effectLst/>
                        </a:rPr>
                        <a:t>Номера вопросов</a:t>
                      </a:r>
                    </a:p>
                  </a:txBody>
                  <a:tcPr marL="9144" marR="9144" marT="9144" marB="9144"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tcPr>
                </a:tc>
              </a:tr>
              <a:tr h="1173361">
                <a:tc>
                  <a:txBody>
                    <a:bodyPr/>
                    <a:lstStyle/>
                    <a:p>
                      <a:r>
                        <a:rPr lang="ru-RU">
                          <a:effectLst/>
                        </a:rPr>
                        <a:t>"+" согласен</a:t>
                      </a:r>
                    </a:p>
                  </a:txBody>
                  <a:tcPr marL="9144" marT="9144" marB="9144"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tcPr>
                </a:tc>
                <a:tc>
                  <a:txBody>
                    <a:bodyPr/>
                    <a:lstStyle/>
                    <a:p>
                      <a:r>
                        <a:rPr lang="ru-RU" dirty="0">
                          <a:effectLst/>
                        </a:rPr>
                        <a:t>2, 4, 11, 12, 13. 15, 16, 17, 19, 20, 22, 25, 27, 29, 31, 32, 34, 36, 37, 39, 42, 44</a:t>
                      </a:r>
                    </a:p>
                  </a:txBody>
                  <a:tcPr marL="9144" marR="9144" marT="9144" marB="9144"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tcPr>
                </a:tc>
              </a:tr>
              <a:tr h="1173361">
                <a:tc>
                  <a:txBody>
                    <a:bodyPr/>
                    <a:lstStyle/>
                    <a:p>
                      <a:r>
                        <a:rPr lang="ru-RU">
                          <a:effectLst/>
                        </a:rPr>
                        <a:t>"-" не согласен</a:t>
                      </a:r>
                    </a:p>
                  </a:txBody>
                  <a:tcPr marL="9144" marT="9144" marB="9144"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tcPr>
                </a:tc>
                <a:tc>
                  <a:txBody>
                    <a:bodyPr/>
                    <a:lstStyle/>
                    <a:p>
                      <a:r>
                        <a:rPr lang="ru-RU" dirty="0">
                          <a:effectLst/>
                        </a:rPr>
                        <a:t>1, 3, 5, 6, 7, 8, 9, 10, 14, 18, 21, 23, 24, 26, 28, 30, 33, 35, 38, 40, 41, 43</a:t>
                      </a:r>
                    </a:p>
                  </a:txBody>
                  <a:tcPr marL="9144" marR="9144" marT="9144" marB="9144"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2613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lstStyle/>
          <a:p>
            <a:endParaRPr lang="ru-RU"/>
          </a:p>
        </p:txBody>
      </p:sp>
      <p:sp>
        <p:nvSpPr>
          <p:cNvPr id="7" name="Объект 6"/>
          <p:cNvSpPr>
            <a:spLocks noGrp="1"/>
          </p:cNvSpPr>
          <p:nvPr>
            <p:ph idx="1"/>
          </p:nvPr>
        </p:nvSpPr>
        <p:spPr>
          <a:xfrm>
            <a:off x="457200" y="836712"/>
            <a:ext cx="8363272" cy="5616624"/>
          </a:xfrm>
        </p:spPr>
        <p:txBody>
          <a:bodyPr>
            <a:normAutofit fontScale="77500" lnSpcReduction="20000"/>
          </a:bodyPr>
          <a:lstStyle/>
          <a:p>
            <a:pPr algn="just"/>
            <a:r>
              <a:rPr lang="ru-RU" dirty="0"/>
              <a:t>Локус контроля – это характеристика волевой сферы человека, которая отражает его склонность приписывать ответственность за результаты своей деятельности внешним силам или собственным способностям и усилиям. Приписывание ответственности за результаты своей деятельности внешним силам носит название </a:t>
            </a:r>
            <a:r>
              <a:rPr lang="ru-RU" dirty="0" err="1"/>
              <a:t>экстернального</a:t>
            </a:r>
            <a:r>
              <a:rPr lang="ru-RU" dirty="0"/>
              <a:t>, или внешнего, локуса контроля, а приписывание ответственности собственным способностям и усилиям – </a:t>
            </a:r>
            <a:r>
              <a:rPr lang="ru-RU" dirty="0" err="1"/>
              <a:t>интернального</a:t>
            </a:r>
            <a:r>
              <a:rPr lang="ru-RU" dirty="0"/>
              <a:t>, внутреннего, локуса контроля.</a:t>
            </a:r>
          </a:p>
          <a:p>
            <a:pPr algn="just"/>
            <a:r>
              <a:rPr lang="ru-RU" dirty="0"/>
              <a:t>Таким образом, возможны два полярных типа личностей в зависимости от локализации контроля: </a:t>
            </a:r>
            <a:r>
              <a:rPr lang="ru-RU" dirty="0" err="1"/>
              <a:t>экстернальный</a:t>
            </a:r>
            <a:r>
              <a:rPr lang="ru-RU" dirty="0"/>
              <a:t> и </a:t>
            </a:r>
            <a:r>
              <a:rPr lang="ru-RU" dirty="0" err="1"/>
              <a:t>интернальный</a:t>
            </a:r>
            <a:r>
              <a:rPr lang="ru-RU" dirty="0"/>
              <a:t>. Любому человеку свойственна определенная позиция на континууме, простирающемся от </a:t>
            </a:r>
            <a:r>
              <a:rPr lang="ru-RU" dirty="0" err="1"/>
              <a:t>экстернального</a:t>
            </a:r>
            <a:r>
              <a:rPr lang="ru-RU" dirty="0"/>
              <a:t> к </a:t>
            </a:r>
            <a:r>
              <a:rPr lang="ru-RU" dirty="0" err="1"/>
              <a:t>интернальному</a:t>
            </a:r>
            <a:r>
              <a:rPr lang="ru-RU" dirty="0"/>
              <a:t> типу.</a:t>
            </a:r>
          </a:p>
          <a:p>
            <a:endParaRPr lang="ru-RU" dirty="0"/>
          </a:p>
        </p:txBody>
      </p:sp>
    </p:spTree>
    <p:extLst>
      <p:ext uri="{BB962C8B-B14F-4D97-AF65-F5344CB8AC3E}">
        <p14:creationId xmlns:p14="http://schemas.microsoft.com/office/powerpoint/2010/main" val="24371207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sz="half" idx="1"/>
            <p:extLst>
              <p:ext uri="{D42A27DB-BD31-4B8C-83A1-F6EECF244321}">
                <p14:modId xmlns:p14="http://schemas.microsoft.com/office/powerpoint/2010/main" val="2505700996"/>
              </p:ext>
            </p:extLst>
          </p:nvPr>
        </p:nvGraphicFramePr>
        <p:xfrm>
          <a:off x="179512" y="1772815"/>
          <a:ext cx="4464496" cy="3456384"/>
        </p:xfrm>
        <a:graphic>
          <a:graphicData uri="http://schemas.openxmlformats.org/drawingml/2006/table">
            <a:tbl>
              <a:tblPr/>
              <a:tblGrid>
                <a:gridCol w="2145867"/>
                <a:gridCol w="2318629"/>
              </a:tblGrid>
              <a:tr h="864096">
                <a:tc>
                  <a:txBody>
                    <a:bodyPr/>
                    <a:lstStyle/>
                    <a:p>
                      <a:r>
                        <a:rPr lang="ru-RU" sz="1600" dirty="0">
                          <a:effectLst/>
                        </a:rPr>
                        <a:t>Показатель </a:t>
                      </a:r>
                      <a:r>
                        <a:rPr lang="ru-RU" sz="1600" dirty="0" err="1">
                          <a:effectLst/>
                        </a:rPr>
                        <a:t>интернальности</a:t>
                      </a:r>
                      <a:r>
                        <a:rPr lang="ru-RU" sz="1600" dirty="0">
                          <a:effectLst/>
                        </a:rPr>
                        <a:t> (Ио)</a:t>
                      </a:r>
                    </a:p>
                  </a:txBody>
                  <a:tcPr marL="7896" marR="78962" marT="7896" marB="7896"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tcPr>
                </a:tc>
                <a:tc>
                  <a:txBody>
                    <a:bodyPr/>
                    <a:lstStyle/>
                    <a:p>
                      <a:pPr algn="ctr"/>
                      <a:r>
                        <a:rPr lang="ru-RU" sz="1600">
                          <a:effectLst/>
                        </a:rPr>
                        <a:t>Уровень локуса контроля</a:t>
                      </a:r>
                    </a:p>
                  </a:txBody>
                  <a:tcPr marL="7896" marR="7896" marT="7896" marB="7896"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tcPr>
                </a:tc>
              </a:tr>
              <a:tr h="864096">
                <a:tc>
                  <a:txBody>
                    <a:bodyPr/>
                    <a:lstStyle/>
                    <a:p>
                      <a:pPr algn="ctr"/>
                      <a:r>
                        <a:rPr lang="ru-RU" sz="1600">
                          <a:effectLst/>
                        </a:rPr>
                        <a:t>10 – 11</a:t>
                      </a:r>
                    </a:p>
                  </a:txBody>
                  <a:tcPr marL="7896" marR="78962" marT="7896" marB="7896"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tcPr>
                </a:tc>
                <a:tc>
                  <a:txBody>
                    <a:bodyPr/>
                    <a:lstStyle/>
                    <a:p>
                      <a:r>
                        <a:rPr lang="ru-RU" sz="1600" dirty="0">
                          <a:effectLst/>
                        </a:rPr>
                        <a:t>– низкий уровень </a:t>
                      </a:r>
                      <a:r>
                        <a:rPr lang="ru-RU" sz="1600" dirty="0" err="1">
                          <a:effectLst/>
                        </a:rPr>
                        <a:t>интернальности</a:t>
                      </a:r>
                      <a:endParaRPr lang="ru-RU" sz="1600" dirty="0">
                        <a:effectLst/>
                      </a:endParaRPr>
                    </a:p>
                  </a:txBody>
                  <a:tcPr marL="7896" marR="7896" marT="7896" marB="7896"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tcPr>
                </a:tc>
              </a:tr>
              <a:tr h="864096">
                <a:tc>
                  <a:txBody>
                    <a:bodyPr/>
                    <a:lstStyle/>
                    <a:p>
                      <a:pPr algn="ctr"/>
                      <a:r>
                        <a:rPr lang="ru-RU" sz="1600">
                          <a:effectLst/>
                        </a:rPr>
                        <a:t>12 – 32</a:t>
                      </a:r>
                    </a:p>
                  </a:txBody>
                  <a:tcPr marL="7896" marR="78962" marT="7896" marB="7896"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tcPr>
                </a:tc>
                <a:tc>
                  <a:txBody>
                    <a:bodyPr/>
                    <a:lstStyle/>
                    <a:p>
                      <a:r>
                        <a:rPr lang="ru-RU" sz="1600">
                          <a:effectLst/>
                        </a:rPr>
                        <a:t>– средний уровень интернальности</a:t>
                      </a:r>
                    </a:p>
                  </a:txBody>
                  <a:tcPr marL="7896" marR="7896" marT="7896" marB="7896"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tcPr>
                </a:tc>
              </a:tr>
              <a:tr h="864096">
                <a:tc>
                  <a:txBody>
                    <a:bodyPr/>
                    <a:lstStyle/>
                    <a:p>
                      <a:pPr algn="ctr"/>
                      <a:r>
                        <a:rPr lang="ru-RU" sz="1600">
                          <a:effectLst/>
                        </a:rPr>
                        <a:t>33 – 44</a:t>
                      </a:r>
                    </a:p>
                  </a:txBody>
                  <a:tcPr marL="7896" marR="78962" marT="7896" marB="7896"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tcPr>
                </a:tc>
                <a:tc>
                  <a:txBody>
                    <a:bodyPr/>
                    <a:lstStyle/>
                    <a:p>
                      <a:r>
                        <a:rPr lang="ru-RU" sz="1600" dirty="0">
                          <a:effectLst/>
                        </a:rPr>
                        <a:t>– высокий уровень </a:t>
                      </a:r>
                      <a:r>
                        <a:rPr lang="ru-RU" sz="1600" dirty="0" err="1">
                          <a:effectLst/>
                        </a:rPr>
                        <a:t>интернальности</a:t>
                      </a:r>
                      <a:endParaRPr lang="ru-RU" sz="1600" dirty="0">
                        <a:effectLst/>
                      </a:endParaRPr>
                    </a:p>
                  </a:txBody>
                  <a:tcPr marL="7896" marR="7896" marT="7896" marB="7896"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tcPr>
                </a:tc>
              </a:tr>
            </a:tbl>
          </a:graphicData>
        </a:graphic>
      </p:graphicFrame>
      <p:graphicFrame>
        <p:nvGraphicFramePr>
          <p:cNvPr id="7" name="Объект 6"/>
          <p:cNvGraphicFramePr>
            <a:graphicFrameLocks noGrp="1"/>
          </p:cNvGraphicFramePr>
          <p:nvPr>
            <p:ph sz="half" idx="2"/>
            <p:extLst>
              <p:ext uri="{D42A27DB-BD31-4B8C-83A1-F6EECF244321}">
                <p14:modId xmlns:p14="http://schemas.microsoft.com/office/powerpoint/2010/main" val="1150220195"/>
              </p:ext>
            </p:extLst>
          </p:nvPr>
        </p:nvGraphicFramePr>
        <p:xfrm>
          <a:off x="5148064" y="1988840"/>
          <a:ext cx="3744416" cy="3061917"/>
        </p:xfrm>
        <a:graphic>
          <a:graphicData uri="http://schemas.openxmlformats.org/drawingml/2006/table">
            <a:tbl>
              <a:tblPr/>
              <a:tblGrid>
                <a:gridCol w="1639260"/>
                <a:gridCol w="2105156"/>
              </a:tblGrid>
              <a:tr h="778028">
                <a:tc>
                  <a:txBody>
                    <a:bodyPr/>
                    <a:lstStyle/>
                    <a:p>
                      <a:pPr algn="ctr"/>
                      <a:r>
                        <a:rPr lang="ru-RU">
                          <a:effectLst/>
                        </a:rPr>
                        <a:t>Величина Ио</a:t>
                      </a:r>
                    </a:p>
                  </a:txBody>
                  <a:tcPr marL="9144" marT="9144" marB="9144"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c>
                  <a:txBody>
                    <a:bodyPr/>
                    <a:lstStyle/>
                    <a:p>
                      <a:pPr algn="ctr"/>
                      <a:r>
                        <a:rPr lang="ru-RU">
                          <a:effectLst/>
                        </a:rPr>
                        <a:t>Локус контроля</a:t>
                      </a:r>
                    </a:p>
                  </a:txBody>
                  <a:tcPr marL="9144" marR="9144" marT="9144" marB="9144"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r>
              <a:tr h="2283889">
                <a:tc>
                  <a:txBody>
                    <a:bodyPr/>
                    <a:lstStyle/>
                    <a:p>
                      <a:pPr algn="ctr"/>
                      <a:r>
                        <a:rPr lang="ru-RU" dirty="0">
                          <a:effectLst/>
                        </a:rPr>
                        <a:t>0 – 21 </a:t>
                      </a:r>
                      <a:br>
                        <a:rPr lang="ru-RU" dirty="0">
                          <a:effectLst/>
                        </a:rPr>
                      </a:br>
                      <a:r>
                        <a:rPr lang="ru-RU" dirty="0">
                          <a:effectLst/>
                        </a:rPr>
                        <a:t>22 – 44</a:t>
                      </a:r>
                    </a:p>
                  </a:txBody>
                  <a:tcPr marL="9144" marT="9144" marB="9144"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c>
                  <a:txBody>
                    <a:bodyPr/>
                    <a:lstStyle/>
                    <a:p>
                      <a:r>
                        <a:rPr lang="ru-RU" dirty="0">
                          <a:effectLst/>
                        </a:rPr>
                        <a:t>– </a:t>
                      </a:r>
                      <a:r>
                        <a:rPr lang="ru-RU" dirty="0" err="1">
                          <a:effectLst/>
                        </a:rPr>
                        <a:t>экстернальный</a:t>
                      </a:r>
                      <a:r>
                        <a:rPr lang="ru-RU" dirty="0">
                          <a:effectLst/>
                        </a:rPr>
                        <a:t> </a:t>
                      </a:r>
                      <a:br>
                        <a:rPr lang="ru-RU" dirty="0">
                          <a:effectLst/>
                        </a:rPr>
                      </a:br>
                      <a:r>
                        <a:rPr lang="ru-RU" dirty="0">
                          <a:effectLst/>
                        </a:rPr>
                        <a:t>– </a:t>
                      </a:r>
                      <a:r>
                        <a:rPr lang="ru-RU" dirty="0" err="1">
                          <a:effectLst/>
                        </a:rPr>
                        <a:t>интернальный</a:t>
                      </a:r>
                      <a:endParaRPr lang="ru-RU" dirty="0">
                        <a:effectLst/>
                      </a:endParaRPr>
                    </a:p>
                  </a:txBody>
                  <a:tcPr marL="9144" marR="9144" marT="9144" marB="9144" anchor="ctr">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48452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6" name="Объект 5"/>
          <p:cNvSpPr>
            <a:spLocks noGrp="1"/>
          </p:cNvSpPr>
          <p:nvPr>
            <p:ph idx="1"/>
          </p:nvPr>
        </p:nvSpPr>
        <p:spPr>
          <a:xfrm>
            <a:off x="457200" y="260648"/>
            <a:ext cx="8363272" cy="6336704"/>
          </a:xfrm>
        </p:spPr>
        <p:txBody>
          <a:bodyPr>
            <a:normAutofit fontScale="62500" lnSpcReduction="20000"/>
          </a:bodyPr>
          <a:lstStyle/>
          <a:p>
            <a:pPr algn="just"/>
            <a:r>
              <a:rPr lang="ru-RU" dirty="0"/>
              <a:t>При </a:t>
            </a:r>
            <a:r>
              <a:rPr lang="ru-RU" i="1" dirty="0"/>
              <a:t>низком уровне </a:t>
            </a:r>
            <a:r>
              <a:rPr lang="ru-RU" i="1" dirty="0" err="1"/>
              <a:t>интернальности</a:t>
            </a:r>
            <a:r>
              <a:rPr lang="ru-RU" dirty="0"/>
              <a:t> люди мало прослеживают связь между своими действиями и значимыми для них событиями жизни. Они не считают себя способными контролировать развитие таких событий и полагают, что большинство их является результатом случая или действия других людей. Поэтому "</a:t>
            </a:r>
            <a:r>
              <a:rPr lang="ru-RU" dirty="0" err="1"/>
              <a:t>экстерналы</a:t>
            </a:r>
            <a:r>
              <a:rPr lang="ru-RU" dirty="0"/>
              <a:t>" эмоционально неустойчивы, склонны к неформальному общению и поведению, малообщительны, у них плохой самоконтроль и высокая напряженность.</a:t>
            </a:r>
          </a:p>
          <a:p>
            <a:pPr algn="just"/>
            <a:r>
              <a:rPr lang="ru-RU" i="1" dirty="0"/>
              <a:t>Высокий уровень </a:t>
            </a:r>
            <a:r>
              <a:rPr lang="ru-RU" i="1" dirty="0" err="1"/>
              <a:t>интернальности</a:t>
            </a:r>
            <a:r>
              <a:rPr lang="ru-RU" dirty="0"/>
              <a:t> соответствует высокому уровню субъективного контроля над любыми значимыми ситуациями. Люди, имеющие такой локус контроля, считают, что большинство важных событий в их жизни было результатом их собственных действий, что они могут ими управлять и чувствуют ответственность и за эти события, и за то, как складывается их жизнь в целом. "</a:t>
            </a:r>
            <a:r>
              <a:rPr lang="ru-RU" dirty="0" err="1"/>
              <a:t>Интерналы</a:t>
            </a:r>
            <a:r>
              <a:rPr lang="ru-RU" dirty="0"/>
              <a:t>" с высокими показателями субъективного контроля обладают эмоциональной стабильностью, упорством, решительностью, отличаются общительностью, хорошим самоконтролем и сдержанностью.</a:t>
            </a:r>
          </a:p>
          <a:p>
            <a:pPr algn="just"/>
            <a:r>
              <a:rPr lang="ru-RU" i="1" dirty="0"/>
              <a:t>Средний уровень </a:t>
            </a:r>
            <a:r>
              <a:rPr lang="ru-RU" i="1" dirty="0" err="1"/>
              <a:t>интернальности</a:t>
            </a:r>
            <a:r>
              <a:rPr lang="ru-RU" dirty="0"/>
              <a:t> характерен для большинства людей. Особенности их субъективного контроля могут несколько изменяться в зависимости от того, представляется ли человеку ситуация сложной или простой, приятной или неприятной и т.п. Но хотя их поведение и психологическое чувство ответственности за него зависит от конкретных социальных ситуаций, все же можно и у них установить преобладание того или иного вида локуса контроля.</a:t>
            </a:r>
          </a:p>
          <a:p>
            <a:endParaRPr lang="ru-RU" dirty="0"/>
          </a:p>
        </p:txBody>
      </p:sp>
    </p:spTree>
    <p:extLst>
      <p:ext uri="{BB962C8B-B14F-4D97-AF65-F5344CB8AC3E}">
        <p14:creationId xmlns:p14="http://schemas.microsoft.com/office/powerpoint/2010/main" val="2438909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t>Исследование импульсивности</a:t>
            </a:r>
            <a:r>
              <a:rPr lang="ru-RU" b="1" dirty="0"/>
              <a:t/>
            </a:r>
            <a:br>
              <a:rPr lang="ru-RU" b="1" dirty="0"/>
            </a:br>
            <a:endParaRPr lang="ru-RU" b="1" dirty="0"/>
          </a:p>
        </p:txBody>
      </p:sp>
      <p:sp>
        <p:nvSpPr>
          <p:cNvPr id="3" name="Объект 2"/>
          <p:cNvSpPr>
            <a:spLocks noGrp="1"/>
          </p:cNvSpPr>
          <p:nvPr>
            <p:ph sz="half" idx="1"/>
          </p:nvPr>
        </p:nvSpPr>
        <p:spPr/>
        <p:txBody>
          <a:bodyPr>
            <a:normAutofit/>
          </a:bodyPr>
          <a:lstStyle/>
          <a:p>
            <a:pPr marL="0" indent="0">
              <a:buNone/>
            </a:pPr>
            <a:r>
              <a:rPr lang="ru-RU" i="1" dirty="0" smtClean="0"/>
              <a:t>Цель </a:t>
            </a:r>
            <a:r>
              <a:rPr lang="ru-RU" i="1" dirty="0"/>
              <a:t>исследования:</a:t>
            </a:r>
            <a:r>
              <a:rPr lang="ru-RU" dirty="0"/>
              <a:t> </a:t>
            </a:r>
            <a:endParaRPr lang="ru-RU" dirty="0" smtClean="0"/>
          </a:p>
          <a:p>
            <a:r>
              <a:rPr lang="ru-RU" dirty="0" smtClean="0"/>
              <a:t>определить </a:t>
            </a:r>
            <a:r>
              <a:rPr lang="ru-RU" dirty="0"/>
              <a:t>уровень импульсивности. </a:t>
            </a:r>
          </a:p>
        </p:txBody>
      </p:sp>
      <p:sp>
        <p:nvSpPr>
          <p:cNvPr id="4" name="Объект 3"/>
          <p:cNvSpPr>
            <a:spLocks noGrp="1"/>
          </p:cNvSpPr>
          <p:nvPr>
            <p:ph sz="half" idx="2"/>
          </p:nvPr>
        </p:nvSpPr>
        <p:spPr>
          <a:xfrm>
            <a:off x="4499992" y="1600200"/>
            <a:ext cx="4392488" cy="4781128"/>
          </a:xfrm>
        </p:spPr>
        <p:txBody>
          <a:bodyPr>
            <a:normAutofit/>
          </a:bodyPr>
          <a:lstStyle/>
          <a:p>
            <a:pPr marL="0" indent="0">
              <a:buNone/>
            </a:pPr>
            <a:r>
              <a:rPr lang="ru-RU" i="1" dirty="0"/>
              <a:t>Материал и оборудование:</a:t>
            </a:r>
            <a:r>
              <a:rPr lang="ru-RU" dirty="0"/>
              <a:t> </a:t>
            </a:r>
            <a:endParaRPr lang="ru-RU" dirty="0" smtClean="0"/>
          </a:p>
          <a:p>
            <a:r>
              <a:rPr lang="ru-RU" dirty="0" smtClean="0"/>
              <a:t>тест-опросник </a:t>
            </a:r>
            <a:r>
              <a:rPr lang="ru-RU" dirty="0" err="1"/>
              <a:t>В.А.Лосенкова</a:t>
            </a:r>
            <a:r>
              <a:rPr lang="ru-RU" dirty="0"/>
              <a:t>, состоящий из 20 вопросов, к каждому из которых дана </a:t>
            </a:r>
            <a:r>
              <a:rPr lang="ru-RU" dirty="0" err="1"/>
              <a:t>четырехбальная</a:t>
            </a:r>
            <a:r>
              <a:rPr lang="ru-RU" dirty="0"/>
              <a:t> шкала ответов, ручка для письма.</a:t>
            </a:r>
          </a:p>
          <a:p>
            <a:endParaRPr lang="ru-RU" dirty="0"/>
          </a:p>
        </p:txBody>
      </p:sp>
    </p:spTree>
    <p:extLst>
      <p:ext uri="{BB962C8B-B14F-4D97-AF65-F5344CB8AC3E}">
        <p14:creationId xmlns:p14="http://schemas.microsoft.com/office/powerpoint/2010/main" val="2687611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i="1" dirty="0"/>
              <a:t>Инструкция испытуемому</a:t>
            </a:r>
            <a:endParaRPr lang="ru-RU" dirty="0"/>
          </a:p>
        </p:txBody>
      </p:sp>
      <p:sp>
        <p:nvSpPr>
          <p:cNvPr id="3" name="Объект 2"/>
          <p:cNvSpPr>
            <a:spLocks noGrp="1"/>
          </p:cNvSpPr>
          <p:nvPr>
            <p:ph idx="1"/>
          </p:nvPr>
        </p:nvSpPr>
        <p:spPr/>
        <p:txBody>
          <a:bodyPr>
            <a:normAutofit/>
          </a:bodyPr>
          <a:lstStyle/>
          <a:p>
            <a:pPr marL="0" indent="0" algn="just">
              <a:buNone/>
            </a:pPr>
            <a:r>
              <a:rPr lang="ru-RU" dirty="0" smtClean="0"/>
              <a:t>"</a:t>
            </a:r>
            <a:r>
              <a:rPr lang="ru-RU" dirty="0"/>
              <a:t>Предлагаемый Вам тест-опросник содержит 20 вопросов. К каждому из вопросов дана шкала ответов. Внимательно прочитайте каждый вопрос и обведите кружочком номер выбранного Вами ответа. В тесте нет "плохих" и "хороших" ответов. Старайтесь почувствовать себя свободно и отвечать искренне. Предпочтительнее тот ответ, который первым пришел Вам в голову".</a:t>
            </a:r>
          </a:p>
        </p:txBody>
      </p:sp>
    </p:spTree>
    <p:extLst>
      <p:ext uri="{BB962C8B-B14F-4D97-AF65-F5344CB8AC3E}">
        <p14:creationId xmlns:p14="http://schemas.microsoft.com/office/powerpoint/2010/main" val="540320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dirty="0" smtClean="0"/>
              <a:t>Физиология</a:t>
            </a:r>
            <a:endParaRPr lang="ru-RU" dirty="0"/>
          </a:p>
        </p:txBody>
      </p:sp>
      <p:sp>
        <p:nvSpPr>
          <p:cNvPr id="3" name="Объект 2"/>
          <p:cNvSpPr>
            <a:spLocks noGrp="1"/>
          </p:cNvSpPr>
          <p:nvPr>
            <p:ph idx="1"/>
          </p:nvPr>
        </p:nvSpPr>
        <p:spPr>
          <a:xfrm>
            <a:off x="457200" y="908720"/>
            <a:ext cx="8229600" cy="5760640"/>
          </a:xfrm>
        </p:spPr>
        <p:txBody>
          <a:bodyPr>
            <a:normAutofit fontScale="77500" lnSpcReduction="20000"/>
          </a:bodyPr>
          <a:lstStyle/>
          <a:p>
            <a:pPr algn="just"/>
            <a:r>
              <a:rPr lang="ru-RU" dirty="0"/>
              <a:t>Анатомо-физиологической основой </a:t>
            </a:r>
            <a:r>
              <a:rPr lang="ru-RU" dirty="0" smtClean="0"/>
              <a:t>воли является мозг</a:t>
            </a:r>
            <a:r>
              <a:rPr lang="ru-RU" dirty="0"/>
              <a:t>. Когда мы действуем произвольно, в определенном центре коры больших полушарий мозга возникает </a:t>
            </a:r>
            <a:r>
              <a:rPr lang="ru-RU" b="1" dirty="0"/>
              <a:t>физиологический импульс, передающийся через нижележащие аппараты — продолговатый и спинной мозг — моторному нерву и вызывающий таким образом сокращение </a:t>
            </a:r>
            <a:r>
              <a:rPr lang="ru-RU" b="1" dirty="0" smtClean="0"/>
              <a:t>мышц </a:t>
            </a:r>
            <a:r>
              <a:rPr lang="ru-RU" dirty="0" smtClean="0"/>
              <a:t>и </a:t>
            </a:r>
            <a:r>
              <a:rPr lang="ru-RU" dirty="0"/>
              <a:t>движение соответствующего </a:t>
            </a:r>
            <a:r>
              <a:rPr lang="ru-RU" dirty="0" smtClean="0"/>
              <a:t>органа.</a:t>
            </a:r>
          </a:p>
          <a:p>
            <a:pPr algn="just"/>
            <a:r>
              <a:rPr lang="ru-RU" dirty="0" smtClean="0"/>
              <a:t>Это </a:t>
            </a:r>
            <a:r>
              <a:rPr lang="ru-RU" dirty="0"/>
              <a:t>движение является произвольным, отличающимся от </a:t>
            </a:r>
            <a:r>
              <a:rPr lang="ru-RU" dirty="0" err="1" smtClean="0"/>
              <a:t>безусловнорефлекторного</a:t>
            </a:r>
            <a:r>
              <a:rPr lang="ru-RU" dirty="0" smtClean="0"/>
              <a:t> </a:t>
            </a:r>
            <a:r>
              <a:rPr lang="ru-RU" dirty="0"/>
              <a:t>движения не только своим корковым </a:t>
            </a:r>
            <a:r>
              <a:rPr lang="ru-RU" dirty="0" smtClean="0"/>
              <a:t>происхождением, но </a:t>
            </a:r>
            <a:r>
              <a:rPr lang="ru-RU" dirty="0"/>
              <a:t>и тем, что в случае </a:t>
            </a:r>
            <a:r>
              <a:rPr lang="ru-RU" b="1" dirty="0"/>
              <a:t>рефлекса </a:t>
            </a:r>
            <a:r>
              <a:rPr lang="ru-RU" dirty="0"/>
              <a:t>физиологический импульс распространяется по неизменным, </a:t>
            </a:r>
            <a:r>
              <a:rPr lang="ru-RU" b="1" dirty="0"/>
              <a:t>врожденным</a:t>
            </a:r>
            <a:r>
              <a:rPr lang="ru-RU" dirty="0"/>
              <a:t> путям, вызывая движения стереотипного характера, а в случае волевого поведения </a:t>
            </a:r>
            <a:r>
              <a:rPr lang="ru-RU" dirty="0" smtClean="0"/>
              <a:t>произвольные </a:t>
            </a:r>
            <a:r>
              <a:rPr lang="ru-RU" dirty="0"/>
              <a:t>движения протекают всегда в новом виде, изменяясь сообразно цели, преследуемой субъектом. Центром, регулирующим эти движения, считается зона </a:t>
            </a:r>
            <a:r>
              <a:rPr lang="ru-RU" b="1" dirty="0"/>
              <a:t>левого </a:t>
            </a:r>
            <a:r>
              <a:rPr lang="ru-RU" b="1" dirty="0" smtClean="0"/>
              <a:t>полушария.</a:t>
            </a:r>
            <a:endParaRPr lang="ru-RU" b="1" dirty="0"/>
          </a:p>
        </p:txBody>
      </p:sp>
    </p:spTree>
    <p:extLst>
      <p:ext uri="{BB962C8B-B14F-4D97-AF65-F5344CB8AC3E}">
        <p14:creationId xmlns:p14="http://schemas.microsoft.com/office/powerpoint/2010/main" val="37957623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332656"/>
            <a:ext cx="8229600" cy="6048672"/>
          </a:xfrm>
        </p:spPr>
        <p:txBody>
          <a:bodyPr>
            <a:normAutofit fontScale="85000" lnSpcReduction="20000"/>
          </a:bodyPr>
          <a:lstStyle/>
          <a:p>
            <a:pPr marL="0" indent="0">
              <a:buNone/>
            </a:pPr>
            <a:r>
              <a:rPr lang="ru-RU" dirty="0"/>
              <a:t>I. Если Вы беретесь за какое-то дело, то всегда доводите его до конца? </a:t>
            </a:r>
          </a:p>
          <a:p>
            <a:pPr marL="0" indent="0">
              <a:buNone/>
            </a:pPr>
            <a:r>
              <a:rPr lang="ru-RU" dirty="0"/>
              <a:t>1. Определенно, да. </a:t>
            </a:r>
            <a:br>
              <a:rPr lang="ru-RU" dirty="0"/>
            </a:br>
            <a:r>
              <a:rPr lang="ru-RU" dirty="0"/>
              <a:t>2. Пожалуй, да. </a:t>
            </a:r>
            <a:br>
              <a:rPr lang="ru-RU" dirty="0"/>
            </a:br>
            <a:r>
              <a:rPr lang="ru-RU" dirty="0"/>
              <a:t>3. Пожалуй, нет. </a:t>
            </a:r>
            <a:br>
              <a:rPr lang="ru-RU" dirty="0"/>
            </a:br>
            <a:r>
              <a:rPr lang="ru-RU" dirty="0"/>
              <a:t>4. Нет, не всегда. II. Вы всегда спокойно реагируете на резкие или неудачные замечания в свой адрес? </a:t>
            </a:r>
          </a:p>
          <a:p>
            <a:pPr marL="0" indent="0">
              <a:buNone/>
            </a:pPr>
            <a:r>
              <a:rPr lang="ru-RU" dirty="0"/>
              <a:t>1. Определенно, да. </a:t>
            </a:r>
            <a:br>
              <a:rPr lang="ru-RU" dirty="0"/>
            </a:br>
            <a:r>
              <a:rPr lang="ru-RU" dirty="0"/>
              <a:t>2. Пожалуй, да. </a:t>
            </a:r>
            <a:br>
              <a:rPr lang="ru-RU" dirty="0"/>
            </a:br>
            <a:r>
              <a:rPr lang="ru-RU" dirty="0"/>
              <a:t>3. Пожалуй, нет. </a:t>
            </a:r>
            <a:br>
              <a:rPr lang="ru-RU" dirty="0"/>
            </a:br>
            <a:r>
              <a:rPr lang="ru-RU" dirty="0"/>
              <a:t>4. Определенно, нет. III. Вы всегда выполняете свои обещания? </a:t>
            </a:r>
          </a:p>
          <a:p>
            <a:pPr marL="0" indent="0">
              <a:buNone/>
            </a:pPr>
            <a:r>
              <a:rPr lang="ru-RU" dirty="0"/>
              <a:t>1. Определенно, да. </a:t>
            </a:r>
            <a:br>
              <a:rPr lang="ru-RU" dirty="0"/>
            </a:br>
            <a:r>
              <a:rPr lang="ru-RU" dirty="0"/>
              <a:t>2. Пожалуй, да. </a:t>
            </a:r>
            <a:br>
              <a:rPr lang="ru-RU" dirty="0"/>
            </a:br>
            <a:r>
              <a:rPr lang="ru-RU" dirty="0"/>
              <a:t>3. Пожалуй, нет. </a:t>
            </a:r>
            <a:br>
              <a:rPr lang="ru-RU" dirty="0"/>
            </a:br>
            <a:r>
              <a:rPr lang="ru-RU" dirty="0"/>
              <a:t>4. Определенно, нет. </a:t>
            </a:r>
            <a:endParaRPr lang="ru-RU" dirty="0"/>
          </a:p>
        </p:txBody>
      </p:sp>
    </p:spTree>
    <p:extLst>
      <p:ext uri="{BB962C8B-B14F-4D97-AF65-F5344CB8AC3E}">
        <p14:creationId xmlns:p14="http://schemas.microsoft.com/office/powerpoint/2010/main" val="41850426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51520" y="476672"/>
            <a:ext cx="8435280" cy="5976664"/>
          </a:xfrm>
        </p:spPr>
        <p:txBody>
          <a:bodyPr>
            <a:normAutofit fontScale="85000" lnSpcReduction="20000"/>
          </a:bodyPr>
          <a:lstStyle/>
          <a:p>
            <a:pPr marL="0" indent="0">
              <a:buNone/>
            </a:pPr>
            <a:r>
              <a:rPr lang="ru-RU" dirty="0"/>
              <a:t>IV. Вы часто говорите и действуете под влиянием минутного настроения? </a:t>
            </a:r>
          </a:p>
          <a:p>
            <a:pPr marL="0" indent="0">
              <a:buNone/>
            </a:pPr>
            <a:r>
              <a:rPr lang="ru-RU" dirty="0"/>
              <a:t>1. Очень часто. </a:t>
            </a:r>
            <a:br>
              <a:rPr lang="ru-RU" dirty="0"/>
            </a:br>
            <a:r>
              <a:rPr lang="ru-RU" dirty="0"/>
              <a:t>2. Довольно часто. </a:t>
            </a:r>
            <a:br>
              <a:rPr lang="ru-RU" dirty="0"/>
            </a:br>
            <a:r>
              <a:rPr lang="ru-RU" dirty="0"/>
              <a:t>3. Довольно редко. </a:t>
            </a:r>
            <a:br>
              <a:rPr lang="ru-RU" dirty="0"/>
            </a:br>
            <a:r>
              <a:rPr lang="ru-RU" dirty="0"/>
              <a:t>4. Почти никогда. V. В критических, напряженных ситуациях Вы хорошо владеете собой? </a:t>
            </a:r>
          </a:p>
          <a:p>
            <a:pPr marL="0" indent="0">
              <a:buNone/>
            </a:pPr>
            <a:r>
              <a:rPr lang="ru-RU" dirty="0"/>
              <a:t>1. Да, всегда владею. </a:t>
            </a:r>
            <a:br>
              <a:rPr lang="ru-RU" dirty="0"/>
            </a:br>
            <a:r>
              <a:rPr lang="ru-RU" dirty="0"/>
              <a:t>2. Пожалуй, всегда. </a:t>
            </a:r>
            <a:br>
              <a:rPr lang="ru-RU" dirty="0"/>
            </a:br>
            <a:r>
              <a:rPr lang="ru-RU" dirty="0"/>
              <a:t>3. Пожалуй, нет. </a:t>
            </a:r>
            <a:br>
              <a:rPr lang="ru-RU" dirty="0"/>
            </a:br>
            <a:r>
              <a:rPr lang="ru-RU" dirty="0"/>
              <a:t>4. Нет, не владею. VI. У Вас часто без видимых или достаточно веских причин меняется настроение? </a:t>
            </a:r>
          </a:p>
          <a:p>
            <a:pPr marL="0" indent="0">
              <a:buNone/>
            </a:pPr>
            <a:r>
              <a:rPr lang="ru-RU" dirty="0"/>
              <a:t>1. Такое случается очень часто. </a:t>
            </a:r>
            <a:br>
              <a:rPr lang="ru-RU" dirty="0"/>
            </a:br>
            <a:r>
              <a:rPr lang="ru-RU" dirty="0"/>
              <a:t>2. Бывает время от времени. </a:t>
            </a:r>
            <a:br>
              <a:rPr lang="ru-RU" dirty="0"/>
            </a:br>
            <a:r>
              <a:rPr lang="ru-RU" dirty="0"/>
              <a:t>3. Такое случается редко.</a:t>
            </a:r>
            <a:br>
              <a:rPr lang="ru-RU" dirty="0"/>
            </a:br>
            <a:r>
              <a:rPr lang="ru-RU" dirty="0"/>
              <a:t>4. Такого вовсе не бывает. </a:t>
            </a:r>
          </a:p>
          <a:p>
            <a:endParaRPr lang="ru-RU" dirty="0"/>
          </a:p>
        </p:txBody>
      </p:sp>
    </p:spTree>
    <p:extLst>
      <p:ext uri="{BB962C8B-B14F-4D97-AF65-F5344CB8AC3E}">
        <p14:creationId xmlns:p14="http://schemas.microsoft.com/office/powerpoint/2010/main" val="3225009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6264696"/>
          </a:xfrm>
        </p:spPr>
        <p:txBody>
          <a:bodyPr>
            <a:normAutofit fontScale="77500" lnSpcReduction="20000"/>
          </a:bodyPr>
          <a:lstStyle/>
          <a:p>
            <a:pPr marL="0" indent="0">
              <a:buNone/>
            </a:pPr>
            <a:r>
              <a:rPr lang="ru-RU" dirty="0"/>
              <a:t>VII. Вам часто приходится делать что-то наспех, когда поджимают сроки? </a:t>
            </a:r>
          </a:p>
          <a:p>
            <a:pPr marL="0" indent="0">
              <a:buNone/>
            </a:pPr>
            <a:r>
              <a:rPr lang="ru-RU" dirty="0"/>
              <a:t>1. Определенно, да. </a:t>
            </a:r>
            <a:br>
              <a:rPr lang="ru-RU" dirty="0"/>
            </a:br>
            <a:r>
              <a:rPr lang="ru-RU" dirty="0"/>
              <a:t>2. Пожалуй, да.</a:t>
            </a:r>
            <a:br>
              <a:rPr lang="ru-RU" dirty="0"/>
            </a:br>
            <a:r>
              <a:rPr lang="ru-RU" dirty="0"/>
              <a:t>3. Пожалуй, нет.</a:t>
            </a:r>
            <a:br>
              <a:rPr lang="ru-RU" dirty="0"/>
            </a:br>
            <a:r>
              <a:rPr lang="ru-RU" dirty="0"/>
              <a:t>4. Определенно, нет. </a:t>
            </a:r>
          </a:p>
          <a:p>
            <a:pPr marL="0" indent="0">
              <a:buNone/>
            </a:pPr>
            <a:r>
              <a:rPr lang="ru-RU" dirty="0"/>
              <a:t>VIII. Вы могли бы назвать себя целеустремленным человеком? </a:t>
            </a:r>
          </a:p>
          <a:p>
            <a:pPr marL="0" indent="0">
              <a:buNone/>
            </a:pPr>
            <a:r>
              <a:rPr lang="ru-RU" dirty="0"/>
              <a:t>1. Да, определенно мог бы. </a:t>
            </a:r>
            <a:br>
              <a:rPr lang="ru-RU" dirty="0"/>
            </a:br>
            <a:r>
              <a:rPr lang="ru-RU" dirty="0"/>
              <a:t>2. Пожалуй, мог бы. </a:t>
            </a:r>
            <a:br>
              <a:rPr lang="ru-RU" dirty="0"/>
            </a:br>
            <a:r>
              <a:rPr lang="ru-RU" dirty="0"/>
              <a:t>3. Скорее всего, не мог бы. </a:t>
            </a:r>
            <a:br>
              <a:rPr lang="ru-RU" dirty="0"/>
            </a:br>
            <a:r>
              <a:rPr lang="ru-RU" dirty="0"/>
              <a:t>4. Нет, определенно не мог бы. IX. В словах и поступках Вы придерживаетесь пословицы: "Семь раз отмерь, один раз отрежь"? </a:t>
            </a:r>
          </a:p>
          <a:p>
            <a:pPr marL="0" indent="0">
              <a:buNone/>
            </a:pPr>
            <a:r>
              <a:rPr lang="ru-RU" dirty="0"/>
              <a:t>1. Да, всегда. </a:t>
            </a:r>
            <a:br>
              <a:rPr lang="ru-RU" dirty="0"/>
            </a:br>
            <a:r>
              <a:rPr lang="ru-RU" dirty="0"/>
              <a:t>2. Часто. </a:t>
            </a:r>
            <a:br>
              <a:rPr lang="ru-RU" dirty="0"/>
            </a:br>
            <a:r>
              <a:rPr lang="ru-RU" dirty="0"/>
              <a:t>3. Редко. </a:t>
            </a:r>
            <a:br>
              <a:rPr lang="ru-RU" dirty="0"/>
            </a:br>
            <a:r>
              <a:rPr lang="ru-RU" dirty="0"/>
              <a:t>4. Нет, почти никогда. </a:t>
            </a:r>
            <a:endParaRPr lang="ru-RU" dirty="0"/>
          </a:p>
        </p:txBody>
      </p:sp>
    </p:spTree>
    <p:extLst>
      <p:ext uri="{BB962C8B-B14F-4D97-AF65-F5344CB8AC3E}">
        <p14:creationId xmlns:p14="http://schemas.microsoft.com/office/powerpoint/2010/main" val="5116054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6264696"/>
          </a:xfrm>
        </p:spPr>
        <p:txBody>
          <a:bodyPr>
            <a:normAutofit fontScale="85000" lnSpcReduction="20000"/>
          </a:bodyPr>
          <a:lstStyle/>
          <a:p>
            <a:pPr marL="0" indent="0">
              <a:buNone/>
            </a:pPr>
            <a:r>
              <a:rPr lang="ru-RU" dirty="0"/>
              <a:t>X. Вы подчеркнуто равнодушны к тем, кто несправедливо ворчит и задирает Вас, например, в автобусе или трамвае? </a:t>
            </a:r>
          </a:p>
          <a:p>
            <a:pPr marL="0" indent="0">
              <a:buNone/>
            </a:pPr>
            <a:r>
              <a:rPr lang="ru-RU" dirty="0"/>
              <a:t>1. Так я реагирую почти всегда. </a:t>
            </a:r>
            <a:br>
              <a:rPr lang="ru-RU" dirty="0"/>
            </a:br>
            <a:r>
              <a:rPr lang="ru-RU" dirty="0"/>
              <a:t>2. Так я реагирую довольно часто. </a:t>
            </a:r>
            <a:br>
              <a:rPr lang="ru-RU" dirty="0"/>
            </a:br>
            <a:r>
              <a:rPr lang="ru-RU" dirty="0"/>
              <a:t>3. Я редко так реагирую. </a:t>
            </a:r>
            <a:br>
              <a:rPr lang="ru-RU" dirty="0"/>
            </a:br>
            <a:r>
              <a:rPr lang="ru-RU" dirty="0"/>
              <a:t>4. Я никогда так не реагирую. XI. Вы сомневаетесь в своих силах и способностях? </a:t>
            </a:r>
          </a:p>
          <a:p>
            <a:pPr marL="0" indent="0">
              <a:buNone/>
            </a:pPr>
            <a:r>
              <a:rPr lang="ru-RU" dirty="0"/>
              <a:t>1. Да, часто. </a:t>
            </a:r>
            <a:br>
              <a:rPr lang="ru-RU" dirty="0"/>
            </a:br>
            <a:r>
              <a:rPr lang="ru-RU" dirty="0"/>
              <a:t>2. Иногда. </a:t>
            </a:r>
            <a:br>
              <a:rPr lang="ru-RU" dirty="0"/>
            </a:br>
            <a:r>
              <a:rPr lang="ru-RU" dirty="0"/>
              <a:t>3. Редко. </a:t>
            </a:r>
            <a:br>
              <a:rPr lang="ru-RU" dirty="0"/>
            </a:br>
            <a:r>
              <a:rPr lang="ru-RU" dirty="0"/>
              <a:t>4. Почти никогда. XII. Вы легко увлекаетесь новым делом, но можете быстро к нему охладеть? </a:t>
            </a:r>
          </a:p>
          <a:p>
            <a:pPr marL="0" indent="0">
              <a:buNone/>
            </a:pPr>
            <a:r>
              <a:rPr lang="ru-RU" dirty="0"/>
              <a:t>1. Определенно да. </a:t>
            </a:r>
            <a:br>
              <a:rPr lang="ru-RU" dirty="0"/>
            </a:br>
            <a:r>
              <a:rPr lang="ru-RU" dirty="0"/>
              <a:t>2. Пожалуй, да. </a:t>
            </a:r>
            <a:br>
              <a:rPr lang="ru-RU" dirty="0"/>
            </a:br>
            <a:r>
              <a:rPr lang="ru-RU" dirty="0"/>
              <a:t>3. Пожалуй, нет. </a:t>
            </a:r>
            <a:br>
              <a:rPr lang="ru-RU" dirty="0"/>
            </a:br>
            <a:r>
              <a:rPr lang="ru-RU" dirty="0"/>
              <a:t>4. Определенно нет. </a:t>
            </a:r>
            <a:endParaRPr lang="ru-RU" dirty="0"/>
          </a:p>
        </p:txBody>
      </p:sp>
    </p:spTree>
    <p:extLst>
      <p:ext uri="{BB962C8B-B14F-4D97-AF65-F5344CB8AC3E}">
        <p14:creationId xmlns:p14="http://schemas.microsoft.com/office/powerpoint/2010/main" val="9176253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51520" y="260648"/>
            <a:ext cx="8435280" cy="6408712"/>
          </a:xfrm>
        </p:spPr>
        <p:txBody>
          <a:bodyPr>
            <a:normAutofit fontScale="85000" lnSpcReduction="20000"/>
          </a:bodyPr>
          <a:lstStyle/>
          <a:p>
            <a:r>
              <a:rPr lang="ru-RU" dirty="0"/>
              <a:t>XIII. Вы умеете сдерживаться, когда кто-либо из начальства незаслуженно Вас упрекает? </a:t>
            </a:r>
          </a:p>
          <a:p>
            <a:r>
              <a:rPr lang="ru-RU" dirty="0"/>
              <a:t>1. Определенно да. </a:t>
            </a:r>
            <a:br>
              <a:rPr lang="ru-RU" dirty="0"/>
            </a:br>
            <a:r>
              <a:rPr lang="ru-RU" dirty="0"/>
              <a:t>2. Пожалуй, да. </a:t>
            </a:r>
            <a:br>
              <a:rPr lang="ru-RU" dirty="0"/>
            </a:br>
            <a:r>
              <a:rPr lang="ru-RU" dirty="0"/>
              <a:t>3. Пожалуй, нет. </a:t>
            </a:r>
            <a:br>
              <a:rPr lang="ru-RU" dirty="0"/>
            </a:br>
            <a:r>
              <a:rPr lang="ru-RU" dirty="0"/>
              <a:t>4. Определенно нет. XIV. Вам кажется, что Вы еще не нашли себя? </a:t>
            </a:r>
          </a:p>
          <a:p>
            <a:r>
              <a:rPr lang="ru-RU" dirty="0"/>
              <a:t>1. Согласен, именно так оно и есть. </a:t>
            </a:r>
            <a:br>
              <a:rPr lang="ru-RU" dirty="0"/>
            </a:br>
            <a:r>
              <a:rPr lang="ru-RU" dirty="0"/>
              <a:t>2. Скорее всего, это так. </a:t>
            </a:r>
            <a:br>
              <a:rPr lang="ru-RU" dirty="0"/>
            </a:br>
            <a:r>
              <a:rPr lang="ru-RU" dirty="0"/>
              <a:t>3. С этим я вряд ли соглашусь. </a:t>
            </a:r>
            <a:br>
              <a:rPr lang="ru-RU" dirty="0"/>
            </a:br>
            <a:r>
              <a:rPr lang="ru-RU" dirty="0"/>
              <a:t>4. Я с этим определенно не согласен. XV. Может ли под влиянием каких-либо новых обстоятельств Ваше мнение о самом себе не раз измениться? </a:t>
            </a:r>
          </a:p>
          <a:p>
            <a:r>
              <a:rPr lang="ru-RU" dirty="0"/>
              <a:t>1. Наверняка так. </a:t>
            </a:r>
            <a:br>
              <a:rPr lang="ru-RU" dirty="0"/>
            </a:br>
            <a:r>
              <a:rPr lang="ru-RU" dirty="0"/>
              <a:t>2. Довольно вероятно. </a:t>
            </a:r>
            <a:br>
              <a:rPr lang="ru-RU" dirty="0"/>
            </a:br>
            <a:r>
              <a:rPr lang="ru-RU" dirty="0"/>
              <a:t>3. Маловероятно. </a:t>
            </a:r>
            <a:br>
              <a:rPr lang="ru-RU" dirty="0"/>
            </a:br>
            <a:r>
              <a:rPr lang="ru-RU" dirty="0"/>
              <a:t>4. Почти невероятно. </a:t>
            </a:r>
            <a:endParaRPr lang="ru-RU" dirty="0"/>
          </a:p>
        </p:txBody>
      </p:sp>
    </p:spTree>
    <p:extLst>
      <p:ext uri="{BB962C8B-B14F-4D97-AF65-F5344CB8AC3E}">
        <p14:creationId xmlns:p14="http://schemas.microsoft.com/office/powerpoint/2010/main" val="40392595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p:spPr>
        <p:txBody>
          <a:bodyPr>
            <a:normAutofit fontScale="77500" lnSpcReduction="20000"/>
          </a:bodyPr>
          <a:lstStyle/>
          <a:p>
            <a:pPr marL="0" indent="0">
              <a:buNone/>
            </a:pPr>
            <a:r>
              <a:rPr lang="ru-RU" dirty="0"/>
              <a:t>XVI. Обычно Вас трудно вывести из себя? </a:t>
            </a:r>
          </a:p>
          <a:p>
            <a:pPr marL="0" indent="0">
              <a:buNone/>
            </a:pPr>
            <a:r>
              <a:rPr lang="ru-RU" dirty="0"/>
              <a:t>1. Определенно да. </a:t>
            </a:r>
            <a:br>
              <a:rPr lang="ru-RU" dirty="0"/>
            </a:br>
            <a:r>
              <a:rPr lang="ru-RU" dirty="0"/>
              <a:t>2. Пожалуй, да. </a:t>
            </a:r>
            <a:br>
              <a:rPr lang="ru-RU" dirty="0"/>
            </a:br>
            <a:r>
              <a:rPr lang="ru-RU" dirty="0"/>
              <a:t>3. Пожалуй, нет. </a:t>
            </a:r>
            <a:br>
              <a:rPr lang="ru-RU" dirty="0"/>
            </a:br>
            <a:r>
              <a:rPr lang="ru-RU" dirty="0"/>
              <a:t>4. Определенно нет. XVII. У Вас возникают желания, которые по разных обстоятельствам неосуществимы? </a:t>
            </a:r>
          </a:p>
          <a:p>
            <a:pPr marL="0" indent="0">
              <a:buNone/>
            </a:pPr>
            <a:r>
              <a:rPr lang="ru-RU" dirty="0"/>
              <a:t>1. Такие желания возникают у меня часто. </a:t>
            </a:r>
            <a:br>
              <a:rPr lang="ru-RU" dirty="0"/>
            </a:br>
            <a:r>
              <a:rPr lang="ru-RU" dirty="0"/>
              <a:t>2. Такие желания возникают время от времени. </a:t>
            </a:r>
            <a:br>
              <a:rPr lang="ru-RU" dirty="0"/>
            </a:br>
            <a:r>
              <a:rPr lang="ru-RU" dirty="0"/>
              <a:t>3. У меня редко возникают такого рода желания. </a:t>
            </a:r>
            <a:br>
              <a:rPr lang="ru-RU" dirty="0"/>
            </a:br>
            <a:r>
              <a:rPr lang="ru-RU" dirty="0"/>
              <a:t>4. Заведомо неосуществимых желаний у меня не возникает. XVIII. Обсуждая с кем-либо важные жизненные </a:t>
            </a:r>
            <a:r>
              <a:rPr lang="ru-RU" dirty="0" err="1"/>
              <a:t>пробл</a:t>
            </a:r>
            <a:r>
              <a:rPr lang="ru-RU" dirty="0"/>
              <a:t>" мы, Вы замечаете, что Ваши собственные взгляды еще вполне определились? </a:t>
            </a:r>
          </a:p>
          <a:p>
            <a:pPr marL="0" indent="0">
              <a:buNone/>
            </a:pPr>
            <a:r>
              <a:rPr lang="ru-RU" dirty="0"/>
              <a:t>1. Да, часто замечаю. </a:t>
            </a:r>
            <a:br>
              <a:rPr lang="ru-RU" dirty="0"/>
            </a:br>
            <a:r>
              <a:rPr lang="ru-RU" dirty="0"/>
              <a:t>2. Иногда замечаю. </a:t>
            </a:r>
            <a:br>
              <a:rPr lang="ru-RU" dirty="0"/>
            </a:br>
            <a:r>
              <a:rPr lang="ru-RU" dirty="0"/>
              <a:t>3. Замечаю довольно редко. </a:t>
            </a:r>
            <a:br>
              <a:rPr lang="ru-RU" dirty="0"/>
            </a:br>
            <a:r>
              <a:rPr lang="ru-RU" dirty="0"/>
              <a:t>4. Нет, никогда не замечаю. </a:t>
            </a:r>
            <a:endParaRPr lang="ru-RU" dirty="0"/>
          </a:p>
        </p:txBody>
      </p:sp>
    </p:spTree>
    <p:extLst>
      <p:ext uri="{BB962C8B-B14F-4D97-AF65-F5344CB8AC3E}">
        <p14:creationId xmlns:p14="http://schemas.microsoft.com/office/powerpoint/2010/main" val="1271079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692696"/>
            <a:ext cx="8229600" cy="5433467"/>
          </a:xfrm>
        </p:spPr>
        <p:txBody>
          <a:bodyPr>
            <a:normAutofit fontScale="92500" lnSpcReduction="10000"/>
          </a:bodyPr>
          <a:lstStyle/>
          <a:p>
            <a:pPr marL="0" indent="0">
              <a:buNone/>
            </a:pPr>
            <a:r>
              <a:rPr lang="ru-RU" dirty="0"/>
              <a:t>XIX. Случается ли, что такое-то дело Вам так надоедает, что, не докончив его, Вы беретесь за новое? </a:t>
            </a:r>
          </a:p>
          <a:p>
            <a:pPr marL="0" indent="0">
              <a:buNone/>
            </a:pPr>
            <a:r>
              <a:rPr lang="ru-RU" dirty="0"/>
              <a:t>1. Да, так часто случается. </a:t>
            </a:r>
            <a:br>
              <a:rPr lang="ru-RU" dirty="0"/>
            </a:br>
            <a:r>
              <a:rPr lang="ru-RU" dirty="0"/>
              <a:t>2. Иногда так бывает. </a:t>
            </a:r>
            <a:br>
              <a:rPr lang="ru-RU" dirty="0"/>
            </a:br>
            <a:r>
              <a:rPr lang="ru-RU" dirty="0"/>
              <a:t>3. Так бывает довольно редко. </a:t>
            </a:r>
            <a:br>
              <a:rPr lang="ru-RU" dirty="0"/>
            </a:br>
            <a:r>
              <a:rPr lang="ru-RU" dirty="0"/>
              <a:t>4. Так почти никогда не случается. XX. Вы несколько неуравновешенный человек? </a:t>
            </a:r>
          </a:p>
          <a:p>
            <a:pPr marL="0" indent="0">
              <a:buNone/>
            </a:pPr>
            <a:r>
              <a:rPr lang="ru-RU" dirty="0"/>
              <a:t>1. Определенно да. </a:t>
            </a:r>
            <a:br>
              <a:rPr lang="ru-RU" dirty="0"/>
            </a:br>
            <a:r>
              <a:rPr lang="ru-RU" dirty="0"/>
              <a:t>2. Пожалуй, да. </a:t>
            </a:r>
            <a:br>
              <a:rPr lang="ru-RU" dirty="0"/>
            </a:br>
            <a:r>
              <a:rPr lang="ru-RU" dirty="0"/>
              <a:t>3. Пожалуй, нет. </a:t>
            </a:r>
            <a:br>
              <a:rPr lang="ru-RU" dirty="0"/>
            </a:br>
            <a:r>
              <a:rPr lang="ru-RU" dirty="0"/>
              <a:t>4. Определенно нет. </a:t>
            </a:r>
            <a:endParaRPr lang="ru-RU" dirty="0"/>
          </a:p>
        </p:txBody>
      </p:sp>
    </p:spTree>
    <p:extLst>
      <p:ext uri="{BB962C8B-B14F-4D97-AF65-F5344CB8AC3E}">
        <p14:creationId xmlns:p14="http://schemas.microsoft.com/office/powerpoint/2010/main" val="7905035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692696"/>
            <a:ext cx="8229600" cy="5433467"/>
          </a:xfrm>
        </p:spPr>
        <p:txBody>
          <a:bodyPr>
            <a:normAutofit fontScale="85000" lnSpcReduction="20000"/>
          </a:bodyPr>
          <a:lstStyle/>
          <a:p>
            <a:r>
              <a:rPr lang="ru-RU" dirty="0"/>
              <a:t>В процессе обработки результатов подсчитывают величину показателя импульсивности "Пи". Он представляет собой сумму баллов, набранную по шкалам всего тест-опросника.</a:t>
            </a:r>
          </a:p>
          <a:p>
            <a:r>
              <a:rPr lang="ru-RU" dirty="0"/>
              <a:t>В данном тест-опроснике </a:t>
            </a:r>
            <a:r>
              <a:rPr lang="ru-RU" dirty="0" err="1"/>
              <a:t>четырехбалльная</a:t>
            </a:r>
            <a:r>
              <a:rPr lang="ru-RU" dirty="0"/>
              <a:t> шкала ответов</a:t>
            </a:r>
          </a:p>
          <a:p>
            <a:r>
              <a:rPr lang="ru-RU" dirty="0"/>
              <a:t>Для вопросов 1, 2, 3, 5, 8, 9, 10, 13, 16 номер шкалы соответствует количеству баллов, то есть 1, 2, 3 или 4.</a:t>
            </a:r>
          </a:p>
          <a:p>
            <a:r>
              <a:rPr lang="ru-RU" dirty="0"/>
              <a:t>Для вопросов 4, 6, 7, 11, 12, 14, 15, 17, 18, 19, 20 баллы подсчитываются по шкале в обратном порядке, то есть шкале 1 соответствует балл 4; шкале 2 – 3, шкале 3 – 2 и шкала 1 равна 4 баллам.</a:t>
            </a:r>
          </a:p>
          <a:p>
            <a:r>
              <a:rPr lang="ru-RU" dirty="0"/>
              <a:t>Таким образом показатель импульсивности может варьировать у разных людей от 20 до 80 баллов.</a:t>
            </a:r>
          </a:p>
          <a:p>
            <a:endParaRPr lang="ru-RU" dirty="0"/>
          </a:p>
        </p:txBody>
      </p:sp>
    </p:spTree>
    <p:extLst>
      <p:ext uri="{BB962C8B-B14F-4D97-AF65-F5344CB8AC3E}">
        <p14:creationId xmlns:p14="http://schemas.microsoft.com/office/powerpoint/2010/main" val="9294401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374074"/>
            <a:ext cx="8229600" cy="6367294"/>
          </a:xfrm>
        </p:spPr>
        <p:txBody>
          <a:bodyPr>
            <a:normAutofit fontScale="85000" lnSpcReduction="10000"/>
          </a:bodyPr>
          <a:lstStyle/>
          <a:p>
            <a:pPr marL="0" indent="0" algn="just">
              <a:buNone/>
            </a:pPr>
            <a:r>
              <a:rPr lang="ru-RU" dirty="0"/>
              <a:t>Импульсивность – это черта, противоположная волевым качествам целеустремленности и настойчивости. Чем больше величина показателя импульсивности "Пи", тем больше импульсивности.</a:t>
            </a:r>
          </a:p>
          <a:p>
            <a:pPr marL="0" indent="0" algn="just">
              <a:buNone/>
            </a:pPr>
            <a:r>
              <a:rPr lang="ru-RU" dirty="0"/>
              <a:t>Уровень импульсивности может быть охарактеризован как высокий, средний и низкий.</a:t>
            </a:r>
          </a:p>
          <a:p>
            <a:pPr marL="0" indent="0" algn="just">
              <a:buNone/>
            </a:pPr>
            <a:r>
              <a:rPr lang="ru-RU" dirty="0"/>
              <a:t>Если величина "Пи" находится в пределах </a:t>
            </a:r>
            <a:r>
              <a:rPr lang="ru-RU" b="1" dirty="0"/>
              <a:t>66-80</a:t>
            </a:r>
            <a:r>
              <a:rPr lang="ru-RU" dirty="0"/>
              <a:t>, то импульсивность </a:t>
            </a:r>
            <a:r>
              <a:rPr lang="ru-RU" b="1" dirty="0"/>
              <a:t>высокого уровня</a:t>
            </a:r>
            <a:r>
              <a:rPr lang="ru-RU" dirty="0"/>
              <a:t>, то есть выражена сильно; если его величина от </a:t>
            </a:r>
            <a:r>
              <a:rPr lang="ru-RU" b="1" dirty="0"/>
              <a:t>35 до 65</a:t>
            </a:r>
            <a:r>
              <a:rPr lang="ru-RU" dirty="0"/>
              <a:t> – </a:t>
            </a:r>
            <a:r>
              <a:rPr lang="ru-RU" b="1" dirty="0"/>
              <a:t>то уровень ее средний</a:t>
            </a:r>
            <a:r>
              <a:rPr lang="ru-RU" dirty="0"/>
              <a:t>, импульсивность умеренная, а если </a:t>
            </a:r>
            <a:r>
              <a:rPr lang="ru-RU" b="1" dirty="0"/>
              <a:t>34 и менее </a:t>
            </a:r>
            <a:r>
              <a:rPr lang="ru-RU" dirty="0"/>
              <a:t>– то импульсивность </a:t>
            </a:r>
            <a:r>
              <a:rPr lang="ru-RU" b="1" dirty="0"/>
              <a:t>низкого уровня</a:t>
            </a:r>
            <a:r>
              <a:rPr lang="ru-RU" dirty="0"/>
              <a:t>. Высокий уровень импульсивности характеризует человека с недостаточным самоконтролем в общении и деятельности. </a:t>
            </a:r>
          </a:p>
        </p:txBody>
      </p:sp>
    </p:spTree>
    <p:extLst>
      <p:ext uri="{BB962C8B-B14F-4D97-AF65-F5344CB8AC3E}">
        <p14:creationId xmlns:p14="http://schemas.microsoft.com/office/powerpoint/2010/main" val="6250166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476672"/>
            <a:ext cx="8229600" cy="6192688"/>
          </a:xfrm>
        </p:spPr>
        <p:txBody>
          <a:bodyPr>
            <a:normAutofit fontScale="92500" lnSpcReduction="20000"/>
          </a:bodyPr>
          <a:lstStyle/>
          <a:p>
            <a:pPr marL="0" indent="0" algn="just">
              <a:buNone/>
            </a:pPr>
            <a:r>
              <a:rPr lang="ru-RU" dirty="0"/>
              <a:t>Импульсивные люди часто имеют неопределенные жизненные планы, у них нет устойчивых интересов и они увлекаются то одним, то другим.</a:t>
            </a:r>
          </a:p>
          <a:p>
            <a:pPr marL="0" indent="0" algn="just">
              <a:buNone/>
            </a:pPr>
            <a:r>
              <a:rPr lang="ru-RU" dirty="0"/>
              <a:t>Люди с низким уровнем импульсивности, наоборот, целенаправленны, имеют ясные ценностные ориентации, проявляют настойчивость в достижении поставленных целей, стремятся доводить начатое дело до конца.</a:t>
            </a:r>
          </a:p>
          <a:p>
            <a:pPr marL="0" indent="0" algn="just">
              <a:buNone/>
            </a:pPr>
            <a:r>
              <a:rPr lang="ru-RU" dirty="0"/>
              <a:t>Если импульсивность высока, то следует составить программу самовоспитания, направленную на ее снижение и увеличение целенаправленности. При этом стоит учесть особенности локуса субъективного контроля.</a:t>
            </a:r>
          </a:p>
          <a:p>
            <a:endParaRPr lang="ru-RU" dirty="0"/>
          </a:p>
        </p:txBody>
      </p:sp>
    </p:spTree>
    <p:extLst>
      <p:ext uri="{BB962C8B-B14F-4D97-AF65-F5344CB8AC3E}">
        <p14:creationId xmlns:p14="http://schemas.microsoft.com/office/powerpoint/2010/main" val="2027557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669360"/>
          </a:xfrm>
        </p:spPr>
        <p:txBody>
          <a:bodyPr>
            <a:normAutofit fontScale="92500" lnSpcReduction="20000"/>
          </a:bodyPr>
          <a:lstStyle/>
          <a:p>
            <a:pPr marL="0" indent="0" algn="just">
              <a:buNone/>
            </a:pPr>
            <a:r>
              <a:rPr lang="ru-RU" dirty="0"/>
              <a:t>П</a:t>
            </a:r>
            <a:r>
              <a:rPr lang="ru-RU" dirty="0" smtClean="0"/>
              <a:t>ри </a:t>
            </a:r>
            <a:r>
              <a:rPr lang="ru-RU" dirty="0"/>
              <a:t>ее поражениях у субъекта снижается способность осуществления осмысленной, целенаправленной деятельности. Описанное впервые Гуго </a:t>
            </a:r>
            <a:r>
              <a:rPr lang="ru-RU" dirty="0" err="1"/>
              <a:t>Липманом</a:t>
            </a:r>
            <a:r>
              <a:rPr lang="ru-RU" dirty="0"/>
              <a:t> заболевание, названное им </a:t>
            </a:r>
            <a:r>
              <a:rPr lang="ru-RU" b="1" i="1" dirty="0"/>
              <a:t>апраксией</a:t>
            </a:r>
            <a:r>
              <a:rPr lang="ru-RU" i="1" dirty="0"/>
              <a:t>, </a:t>
            </a:r>
            <a:r>
              <a:rPr lang="ru-RU" dirty="0" smtClean="0"/>
              <a:t>субъект </a:t>
            </a:r>
            <a:r>
              <a:rPr lang="ru-RU" dirty="0"/>
              <a:t>проявляет полную неспособность к выполнению даже самых простых преднамеренных действий, тогда как импульсивно он легко выполняет эти же акты. Например, он не способен расстегнуть или застегнуть пуговицу по заданию, однако, когда ему самому нужно ее расстегнуть или застегнуть, то есть при наличии </a:t>
            </a:r>
            <a:r>
              <a:rPr lang="ru-RU" i="1" dirty="0"/>
              <a:t>актуальной потребности </a:t>
            </a:r>
            <a:r>
              <a:rPr lang="ru-RU" dirty="0"/>
              <a:t>в этом, выполнение данного акта не представляет для него никакой трудности. Апраксия является расстройством произвольного поведения, связанной, как было уже отмечено, с поражением определенной зоны коры.</a:t>
            </a:r>
          </a:p>
          <a:p>
            <a:endParaRPr lang="ru-RU" dirty="0"/>
          </a:p>
        </p:txBody>
      </p:sp>
    </p:spTree>
    <p:extLst>
      <p:ext uri="{BB962C8B-B14F-4D97-AF65-F5344CB8AC3E}">
        <p14:creationId xmlns:p14="http://schemas.microsoft.com/office/powerpoint/2010/main" val="277741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404664"/>
            <a:ext cx="8856984" cy="6048672"/>
          </a:xfrm>
        </p:spPr>
        <p:txBody>
          <a:bodyPr>
            <a:normAutofit fontScale="92500" lnSpcReduction="20000"/>
          </a:bodyPr>
          <a:lstStyle/>
          <a:p>
            <a:pPr marL="0" indent="0" algn="just">
              <a:buNone/>
            </a:pPr>
            <a:r>
              <a:rPr lang="ru-RU" dirty="0"/>
              <a:t>Материальной основой произвольных движений является деятельность так называемых </a:t>
            </a:r>
            <a:r>
              <a:rPr lang="ru-RU" b="1" dirty="0"/>
              <a:t>гигантских пирамидных клеток</a:t>
            </a:r>
            <a:r>
              <a:rPr lang="ru-RU" dirty="0"/>
              <a:t>, расположенных в одном из </a:t>
            </a:r>
            <a:r>
              <a:rPr lang="ru-RU" dirty="0" smtClean="0"/>
              <a:t>слоев </a:t>
            </a:r>
            <a:r>
              <a:rPr lang="ru-RU" dirty="0"/>
              <a:t>коры мозга в области передней центральной извилины и по своим размерам во много раз превышающих окружающие их другие нервные клетки. Эти клетки очень часто называют «клетками </a:t>
            </a:r>
            <a:r>
              <a:rPr lang="ru-RU" dirty="0" err="1"/>
              <a:t>Беца</a:t>
            </a:r>
            <a:r>
              <a:rPr lang="ru-RU" dirty="0"/>
              <a:t>» </a:t>
            </a:r>
            <a:r>
              <a:rPr lang="ru-RU" i="1" dirty="0"/>
              <a:t>по имени профессора </a:t>
            </a:r>
            <a:r>
              <a:rPr lang="ru-RU" i="1" dirty="0" smtClean="0"/>
              <a:t>В</a:t>
            </a:r>
            <a:r>
              <a:rPr lang="ru-RU" i="1" dirty="0"/>
              <a:t>. А. </a:t>
            </a:r>
            <a:r>
              <a:rPr lang="ru-RU" i="1" dirty="0" err="1"/>
              <a:t>Беца</a:t>
            </a:r>
            <a:r>
              <a:rPr lang="ru-RU" i="1" dirty="0"/>
              <a:t>, который впервые описал их в 1874 г . </a:t>
            </a:r>
            <a:r>
              <a:rPr lang="ru-RU" dirty="0"/>
              <a:t>В них зарождаются импульсы к движению, и отсюда берут начало волокна, образующие массивный пучок, который идет в глубину мозга, спускается вниз, проходит внутри спинного мозга и достигает в конечном итоге мышцы противоположной стороны тела </a:t>
            </a:r>
            <a:r>
              <a:rPr lang="ru-RU" i="1" dirty="0"/>
              <a:t>(пирамидный путь). </a:t>
            </a:r>
            <a:endParaRPr lang="ru-RU" dirty="0"/>
          </a:p>
          <a:p>
            <a:endParaRPr lang="ru-RU" dirty="0"/>
          </a:p>
        </p:txBody>
      </p:sp>
    </p:spTree>
    <p:extLst>
      <p:ext uri="{BB962C8B-B14F-4D97-AF65-F5344CB8AC3E}">
        <p14:creationId xmlns:p14="http://schemas.microsoft.com/office/powerpoint/2010/main" val="1597285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sz="half" idx="1"/>
          </p:nvPr>
        </p:nvSpPr>
        <p:spPr>
          <a:xfrm>
            <a:off x="179512" y="404664"/>
            <a:ext cx="3672408" cy="5721499"/>
          </a:xfrm>
        </p:spPr>
        <p:txBody>
          <a:bodyPr>
            <a:normAutofit lnSpcReduction="10000"/>
          </a:bodyPr>
          <a:lstStyle/>
          <a:p>
            <a:pPr marL="0" indent="0" algn="just">
              <a:buNone/>
            </a:pPr>
            <a:r>
              <a:rPr lang="ru-RU" dirty="0"/>
              <a:t>Так, в верхних отделах передней центральной извилины лежат клетки, посылающие импульсы к нижним конечностям, в средних отделах лежат клетки, посылающие импульсы к руке, а в нижних отделах располагаются клетки, активизирующие мышцы </a:t>
            </a:r>
            <a:r>
              <a:rPr lang="ru-RU" dirty="0" smtClean="0"/>
              <a:t>языка.</a:t>
            </a:r>
            <a:endParaRPr lang="ru-RU" dirty="0"/>
          </a:p>
          <a:p>
            <a:endParaRPr lang="ru-RU"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779912" y="980728"/>
            <a:ext cx="5364088"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2527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Объект 3"/>
          <p:cNvSpPr>
            <a:spLocks noGrp="1"/>
          </p:cNvSpPr>
          <p:nvPr>
            <p:ph sz="half" idx="2"/>
          </p:nvPr>
        </p:nvSpPr>
        <p:spPr/>
        <p:txBody>
          <a:bodyPr/>
          <a:lstStyle/>
          <a:p>
            <a:endParaRPr lang="ru-RU" dirty="0"/>
          </a:p>
        </p:txBody>
      </p:sp>
      <p:pic>
        <p:nvPicPr>
          <p:cNvPr id="5" name="Объект 4" descr="Преимущества мотивированного обучения школьников. Успех в учебе ребенка. Что такое мотивация?"/>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52536" y="0"/>
            <a:ext cx="9396536" cy="6858000"/>
          </a:xfrm>
          <a:prstGeom prst="rect">
            <a:avLst/>
          </a:prstGeom>
          <a:noFill/>
          <a:ln>
            <a:noFill/>
          </a:ln>
        </p:spPr>
      </p:pic>
    </p:spTree>
    <p:extLst>
      <p:ext uri="{BB962C8B-B14F-4D97-AF65-F5344CB8AC3E}">
        <p14:creationId xmlns:p14="http://schemas.microsoft.com/office/powerpoint/2010/main" val="2885022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108520" y="0"/>
            <a:ext cx="9252520" cy="7173416"/>
          </a:xfrm>
        </p:spPr>
        <p:txBody>
          <a:bodyPr>
            <a:normAutofit fontScale="47500" lnSpcReduction="20000"/>
          </a:bodyPr>
          <a:lstStyle/>
          <a:p>
            <a:pPr algn="just"/>
            <a:r>
              <a:rPr lang="ru-RU" b="1" dirty="0"/>
              <a:t>Участки мозга, образующие ядро мотивационной системы, находятся в </a:t>
            </a:r>
            <a:r>
              <a:rPr lang="ru-RU" b="1" u="sng" dirty="0"/>
              <a:t>центре среднего мозга</a:t>
            </a:r>
            <a:r>
              <a:rPr lang="ru-RU" b="1" dirty="0"/>
              <a:t>.</a:t>
            </a:r>
            <a:r>
              <a:rPr lang="ru-RU" dirty="0"/>
              <a:t> Они ответственны за чувство счастья, которое мы испытываем, когда наконец доходим до сути сложного дела, а при обучении переживаем эффект «Эврика!» </a:t>
            </a:r>
            <a:r>
              <a:rPr lang="ru-RU" b="1" dirty="0"/>
              <a:t>К системе мотивации относятся области мозга, отвечающие за память, внимание, планирование и управление поступками, а также расположенные в височной зоне центры эмоций в коре головного мозга, так называемой «</a:t>
            </a:r>
            <a:r>
              <a:rPr lang="ru-RU" b="1" dirty="0" err="1"/>
              <a:t>орбифронтальной</a:t>
            </a:r>
            <a:r>
              <a:rPr lang="ru-RU" b="1" dirty="0"/>
              <a:t> коре головного мозга», и в мозжечковой миндалине, нашей эмоциональной памяти. Эти центры взвешивают и оценивают ситуации, а затем сообщают, привлекательны ли они. В лобной доле на основе полученной информации принимаются решения.</a:t>
            </a:r>
            <a:r>
              <a:rPr lang="ru-RU" dirty="0"/>
              <a:t/>
            </a:r>
            <a:br>
              <a:rPr lang="ru-RU" dirty="0"/>
            </a:br>
            <a:r>
              <a:rPr lang="ru-RU" dirty="0"/>
              <a:t>Когда начинают работать системы ожидания и вознаграждения, в игру вступают три важных мозговых сигнальных вещества (</a:t>
            </a:r>
            <a:r>
              <a:rPr lang="ru-RU" b="1" u="sng" dirty="0" err="1"/>
              <a:t>нейромедиаторы</a:t>
            </a:r>
            <a:r>
              <a:rPr lang="ru-RU" dirty="0"/>
              <a:t>), которые вместе образуют эффективный мотивационный коктейль. </a:t>
            </a:r>
            <a:r>
              <a:rPr lang="ru-RU" dirty="0" err="1"/>
              <a:t>Нейромедиатор</a:t>
            </a:r>
            <a:r>
              <a:rPr lang="ru-RU" dirty="0"/>
              <a:t> </a:t>
            </a:r>
            <a:r>
              <a:rPr lang="ru-RU" b="1" dirty="0"/>
              <a:t>дофамин</a:t>
            </a:r>
            <a:r>
              <a:rPr lang="ru-RU" dirty="0"/>
              <a:t> – вид допинга для головы и тела – увеличивает мышечную силу, бодрит, помогает сосредоточиться и подготавливает нас к предстоящей работе. Он улучшает работоспособность и настраивает на оптимистический лад. Непобедим он вместе с эндогенными </a:t>
            </a:r>
            <a:r>
              <a:rPr lang="ru-RU" dirty="0" err="1"/>
              <a:t>опиоидами</a:t>
            </a:r>
            <a:r>
              <a:rPr lang="ru-RU" b="1" dirty="0"/>
              <a:t>, </a:t>
            </a:r>
            <a:r>
              <a:rPr lang="ru-RU" b="1" dirty="0" err="1"/>
              <a:t>эндорфинами</a:t>
            </a:r>
            <a:r>
              <a:rPr lang="ru-RU" dirty="0"/>
              <a:t>, способствующими появлению ощущения счастья. Когда они действуют, мы учимся легче и эффективнее. Третий компонент – </a:t>
            </a:r>
            <a:r>
              <a:rPr lang="ru-RU" b="1" dirty="0"/>
              <a:t>окситоцин,</a:t>
            </a:r>
            <a:r>
              <a:rPr lang="ru-RU" dirty="0"/>
              <a:t> так называемый связующий гормон, или гормон верности, он укрепляет отношения между людьми и ведет к тому, что мы очень хотим покровительствовать, заботиться, защищать близкого нам человека.</a:t>
            </a:r>
          </a:p>
          <a:p>
            <a:pPr algn="just"/>
            <a:r>
              <a:rPr lang="ru-RU" dirty="0"/>
              <a:t>В центре ожидания нейроны оценивают предполагаемую пользу от действия и при положительном решении выплескивают дофамин. Если ожидаемый успех действительно имеет место, из центра вознаграждения выбрасывается порция </a:t>
            </a:r>
            <a:r>
              <a:rPr lang="ru-RU" dirty="0" err="1"/>
              <a:t>эндорфинов</a:t>
            </a:r>
            <a:r>
              <a:rPr lang="ru-RU" dirty="0"/>
              <a:t> и опиатов</a:t>
            </a:r>
            <a:br>
              <a:rPr lang="ru-RU" dirty="0"/>
            </a:br>
            <a:r>
              <a:rPr lang="ru-RU" dirty="0"/>
              <a:t>Три </a:t>
            </a:r>
            <a:r>
              <a:rPr lang="ru-RU" dirty="0" err="1"/>
              <a:t>нейромедиатора</a:t>
            </a:r>
            <a:r>
              <a:rPr lang="ru-RU" dirty="0"/>
              <a:t>, носящиеся по мозгу, заботятся о том, чтобы мы могли аккуратно и сосредоточенно, не отвлекаясь, выполнять свою работу. Чем выше награда за старания, тем сильнее активизируется мотивационный механизм. Исследователи Медицинского колледжа Лондонского университета утверждают, что неосознанно воспринимаемый стимул способствует большей работоспособности. Когда нам удается выполнить особенно сложное задание, мы радуемся больше, чем если бы мы сделали что-то простое. И если происходит что-то неожиданно хорошее, выброс дофамина особенно высок – например, если вместо ожидаемой «тройки» за контрольную по истории ребенок получает «пятерку»</a:t>
            </a:r>
            <a:br>
              <a:rPr lang="ru-RU" dirty="0"/>
            </a:br>
            <a:r>
              <a:rPr lang="ru-RU" dirty="0"/>
              <a:t>Наш мозг от природы запрограммирован на мотивацию к учебе: полученное знание или овладение новым умением вознаграждается выплеском гормонов счастья. Обучение можно даже превратить в одержимость, поэтому очень важна правильная дозировка стимуляции. Если ребенок не знает точно, сможет ли он сделать задание, и тем не менее справляется с работой, степень ощущения успеха наивысшая. А вот если ожидаемого вознаграждения или похвалы не следует или предъявляются завышенные требования, система вознаграждения лопается. То же самое происходит, если успех становится чем-то само собой разумеющимся. Возможно, вы замечали это явление у своего ребенка: первый раз, сумев прыгнуть на три метра в прыжках в длину, он был очень горд собой, на пятый раз остался совершенно спокоен.</a:t>
            </a:r>
          </a:p>
          <a:p>
            <a:endParaRPr lang="ru-RU" dirty="0"/>
          </a:p>
        </p:txBody>
      </p:sp>
    </p:spTree>
    <p:extLst>
      <p:ext uri="{BB962C8B-B14F-4D97-AF65-F5344CB8AC3E}">
        <p14:creationId xmlns:p14="http://schemas.microsoft.com/office/powerpoint/2010/main" val="1442700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 волевом действии особая роль принадлежит </a:t>
            </a:r>
            <a:r>
              <a:rPr lang="ru-RU" b="1" dirty="0"/>
              <a:t>слову как раздражителю</a:t>
            </a:r>
            <a:r>
              <a:rPr lang="ru-RU" dirty="0"/>
              <a:t>. Слово может быть сигналом, действующим на человека извне (например, указание учителя), но оно часто является и внутренним требованием к самому себе, </a:t>
            </a:r>
            <a:r>
              <a:rPr lang="ru-RU" dirty="0" err="1"/>
              <a:t>самоприказом</a:t>
            </a:r>
            <a:r>
              <a:rPr lang="ru-RU" dirty="0"/>
              <a:t>. </a:t>
            </a:r>
          </a:p>
        </p:txBody>
      </p:sp>
    </p:spTree>
    <p:extLst>
      <p:ext uri="{BB962C8B-B14F-4D97-AF65-F5344CB8AC3E}">
        <p14:creationId xmlns:p14="http://schemas.microsoft.com/office/powerpoint/2010/main" val="2678180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3351</Words>
  <Application>Microsoft Office PowerPoint</Application>
  <PresentationFormat>Экран (4:3)</PresentationFormat>
  <Paragraphs>182</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Тема Office</vt:lpstr>
      <vt:lpstr>Презентация PowerPoint</vt:lpstr>
      <vt:lpstr>Воля – сознательное преодоление человеком трудностей на пути осуществления действия, достижения цели </vt:lpstr>
      <vt:lpstr>Физиология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Почему у людей разная сила воли?</vt:lpstr>
      <vt:lpstr>Функции воли </vt:lpstr>
      <vt:lpstr> Не каждое действие является волевым. </vt:lpstr>
      <vt:lpstr>Волевые действия имеют следующие особенности</vt:lpstr>
      <vt:lpstr>Презентация PowerPoint</vt:lpstr>
      <vt:lpstr>Взаимосвязь воли с другими сторонами психики </vt:lpstr>
      <vt:lpstr>Волевые качества</vt:lpstr>
      <vt:lpstr>Развитие в дошкольном возрасте</vt:lpstr>
      <vt:lpstr>Презентация PowerPoint</vt:lpstr>
      <vt:lpstr>Презентация PowerPoint</vt:lpstr>
      <vt:lpstr>Удержание и достижение цели зависит от ряда условий</vt:lpstr>
      <vt:lpstr>Исследование субъективного контроля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Исследование импульсивности </vt:lpstr>
      <vt:lpstr>Инструкция испытуемому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валерьян</dc:creator>
  <cp:lastModifiedBy>Валерьян</cp:lastModifiedBy>
  <cp:revision>14</cp:revision>
  <dcterms:created xsi:type="dcterms:W3CDTF">2012-12-25T17:56:36Z</dcterms:created>
  <dcterms:modified xsi:type="dcterms:W3CDTF">2019-10-09T19:18:44Z</dcterms:modified>
</cp:coreProperties>
</file>