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5" r:id="rId8"/>
    <p:sldId id="262" r:id="rId9"/>
    <p:sldId id="263" r:id="rId10"/>
    <p:sldId id="264" r:id="rId11"/>
    <p:sldId id="266" r:id="rId12"/>
    <p:sldId id="267" r:id="rId13"/>
    <p:sldId id="268" r:id="rId14"/>
    <p:sldId id="269" r:id="rId15"/>
    <p:sldId id="270" r:id="rId16"/>
    <p:sldId id="271" r:id="rId17"/>
    <p:sldId id="272"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0" d="100"/>
          <a:sy n="70" d="100"/>
        </p:scale>
        <p:origin x="70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42CF14-E06A-44AE-9A32-788DCDDE177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95D130AD-9109-49CA-87A1-BF9E8809E694}">
      <dgm:prSet/>
      <dgm:spPr/>
      <dgm:t>
        <a:bodyPr/>
        <a:lstStyle/>
        <a:p>
          <a:pPr rtl="0"/>
          <a:r>
            <a:rPr lang="ru-RU" dirty="0" smtClean="0"/>
            <a:t>стороны конфликта — это те субъекты социального взаимодей­ствия (участники), которые находятся в состоянии конфликта; </a:t>
          </a:r>
          <a:endParaRPr lang="ru-RU" dirty="0"/>
        </a:p>
      </dgm:t>
    </dgm:pt>
    <dgm:pt modelId="{C23E7875-526F-44FF-AD2B-8793054C63E0}" type="parTrans" cxnId="{408549F8-5EE8-4C80-BEB1-F46E94E3AD21}">
      <dgm:prSet/>
      <dgm:spPr/>
      <dgm:t>
        <a:bodyPr/>
        <a:lstStyle/>
        <a:p>
          <a:endParaRPr lang="ru-RU"/>
        </a:p>
      </dgm:t>
    </dgm:pt>
    <dgm:pt modelId="{43D677A9-2FF0-4F5C-8967-9C07EF7BA4D0}" type="sibTrans" cxnId="{408549F8-5EE8-4C80-BEB1-F46E94E3AD21}">
      <dgm:prSet/>
      <dgm:spPr/>
      <dgm:t>
        <a:bodyPr/>
        <a:lstStyle/>
        <a:p>
          <a:endParaRPr lang="ru-RU"/>
        </a:p>
      </dgm:t>
    </dgm:pt>
    <dgm:pt modelId="{97078945-3428-47B1-9DAA-7F9673E4AAF1}">
      <dgm:prSet/>
      <dgm:spPr/>
      <dgm:t>
        <a:bodyPr/>
        <a:lstStyle/>
        <a:p>
          <a:pPr rtl="0"/>
          <a:r>
            <a:rPr lang="ru-RU" dirty="0" smtClean="0"/>
            <a:t>предмет конфликта — то, по поводу чего возник конфликт. Он может быть материальным и психологическим, достаточно зна­чим для участников столкновения, являться фактором, определяющим поведение; </a:t>
          </a:r>
          <a:endParaRPr lang="ru-RU" dirty="0"/>
        </a:p>
      </dgm:t>
    </dgm:pt>
    <dgm:pt modelId="{886DC5C6-5A02-4E87-A098-01F3E839FF4A}" type="parTrans" cxnId="{49F02630-EB89-448E-B087-149EC8FC5CFB}">
      <dgm:prSet/>
      <dgm:spPr/>
      <dgm:t>
        <a:bodyPr/>
        <a:lstStyle/>
        <a:p>
          <a:endParaRPr lang="ru-RU"/>
        </a:p>
      </dgm:t>
    </dgm:pt>
    <dgm:pt modelId="{247D5D76-9E85-4B3C-810A-29F97043D480}" type="sibTrans" cxnId="{49F02630-EB89-448E-B087-149EC8FC5CFB}">
      <dgm:prSet/>
      <dgm:spPr/>
      <dgm:t>
        <a:bodyPr/>
        <a:lstStyle/>
        <a:p>
          <a:endParaRPr lang="ru-RU"/>
        </a:p>
      </dgm:t>
    </dgm:pt>
    <dgm:pt modelId="{73952E34-7525-441F-AE48-120840C709E4}">
      <dgm:prSet/>
      <dgm:spPr/>
      <dgm:t>
        <a:bodyPr/>
        <a:lstStyle/>
        <a:p>
          <a:pPr rtl="0"/>
          <a:r>
            <a:rPr lang="ru-RU" dirty="0" smtClean="0"/>
            <a:t>мотивы конфликта — внутренние побудительные силы, прово­цирующие участие в конфликте; </a:t>
          </a:r>
          <a:endParaRPr lang="ru-RU" dirty="0"/>
        </a:p>
      </dgm:t>
    </dgm:pt>
    <dgm:pt modelId="{E4BF69F4-2B10-45E9-8585-6920D3D87B82}" type="parTrans" cxnId="{ECE46114-6696-4258-AEFD-394884071968}">
      <dgm:prSet/>
      <dgm:spPr/>
      <dgm:t>
        <a:bodyPr/>
        <a:lstStyle/>
        <a:p>
          <a:endParaRPr lang="ru-RU"/>
        </a:p>
      </dgm:t>
    </dgm:pt>
    <dgm:pt modelId="{B74BC8CC-9A94-4A61-AA24-BC15884A38CF}" type="sibTrans" cxnId="{ECE46114-6696-4258-AEFD-394884071968}">
      <dgm:prSet/>
      <dgm:spPr/>
      <dgm:t>
        <a:bodyPr/>
        <a:lstStyle/>
        <a:p>
          <a:endParaRPr lang="ru-RU"/>
        </a:p>
      </dgm:t>
    </dgm:pt>
    <dgm:pt modelId="{8F6B498E-00E6-4A0C-A7FF-6EA8238F529C}">
      <dgm:prSet/>
      <dgm:spPr/>
      <dgm:t>
        <a:bodyPr/>
        <a:lstStyle/>
        <a:p>
          <a:pPr rtl="0"/>
          <a:r>
            <a:rPr lang="ru-RU" smtClean="0"/>
            <a:t>позиции конфликтующих сторон — то, о чем они заявляют друг другу в ходе конфликта;</a:t>
          </a:r>
          <a:endParaRPr lang="ru-RU"/>
        </a:p>
      </dgm:t>
    </dgm:pt>
    <dgm:pt modelId="{051A147F-A4B7-42DF-A2F3-17BFDE70FDB4}" type="parTrans" cxnId="{F643B8E6-44BF-4FDF-A9CC-312DFAE7385B}">
      <dgm:prSet/>
      <dgm:spPr/>
      <dgm:t>
        <a:bodyPr/>
        <a:lstStyle/>
        <a:p>
          <a:endParaRPr lang="ru-RU"/>
        </a:p>
      </dgm:t>
    </dgm:pt>
    <dgm:pt modelId="{977B9741-1802-4A25-9A1F-BDA7DBD0DACA}" type="sibTrans" cxnId="{F643B8E6-44BF-4FDF-A9CC-312DFAE7385B}">
      <dgm:prSet/>
      <dgm:spPr/>
      <dgm:t>
        <a:bodyPr/>
        <a:lstStyle/>
        <a:p>
          <a:endParaRPr lang="ru-RU"/>
        </a:p>
      </dgm:t>
    </dgm:pt>
    <dgm:pt modelId="{FFD984F6-9784-48D8-A524-6B226BB88EA8}">
      <dgm:prSet/>
      <dgm:spPr/>
      <dgm:t>
        <a:bodyPr/>
        <a:lstStyle/>
        <a:p>
          <a:pPr rtl="0"/>
          <a:r>
            <a:rPr lang="ru-RU" smtClean="0"/>
            <a:t>конфликтогены, т.е. слова («красные флажки»), действия (или бездействие), которые могут привести к конфликту.</a:t>
          </a:r>
          <a:endParaRPr lang="ru-RU"/>
        </a:p>
      </dgm:t>
    </dgm:pt>
    <dgm:pt modelId="{E81B9C65-C2E6-4234-B88B-AC5D340624F8}" type="parTrans" cxnId="{05CA1118-4C84-4C82-85BB-B8AE6EA82A4F}">
      <dgm:prSet/>
      <dgm:spPr/>
      <dgm:t>
        <a:bodyPr/>
        <a:lstStyle/>
        <a:p>
          <a:endParaRPr lang="ru-RU"/>
        </a:p>
      </dgm:t>
    </dgm:pt>
    <dgm:pt modelId="{A7CE386D-0F63-4A9F-A022-28A3C7E8B94A}" type="sibTrans" cxnId="{05CA1118-4C84-4C82-85BB-B8AE6EA82A4F}">
      <dgm:prSet/>
      <dgm:spPr/>
      <dgm:t>
        <a:bodyPr/>
        <a:lstStyle/>
        <a:p>
          <a:endParaRPr lang="ru-RU"/>
        </a:p>
      </dgm:t>
    </dgm:pt>
    <dgm:pt modelId="{0C0431E3-E335-496B-9A2C-5E46B25C0E3D}" type="pres">
      <dgm:prSet presAssocID="{E542CF14-E06A-44AE-9A32-788DCDDE1779}" presName="linear" presStyleCnt="0">
        <dgm:presLayoutVars>
          <dgm:animLvl val="lvl"/>
          <dgm:resizeHandles val="exact"/>
        </dgm:presLayoutVars>
      </dgm:prSet>
      <dgm:spPr/>
      <dgm:t>
        <a:bodyPr/>
        <a:lstStyle/>
        <a:p>
          <a:endParaRPr lang="ru-RU"/>
        </a:p>
      </dgm:t>
    </dgm:pt>
    <dgm:pt modelId="{F651D848-109F-48FF-AAD2-19115F1B41C4}" type="pres">
      <dgm:prSet presAssocID="{95D130AD-9109-49CA-87A1-BF9E8809E694}" presName="parentText" presStyleLbl="node1" presStyleIdx="0" presStyleCnt="5" custAng="0">
        <dgm:presLayoutVars>
          <dgm:chMax val="0"/>
          <dgm:bulletEnabled val="1"/>
        </dgm:presLayoutVars>
      </dgm:prSet>
      <dgm:spPr/>
      <dgm:t>
        <a:bodyPr/>
        <a:lstStyle/>
        <a:p>
          <a:endParaRPr lang="ru-RU"/>
        </a:p>
      </dgm:t>
    </dgm:pt>
    <dgm:pt modelId="{9459891B-6444-49C6-9722-59D39FDE756A}" type="pres">
      <dgm:prSet presAssocID="{43D677A9-2FF0-4F5C-8967-9C07EF7BA4D0}" presName="spacer" presStyleCnt="0"/>
      <dgm:spPr/>
    </dgm:pt>
    <dgm:pt modelId="{9E1E7689-F68D-49E1-8455-00C5A9D8641D}" type="pres">
      <dgm:prSet presAssocID="{97078945-3428-47B1-9DAA-7F9673E4AAF1}" presName="parentText" presStyleLbl="node1" presStyleIdx="1" presStyleCnt="5">
        <dgm:presLayoutVars>
          <dgm:chMax val="0"/>
          <dgm:bulletEnabled val="1"/>
        </dgm:presLayoutVars>
      </dgm:prSet>
      <dgm:spPr/>
      <dgm:t>
        <a:bodyPr/>
        <a:lstStyle/>
        <a:p>
          <a:endParaRPr lang="ru-RU"/>
        </a:p>
      </dgm:t>
    </dgm:pt>
    <dgm:pt modelId="{C1E67E27-4005-4E49-AFDC-F9D165FF2827}" type="pres">
      <dgm:prSet presAssocID="{247D5D76-9E85-4B3C-810A-29F97043D480}" presName="spacer" presStyleCnt="0"/>
      <dgm:spPr/>
    </dgm:pt>
    <dgm:pt modelId="{8CEF8889-1EEA-421A-B9E8-AFE21C33A368}" type="pres">
      <dgm:prSet presAssocID="{73952E34-7525-441F-AE48-120840C709E4}" presName="parentText" presStyleLbl="node1" presStyleIdx="2" presStyleCnt="5">
        <dgm:presLayoutVars>
          <dgm:chMax val="0"/>
          <dgm:bulletEnabled val="1"/>
        </dgm:presLayoutVars>
      </dgm:prSet>
      <dgm:spPr/>
      <dgm:t>
        <a:bodyPr/>
        <a:lstStyle/>
        <a:p>
          <a:endParaRPr lang="ru-RU"/>
        </a:p>
      </dgm:t>
    </dgm:pt>
    <dgm:pt modelId="{46D80553-60F6-4752-954B-9802274F5D18}" type="pres">
      <dgm:prSet presAssocID="{B74BC8CC-9A94-4A61-AA24-BC15884A38CF}" presName="spacer" presStyleCnt="0"/>
      <dgm:spPr/>
    </dgm:pt>
    <dgm:pt modelId="{A90B3152-B063-48E5-8749-4D293B53C641}" type="pres">
      <dgm:prSet presAssocID="{8F6B498E-00E6-4A0C-A7FF-6EA8238F529C}" presName="parentText" presStyleLbl="node1" presStyleIdx="3" presStyleCnt="5">
        <dgm:presLayoutVars>
          <dgm:chMax val="0"/>
          <dgm:bulletEnabled val="1"/>
        </dgm:presLayoutVars>
      </dgm:prSet>
      <dgm:spPr/>
      <dgm:t>
        <a:bodyPr/>
        <a:lstStyle/>
        <a:p>
          <a:endParaRPr lang="ru-RU"/>
        </a:p>
      </dgm:t>
    </dgm:pt>
    <dgm:pt modelId="{5D57062B-2E13-41B4-9ABB-2E3B592C63D5}" type="pres">
      <dgm:prSet presAssocID="{977B9741-1802-4A25-9A1F-BDA7DBD0DACA}" presName="spacer" presStyleCnt="0"/>
      <dgm:spPr/>
    </dgm:pt>
    <dgm:pt modelId="{18F55645-BBCE-4981-8D01-8CD1AD80E65C}" type="pres">
      <dgm:prSet presAssocID="{FFD984F6-9784-48D8-A524-6B226BB88EA8}" presName="parentText" presStyleLbl="node1" presStyleIdx="4" presStyleCnt="5">
        <dgm:presLayoutVars>
          <dgm:chMax val="0"/>
          <dgm:bulletEnabled val="1"/>
        </dgm:presLayoutVars>
      </dgm:prSet>
      <dgm:spPr/>
      <dgm:t>
        <a:bodyPr/>
        <a:lstStyle/>
        <a:p>
          <a:endParaRPr lang="ru-RU"/>
        </a:p>
      </dgm:t>
    </dgm:pt>
  </dgm:ptLst>
  <dgm:cxnLst>
    <dgm:cxn modelId="{B9C7518C-BA82-45DD-BE3C-FD62EB71E990}" type="presOf" srcId="{95D130AD-9109-49CA-87A1-BF9E8809E694}" destId="{F651D848-109F-48FF-AAD2-19115F1B41C4}" srcOrd="0" destOrd="0" presId="urn:microsoft.com/office/officeart/2005/8/layout/vList2"/>
    <dgm:cxn modelId="{ECE46114-6696-4258-AEFD-394884071968}" srcId="{E542CF14-E06A-44AE-9A32-788DCDDE1779}" destId="{73952E34-7525-441F-AE48-120840C709E4}" srcOrd="2" destOrd="0" parTransId="{E4BF69F4-2B10-45E9-8585-6920D3D87B82}" sibTransId="{B74BC8CC-9A94-4A61-AA24-BC15884A38CF}"/>
    <dgm:cxn modelId="{2A52F17A-5D09-4EFD-B949-3E7999811C7C}" type="presOf" srcId="{E542CF14-E06A-44AE-9A32-788DCDDE1779}" destId="{0C0431E3-E335-496B-9A2C-5E46B25C0E3D}" srcOrd="0" destOrd="0" presId="urn:microsoft.com/office/officeart/2005/8/layout/vList2"/>
    <dgm:cxn modelId="{49F02630-EB89-448E-B087-149EC8FC5CFB}" srcId="{E542CF14-E06A-44AE-9A32-788DCDDE1779}" destId="{97078945-3428-47B1-9DAA-7F9673E4AAF1}" srcOrd="1" destOrd="0" parTransId="{886DC5C6-5A02-4E87-A098-01F3E839FF4A}" sibTransId="{247D5D76-9E85-4B3C-810A-29F97043D480}"/>
    <dgm:cxn modelId="{AFB51A79-9259-481E-85AB-02E3D964BCDF}" type="presOf" srcId="{97078945-3428-47B1-9DAA-7F9673E4AAF1}" destId="{9E1E7689-F68D-49E1-8455-00C5A9D8641D}" srcOrd="0" destOrd="0" presId="urn:microsoft.com/office/officeart/2005/8/layout/vList2"/>
    <dgm:cxn modelId="{9EFC2926-BEAA-4AF4-A9FD-566F57BCD30C}" type="presOf" srcId="{73952E34-7525-441F-AE48-120840C709E4}" destId="{8CEF8889-1EEA-421A-B9E8-AFE21C33A368}" srcOrd="0" destOrd="0" presId="urn:microsoft.com/office/officeart/2005/8/layout/vList2"/>
    <dgm:cxn modelId="{05CA1118-4C84-4C82-85BB-B8AE6EA82A4F}" srcId="{E542CF14-E06A-44AE-9A32-788DCDDE1779}" destId="{FFD984F6-9784-48D8-A524-6B226BB88EA8}" srcOrd="4" destOrd="0" parTransId="{E81B9C65-C2E6-4234-B88B-AC5D340624F8}" sibTransId="{A7CE386D-0F63-4A9F-A022-28A3C7E8B94A}"/>
    <dgm:cxn modelId="{F643B8E6-44BF-4FDF-A9CC-312DFAE7385B}" srcId="{E542CF14-E06A-44AE-9A32-788DCDDE1779}" destId="{8F6B498E-00E6-4A0C-A7FF-6EA8238F529C}" srcOrd="3" destOrd="0" parTransId="{051A147F-A4B7-42DF-A2F3-17BFDE70FDB4}" sibTransId="{977B9741-1802-4A25-9A1F-BDA7DBD0DACA}"/>
    <dgm:cxn modelId="{07B1DEBE-88D1-445E-BC5A-0CE8B027D978}" type="presOf" srcId="{8F6B498E-00E6-4A0C-A7FF-6EA8238F529C}" destId="{A90B3152-B063-48E5-8749-4D293B53C641}" srcOrd="0" destOrd="0" presId="urn:microsoft.com/office/officeart/2005/8/layout/vList2"/>
    <dgm:cxn modelId="{408549F8-5EE8-4C80-BEB1-F46E94E3AD21}" srcId="{E542CF14-E06A-44AE-9A32-788DCDDE1779}" destId="{95D130AD-9109-49CA-87A1-BF9E8809E694}" srcOrd="0" destOrd="0" parTransId="{C23E7875-526F-44FF-AD2B-8793054C63E0}" sibTransId="{43D677A9-2FF0-4F5C-8967-9C07EF7BA4D0}"/>
    <dgm:cxn modelId="{2861392C-0846-45CF-92F8-CDCD85631B70}" type="presOf" srcId="{FFD984F6-9784-48D8-A524-6B226BB88EA8}" destId="{18F55645-BBCE-4981-8D01-8CD1AD80E65C}" srcOrd="0" destOrd="0" presId="urn:microsoft.com/office/officeart/2005/8/layout/vList2"/>
    <dgm:cxn modelId="{D4FA15E8-43BB-43ED-8280-E486E669A78B}" type="presParOf" srcId="{0C0431E3-E335-496B-9A2C-5E46B25C0E3D}" destId="{F651D848-109F-48FF-AAD2-19115F1B41C4}" srcOrd="0" destOrd="0" presId="urn:microsoft.com/office/officeart/2005/8/layout/vList2"/>
    <dgm:cxn modelId="{07C869BC-0DF2-41AD-B7EC-6B26E41236BC}" type="presParOf" srcId="{0C0431E3-E335-496B-9A2C-5E46B25C0E3D}" destId="{9459891B-6444-49C6-9722-59D39FDE756A}" srcOrd="1" destOrd="0" presId="urn:microsoft.com/office/officeart/2005/8/layout/vList2"/>
    <dgm:cxn modelId="{166036C3-8F27-4816-BF8D-BE55A724E442}" type="presParOf" srcId="{0C0431E3-E335-496B-9A2C-5E46B25C0E3D}" destId="{9E1E7689-F68D-49E1-8455-00C5A9D8641D}" srcOrd="2" destOrd="0" presId="urn:microsoft.com/office/officeart/2005/8/layout/vList2"/>
    <dgm:cxn modelId="{E1D6A822-A974-4E67-ADD9-EE4D0F27C5C0}" type="presParOf" srcId="{0C0431E3-E335-496B-9A2C-5E46B25C0E3D}" destId="{C1E67E27-4005-4E49-AFDC-F9D165FF2827}" srcOrd="3" destOrd="0" presId="urn:microsoft.com/office/officeart/2005/8/layout/vList2"/>
    <dgm:cxn modelId="{67608897-5856-45F7-A3D0-93D7B67C76CD}" type="presParOf" srcId="{0C0431E3-E335-496B-9A2C-5E46B25C0E3D}" destId="{8CEF8889-1EEA-421A-B9E8-AFE21C33A368}" srcOrd="4" destOrd="0" presId="urn:microsoft.com/office/officeart/2005/8/layout/vList2"/>
    <dgm:cxn modelId="{57755270-3D2F-4A16-AB60-DE46AF44E82F}" type="presParOf" srcId="{0C0431E3-E335-496B-9A2C-5E46B25C0E3D}" destId="{46D80553-60F6-4752-954B-9802274F5D18}" srcOrd="5" destOrd="0" presId="urn:microsoft.com/office/officeart/2005/8/layout/vList2"/>
    <dgm:cxn modelId="{8DBE2908-EEED-4CE3-821D-0F7711656164}" type="presParOf" srcId="{0C0431E3-E335-496B-9A2C-5E46B25C0E3D}" destId="{A90B3152-B063-48E5-8749-4D293B53C641}" srcOrd="6" destOrd="0" presId="urn:microsoft.com/office/officeart/2005/8/layout/vList2"/>
    <dgm:cxn modelId="{9B0E4EB6-60AD-42CB-8CFE-A8F239925EC1}" type="presParOf" srcId="{0C0431E3-E335-496B-9A2C-5E46B25C0E3D}" destId="{5D57062B-2E13-41B4-9ABB-2E3B592C63D5}" srcOrd="7" destOrd="0" presId="urn:microsoft.com/office/officeart/2005/8/layout/vList2"/>
    <dgm:cxn modelId="{AC55668C-5DFD-4E51-A795-E2521E5D7F30}" type="presParOf" srcId="{0C0431E3-E335-496B-9A2C-5E46B25C0E3D}" destId="{18F55645-BBCE-4981-8D01-8CD1AD80E65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1EB3F7-56C0-4A05-BE12-A3C45FFA3E5B}"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ru-RU"/>
        </a:p>
      </dgm:t>
    </dgm:pt>
    <dgm:pt modelId="{9FC9B3B0-4240-4BB1-81BA-15B60E2D6905}">
      <dgm:prSet/>
      <dgm:spPr/>
      <dgm:t>
        <a:bodyPr/>
        <a:lstStyle/>
        <a:p>
          <a:pPr rtl="0"/>
          <a:r>
            <a:rPr lang="ru-RU" smtClean="0"/>
            <a:t>наиболее распростра­ненный тип конфликта из-за несовместимости взглядов, инте­ресов, целей, направленности и потребностей участников взаимодействия, преследующих свои конкретные цели. Встречают­ся межличностные конфликты вертикальные (учитель— ученик), горизонтальные (коллега — коллега) и смешанные. Эти конфликты обычно разрешаются руководителем — фасилитатором (от англ. facilitate — облегчать, помогать, способствовать); »</a:t>
          </a:r>
          <a:endParaRPr lang="ru-RU"/>
        </a:p>
      </dgm:t>
    </dgm:pt>
    <dgm:pt modelId="{016EA1B6-2CBB-427B-B67E-856EE89D3E79}" type="parTrans" cxnId="{8C232B1C-EBA3-4108-B70D-D7B16014B804}">
      <dgm:prSet/>
      <dgm:spPr/>
      <dgm:t>
        <a:bodyPr/>
        <a:lstStyle/>
        <a:p>
          <a:endParaRPr lang="ru-RU"/>
        </a:p>
      </dgm:t>
    </dgm:pt>
    <dgm:pt modelId="{E1C4783B-1BA5-462B-A25A-876C648C6358}" type="sibTrans" cxnId="{8C232B1C-EBA3-4108-B70D-D7B16014B804}">
      <dgm:prSet/>
      <dgm:spPr/>
      <dgm:t>
        <a:bodyPr/>
        <a:lstStyle/>
        <a:p>
          <a:endParaRPr lang="ru-RU"/>
        </a:p>
      </dgm:t>
    </dgm:pt>
    <dgm:pt modelId="{3FBC002E-6A32-4817-8D2D-A0D5990EDCE1}" type="pres">
      <dgm:prSet presAssocID="{561EB3F7-56C0-4A05-BE12-A3C45FFA3E5B}" presName="linear" presStyleCnt="0">
        <dgm:presLayoutVars>
          <dgm:animLvl val="lvl"/>
          <dgm:resizeHandles val="exact"/>
        </dgm:presLayoutVars>
      </dgm:prSet>
      <dgm:spPr/>
      <dgm:t>
        <a:bodyPr/>
        <a:lstStyle/>
        <a:p>
          <a:endParaRPr lang="ru-RU"/>
        </a:p>
      </dgm:t>
    </dgm:pt>
    <dgm:pt modelId="{FAD3DD8F-D31E-4170-8215-FC9F877D8020}" type="pres">
      <dgm:prSet presAssocID="{9FC9B3B0-4240-4BB1-81BA-15B60E2D6905}" presName="parentText" presStyleLbl="node1" presStyleIdx="0" presStyleCnt="1">
        <dgm:presLayoutVars>
          <dgm:chMax val="0"/>
          <dgm:bulletEnabled val="1"/>
        </dgm:presLayoutVars>
      </dgm:prSet>
      <dgm:spPr/>
      <dgm:t>
        <a:bodyPr/>
        <a:lstStyle/>
        <a:p>
          <a:endParaRPr lang="ru-RU"/>
        </a:p>
      </dgm:t>
    </dgm:pt>
  </dgm:ptLst>
  <dgm:cxnLst>
    <dgm:cxn modelId="{0EA8310F-31C6-47A4-AA6D-218885144EEA}" type="presOf" srcId="{561EB3F7-56C0-4A05-BE12-A3C45FFA3E5B}" destId="{3FBC002E-6A32-4817-8D2D-A0D5990EDCE1}" srcOrd="0" destOrd="0" presId="urn:microsoft.com/office/officeart/2005/8/layout/vList2"/>
    <dgm:cxn modelId="{3589099C-750C-415A-8709-60059915EF2E}" type="presOf" srcId="{9FC9B3B0-4240-4BB1-81BA-15B60E2D6905}" destId="{FAD3DD8F-D31E-4170-8215-FC9F877D8020}" srcOrd="0" destOrd="0" presId="urn:microsoft.com/office/officeart/2005/8/layout/vList2"/>
    <dgm:cxn modelId="{8C232B1C-EBA3-4108-B70D-D7B16014B804}" srcId="{561EB3F7-56C0-4A05-BE12-A3C45FFA3E5B}" destId="{9FC9B3B0-4240-4BB1-81BA-15B60E2D6905}" srcOrd="0" destOrd="0" parTransId="{016EA1B6-2CBB-427B-B67E-856EE89D3E79}" sibTransId="{E1C4783B-1BA5-462B-A25A-876C648C6358}"/>
    <dgm:cxn modelId="{8C766CC9-B142-41E2-A8E0-CFDA2FF817BD}" type="presParOf" srcId="{3FBC002E-6A32-4817-8D2D-A0D5990EDCE1}" destId="{FAD3DD8F-D31E-4170-8215-FC9F877D802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7E4C89-B233-476F-8BE6-BADBC3D7CF2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ru-RU"/>
        </a:p>
      </dgm:t>
    </dgm:pt>
    <dgm:pt modelId="{6E911388-2D6F-42C9-BE1C-8BF2EB133E11}">
      <dgm:prSet/>
      <dgm:spPr/>
      <dgm:t>
        <a:bodyPr/>
        <a:lstStyle/>
        <a:p>
          <a:pPr rtl="0"/>
          <a:r>
            <a:rPr lang="ru-RU" smtClean="0"/>
            <a:t>между личностью и группой — проявляется как противоречие между ожиданиями отдельной личности и сложившимися в группе нормами поведения и общения;</a:t>
          </a:r>
          <a:endParaRPr lang="ru-RU"/>
        </a:p>
      </dgm:t>
    </dgm:pt>
    <dgm:pt modelId="{813A94AB-FF9D-4BB4-8402-502FCDC7FD68}" type="parTrans" cxnId="{F9CA3BB9-74C6-4038-A24C-C60F86D04E25}">
      <dgm:prSet/>
      <dgm:spPr/>
      <dgm:t>
        <a:bodyPr/>
        <a:lstStyle/>
        <a:p>
          <a:endParaRPr lang="ru-RU"/>
        </a:p>
      </dgm:t>
    </dgm:pt>
    <dgm:pt modelId="{5EF4BF31-6E87-408A-A67C-BC42DEA70D18}" type="sibTrans" cxnId="{F9CA3BB9-74C6-4038-A24C-C60F86D04E25}">
      <dgm:prSet/>
      <dgm:spPr/>
      <dgm:t>
        <a:bodyPr/>
        <a:lstStyle/>
        <a:p>
          <a:endParaRPr lang="ru-RU"/>
        </a:p>
      </dgm:t>
    </dgm:pt>
    <dgm:pt modelId="{E458B501-652E-4450-A84A-76FBA7D16CE4}">
      <dgm:prSet/>
      <dgm:spPr/>
      <dgm:t>
        <a:bodyPr/>
        <a:lstStyle/>
        <a:p>
          <a:pPr rtl="0"/>
          <a:r>
            <a:rPr lang="ru-RU" smtClean="0"/>
            <a:t>межгрупповой — происходит вследствие столкновения интере­ сов различных групп.</a:t>
          </a:r>
          <a:endParaRPr lang="ru-RU"/>
        </a:p>
      </dgm:t>
    </dgm:pt>
    <dgm:pt modelId="{A7B03D8F-39F0-4AB6-9736-3473F9A19927}" type="parTrans" cxnId="{CE802BCA-4F80-4C8B-8C88-016CD8A2EA1A}">
      <dgm:prSet/>
      <dgm:spPr/>
      <dgm:t>
        <a:bodyPr/>
        <a:lstStyle/>
        <a:p>
          <a:endParaRPr lang="ru-RU"/>
        </a:p>
      </dgm:t>
    </dgm:pt>
    <dgm:pt modelId="{DF32BB7F-4D06-4793-800F-A77FA6E7C61A}" type="sibTrans" cxnId="{CE802BCA-4F80-4C8B-8C88-016CD8A2EA1A}">
      <dgm:prSet/>
      <dgm:spPr/>
      <dgm:t>
        <a:bodyPr/>
        <a:lstStyle/>
        <a:p>
          <a:endParaRPr lang="ru-RU"/>
        </a:p>
      </dgm:t>
    </dgm:pt>
    <dgm:pt modelId="{233020AB-DEFC-47C6-81BA-2AC7149872A1}" type="pres">
      <dgm:prSet presAssocID="{697E4C89-B233-476F-8BE6-BADBC3D7CF2A}" presName="linear" presStyleCnt="0">
        <dgm:presLayoutVars>
          <dgm:animLvl val="lvl"/>
          <dgm:resizeHandles val="exact"/>
        </dgm:presLayoutVars>
      </dgm:prSet>
      <dgm:spPr/>
      <dgm:t>
        <a:bodyPr/>
        <a:lstStyle/>
        <a:p>
          <a:endParaRPr lang="ru-RU"/>
        </a:p>
      </dgm:t>
    </dgm:pt>
    <dgm:pt modelId="{94CAC843-6D37-4CB7-BB01-6130560748F5}" type="pres">
      <dgm:prSet presAssocID="{6E911388-2D6F-42C9-BE1C-8BF2EB133E11}" presName="parentText" presStyleLbl="node1" presStyleIdx="0" presStyleCnt="2">
        <dgm:presLayoutVars>
          <dgm:chMax val="0"/>
          <dgm:bulletEnabled val="1"/>
        </dgm:presLayoutVars>
      </dgm:prSet>
      <dgm:spPr/>
      <dgm:t>
        <a:bodyPr/>
        <a:lstStyle/>
        <a:p>
          <a:endParaRPr lang="ru-RU"/>
        </a:p>
      </dgm:t>
    </dgm:pt>
    <dgm:pt modelId="{8E0233E0-7487-48F7-B6D8-E7A0162FDB01}" type="pres">
      <dgm:prSet presAssocID="{5EF4BF31-6E87-408A-A67C-BC42DEA70D18}" presName="spacer" presStyleCnt="0"/>
      <dgm:spPr/>
    </dgm:pt>
    <dgm:pt modelId="{EA036418-80D2-4BAF-9BD4-CEECC2F9F3EA}" type="pres">
      <dgm:prSet presAssocID="{E458B501-652E-4450-A84A-76FBA7D16CE4}" presName="parentText" presStyleLbl="node1" presStyleIdx="1" presStyleCnt="2">
        <dgm:presLayoutVars>
          <dgm:chMax val="0"/>
          <dgm:bulletEnabled val="1"/>
        </dgm:presLayoutVars>
      </dgm:prSet>
      <dgm:spPr/>
      <dgm:t>
        <a:bodyPr/>
        <a:lstStyle/>
        <a:p>
          <a:endParaRPr lang="ru-RU"/>
        </a:p>
      </dgm:t>
    </dgm:pt>
  </dgm:ptLst>
  <dgm:cxnLst>
    <dgm:cxn modelId="{92921438-025E-4EB2-B8C6-01DF7FF30178}" type="presOf" srcId="{6E911388-2D6F-42C9-BE1C-8BF2EB133E11}" destId="{94CAC843-6D37-4CB7-BB01-6130560748F5}" srcOrd="0" destOrd="0" presId="urn:microsoft.com/office/officeart/2005/8/layout/vList2"/>
    <dgm:cxn modelId="{862FCD03-9CD3-4441-ADC0-7C0A2B28D50D}" type="presOf" srcId="{E458B501-652E-4450-A84A-76FBA7D16CE4}" destId="{EA036418-80D2-4BAF-9BD4-CEECC2F9F3EA}" srcOrd="0" destOrd="0" presId="urn:microsoft.com/office/officeart/2005/8/layout/vList2"/>
    <dgm:cxn modelId="{F9CA3BB9-74C6-4038-A24C-C60F86D04E25}" srcId="{697E4C89-B233-476F-8BE6-BADBC3D7CF2A}" destId="{6E911388-2D6F-42C9-BE1C-8BF2EB133E11}" srcOrd="0" destOrd="0" parTransId="{813A94AB-FF9D-4BB4-8402-502FCDC7FD68}" sibTransId="{5EF4BF31-6E87-408A-A67C-BC42DEA70D18}"/>
    <dgm:cxn modelId="{CE802BCA-4F80-4C8B-8C88-016CD8A2EA1A}" srcId="{697E4C89-B233-476F-8BE6-BADBC3D7CF2A}" destId="{E458B501-652E-4450-A84A-76FBA7D16CE4}" srcOrd="1" destOrd="0" parTransId="{A7B03D8F-39F0-4AB6-9736-3473F9A19927}" sibTransId="{DF32BB7F-4D06-4793-800F-A77FA6E7C61A}"/>
    <dgm:cxn modelId="{84C6610C-CCAD-4551-AE52-AE5F5B23B50F}" type="presOf" srcId="{697E4C89-B233-476F-8BE6-BADBC3D7CF2A}" destId="{233020AB-DEFC-47C6-81BA-2AC7149872A1}" srcOrd="0" destOrd="0" presId="urn:microsoft.com/office/officeart/2005/8/layout/vList2"/>
    <dgm:cxn modelId="{DA4203CB-CFD7-4040-B6F4-A8856578773F}" type="presParOf" srcId="{233020AB-DEFC-47C6-81BA-2AC7149872A1}" destId="{94CAC843-6D37-4CB7-BB01-6130560748F5}" srcOrd="0" destOrd="0" presId="urn:microsoft.com/office/officeart/2005/8/layout/vList2"/>
    <dgm:cxn modelId="{81CE45BC-1DD8-492A-A966-E9719620E430}" type="presParOf" srcId="{233020AB-DEFC-47C6-81BA-2AC7149872A1}" destId="{8E0233E0-7487-48F7-B6D8-E7A0162FDB01}" srcOrd="1" destOrd="0" presId="urn:microsoft.com/office/officeart/2005/8/layout/vList2"/>
    <dgm:cxn modelId="{9A07A76C-6E89-42CF-9BDE-A21C6675A774}" type="presParOf" srcId="{233020AB-DEFC-47C6-81BA-2AC7149872A1}" destId="{EA036418-80D2-4BAF-9BD4-CEECC2F9F3E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1D848-109F-48FF-AAD2-19115F1B41C4}">
      <dsp:nvSpPr>
        <dsp:cNvPr id="0" name=""/>
        <dsp:cNvSpPr/>
      </dsp:nvSpPr>
      <dsp:spPr>
        <a:xfrm>
          <a:off x="0" y="28967"/>
          <a:ext cx="10131425" cy="95099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ru-RU" sz="1700" kern="1200" dirty="0" smtClean="0"/>
            <a:t>стороны конфликта — это те субъекты социального взаимодей­ствия (участники), которые находятся в состоянии конфликта; </a:t>
          </a:r>
          <a:endParaRPr lang="ru-RU" sz="1700" kern="1200" dirty="0"/>
        </a:p>
      </dsp:txBody>
      <dsp:txXfrm>
        <a:off x="46424" y="75391"/>
        <a:ext cx="10038577" cy="858142"/>
      </dsp:txXfrm>
    </dsp:sp>
    <dsp:sp modelId="{9E1E7689-F68D-49E1-8455-00C5A9D8641D}">
      <dsp:nvSpPr>
        <dsp:cNvPr id="0" name=""/>
        <dsp:cNvSpPr/>
      </dsp:nvSpPr>
      <dsp:spPr>
        <a:xfrm>
          <a:off x="0" y="1028918"/>
          <a:ext cx="10131425" cy="950990"/>
        </a:xfrm>
        <a:prstGeom prst="roundRect">
          <a:avLst/>
        </a:prstGeom>
        <a:solidFill>
          <a:schemeClr val="accent4">
            <a:hueOff val="1280102"/>
            <a:satOff val="6731"/>
            <a:lumOff val="-152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ru-RU" sz="1700" kern="1200" dirty="0" smtClean="0"/>
            <a:t>предмет конфликта — то, по поводу чего возник конфликт. Он может быть материальным и психологическим, достаточно зна­чим для участников столкновения, являться фактором, определяющим поведение; </a:t>
          </a:r>
          <a:endParaRPr lang="ru-RU" sz="1700" kern="1200" dirty="0"/>
        </a:p>
      </dsp:txBody>
      <dsp:txXfrm>
        <a:off x="46424" y="1075342"/>
        <a:ext cx="10038577" cy="858142"/>
      </dsp:txXfrm>
    </dsp:sp>
    <dsp:sp modelId="{8CEF8889-1EEA-421A-B9E8-AFE21C33A368}">
      <dsp:nvSpPr>
        <dsp:cNvPr id="0" name=""/>
        <dsp:cNvSpPr/>
      </dsp:nvSpPr>
      <dsp:spPr>
        <a:xfrm>
          <a:off x="0" y="2028868"/>
          <a:ext cx="10131425" cy="950990"/>
        </a:xfrm>
        <a:prstGeom prst="roundRect">
          <a:avLst/>
        </a:prstGeom>
        <a:solidFill>
          <a:schemeClr val="accent4">
            <a:hueOff val="2560204"/>
            <a:satOff val="13462"/>
            <a:lumOff val="-304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ru-RU" sz="1700" kern="1200" dirty="0" smtClean="0"/>
            <a:t>мотивы конфликта — внутренние побудительные силы, прово­цирующие участие в конфликте; </a:t>
          </a:r>
          <a:endParaRPr lang="ru-RU" sz="1700" kern="1200" dirty="0"/>
        </a:p>
      </dsp:txBody>
      <dsp:txXfrm>
        <a:off x="46424" y="2075292"/>
        <a:ext cx="10038577" cy="858142"/>
      </dsp:txXfrm>
    </dsp:sp>
    <dsp:sp modelId="{A90B3152-B063-48E5-8749-4D293B53C641}">
      <dsp:nvSpPr>
        <dsp:cNvPr id="0" name=""/>
        <dsp:cNvSpPr/>
      </dsp:nvSpPr>
      <dsp:spPr>
        <a:xfrm>
          <a:off x="0" y="3028819"/>
          <a:ext cx="10131425" cy="950990"/>
        </a:xfrm>
        <a:prstGeom prst="roundRect">
          <a:avLst/>
        </a:prstGeom>
        <a:solidFill>
          <a:schemeClr val="accent4">
            <a:hueOff val="3840307"/>
            <a:satOff val="20193"/>
            <a:lumOff val="-455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ru-RU" sz="1700" kern="1200" smtClean="0"/>
            <a:t>позиции конфликтующих сторон — то, о чем они заявляют друг другу в ходе конфликта;</a:t>
          </a:r>
          <a:endParaRPr lang="ru-RU" sz="1700" kern="1200"/>
        </a:p>
      </dsp:txBody>
      <dsp:txXfrm>
        <a:off x="46424" y="3075243"/>
        <a:ext cx="10038577" cy="858142"/>
      </dsp:txXfrm>
    </dsp:sp>
    <dsp:sp modelId="{18F55645-BBCE-4981-8D01-8CD1AD80E65C}">
      <dsp:nvSpPr>
        <dsp:cNvPr id="0" name=""/>
        <dsp:cNvSpPr/>
      </dsp:nvSpPr>
      <dsp:spPr>
        <a:xfrm>
          <a:off x="0" y="4028769"/>
          <a:ext cx="10131425" cy="950990"/>
        </a:xfrm>
        <a:prstGeom prst="roundRect">
          <a:avLst/>
        </a:prstGeom>
        <a:solidFill>
          <a:schemeClr val="accent4">
            <a:hueOff val="5120409"/>
            <a:satOff val="26924"/>
            <a:lumOff val="-607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ru-RU" sz="1700" kern="1200" smtClean="0"/>
            <a:t>конфликтогены, т.е. слова («красные флажки»), действия (или бездействие), которые могут привести к конфликту.</a:t>
          </a:r>
          <a:endParaRPr lang="ru-RU" sz="1700" kern="1200"/>
        </a:p>
      </dsp:txBody>
      <dsp:txXfrm>
        <a:off x="46424" y="4075193"/>
        <a:ext cx="10038577" cy="858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37FF7B9-87EF-4650-BDC2-DBA2597A05EA}" type="datetimeFigureOut">
              <a:rPr lang="ru-RU" smtClean="0"/>
              <a:t>21.12.2016</a:t>
            </a:fld>
            <a:endParaRPr lang="ru-RU"/>
          </a:p>
        </p:txBody>
      </p:sp>
      <p:sp>
        <p:nvSpPr>
          <p:cNvPr id="5" name="Footer Placeholder 4"/>
          <p:cNvSpPr>
            <a:spLocks noGrp="1"/>
          </p:cNvSpPr>
          <p:nvPr>
            <p:ph type="ftr" sz="quarter" idx="11"/>
          </p:nvPr>
        </p:nvSpPr>
        <p:spPr>
          <a:xfrm>
            <a:off x="3962399" y="5870575"/>
            <a:ext cx="4893958" cy="377825"/>
          </a:xfrm>
        </p:spPr>
        <p:txBody>
          <a:bodyPr/>
          <a:lstStyle/>
          <a:p>
            <a:endParaRPr lang="ru-RU"/>
          </a:p>
        </p:txBody>
      </p:sp>
      <p:sp>
        <p:nvSpPr>
          <p:cNvPr id="6" name="Slide Number Placeholder 5"/>
          <p:cNvSpPr>
            <a:spLocks noGrp="1"/>
          </p:cNvSpPr>
          <p:nvPr>
            <p:ph type="sldNum" sz="quarter" idx="12"/>
          </p:nvPr>
        </p:nvSpPr>
        <p:spPr>
          <a:xfrm>
            <a:off x="10608958" y="5870575"/>
            <a:ext cx="551167" cy="377825"/>
          </a:xfrm>
        </p:spPr>
        <p:txBody>
          <a:bodyPr/>
          <a:lstStyle/>
          <a:p>
            <a:fld id="{ECD0A80B-47D1-4A31-9397-FF67062EA314}" type="slidenum">
              <a:rPr lang="ru-RU" smtClean="0"/>
              <a:t>‹#›</a:t>
            </a:fld>
            <a:endParaRPr lang="ru-RU"/>
          </a:p>
        </p:txBody>
      </p:sp>
    </p:spTree>
    <p:extLst>
      <p:ext uri="{BB962C8B-B14F-4D97-AF65-F5344CB8AC3E}">
        <p14:creationId xmlns:p14="http://schemas.microsoft.com/office/powerpoint/2010/main" val="113416949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37FF7B9-87EF-4650-BDC2-DBA2597A05EA}" type="datetimeFigureOut">
              <a:rPr lang="ru-RU" smtClean="0"/>
              <a:t>21.12.2016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CD0A80B-47D1-4A31-9397-FF67062EA314}" type="slidenum">
              <a:rPr lang="ru-RU" smtClean="0"/>
              <a:t>‹#›</a:t>
            </a:fld>
            <a:endParaRPr lang="ru-RU"/>
          </a:p>
        </p:txBody>
      </p:sp>
    </p:spTree>
    <p:extLst>
      <p:ext uri="{BB962C8B-B14F-4D97-AF65-F5344CB8AC3E}">
        <p14:creationId xmlns:p14="http://schemas.microsoft.com/office/powerpoint/2010/main" val="1938733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37FF7B9-87EF-4650-BDC2-DBA2597A05EA}" type="datetimeFigureOut">
              <a:rPr lang="ru-RU" smtClean="0"/>
              <a:t>21.12.2016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CD0A80B-47D1-4A31-9397-FF67062EA314}" type="slidenum">
              <a:rPr lang="ru-RU" smtClean="0"/>
              <a:t>‹#›</a:t>
            </a:fld>
            <a:endParaRPr lang="ru-RU"/>
          </a:p>
        </p:txBody>
      </p:sp>
    </p:spTree>
    <p:extLst>
      <p:ext uri="{BB962C8B-B14F-4D97-AF65-F5344CB8AC3E}">
        <p14:creationId xmlns:p14="http://schemas.microsoft.com/office/powerpoint/2010/main" val="221385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37FF7B9-87EF-4650-BDC2-DBA2597A05EA}" type="datetimeFigureOut">
              <a:rPr lang="ru-RU" smtClean="0"/>
              <a:t>21.12.2016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CD0A80B-47D1-4A31-9397-FF67062EA314}" type="slidenum">
              <a:rPr lang="ru-RU" smtClean="0"/>
              <a:t>‹#›</a:t>
            </a:fld>
            <a:endParaRPr lang="ru-RU"/>
          </a:p>
        </p:txBody>
      </p:sp>
    </p:spTree>
    <p:extLst>
      <p:ext uri="{BB962C8B-B14F-4D97-AF65-F5344CB8AC3E}">
        <p14:creationId xmlns:p14="http://schemas.microsoft.com/office/powerpoint/2010/main" val="1983738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37FF7B9-87EF-4650-BDC2-DBA2597A05EA}" type="datetimeFigureOut">
              <a:rPr lang="ru-RU" smtClean="0"/>
              <a:t>21.12.2016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CD0A80B-47D1-4A31-9397-FF67062EA314}" type="slidenum">
              <a:rPr lang="ru-RU" smtClean="0"/>
              <a:t>‹#›</a:t>
            </a:fld>
            <a:endParaRPr lang="ru-RU"/>
          </a:p>
        </p:txBody>
      </p:sp>
    </p:spTree>
    <p:extLst>
      <p:ext uri="{BB962C8B-B14F-4D97-AF65-F5344CB8AC3E}">
        <p14:creationId xmlns:p14="http://schemas.microsoft.com/office/powerpoint/2010/main" val="2232277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37FF7B9-87EF-4650-BDC2-DBA2597A05EA}" type="datetimeFigureOut">
              <a:rPr lang="ru-RU" smtClean="0"/>
              <a:t>21.12.2016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CD0A80B-47D1-4A31-9397-FF67062EA314}" type="slidenum">
              <a:rPr lang="ru-RU" smtClean="0"/>
              <a:t>‹#›</a:t>
            </a:fld>
            <a:endParaRPr lang="ru-RU"/>
          </a:p>
        </p:txBody>
      </p:sp>
    </p:spTree>
    <p:extLst>
      <p:ext uri="{BB962C8B-B14F-4D97-AF65-F5344CB8AC3E}">
        <p14:creationId xmlns:p14="http://schemas.microsoft.com/office/powerpoint/2010/main" val="1457610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37FF7B9-87EF-4650-BDC2-DBA2597A05EA}" type="datetimeFigureOut">
              <a:rPr lang="ru-RU" smtClean="0"/>
              <a:t>21.12.2016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CD0A80B-47D1-4A31-9397-FF67062EA314}" type="slidenum">
              <a:rPr lang="ru-RU" smtClean="0"/>
              <a:t>‹#›</a:t>
            </a:fld>
            <a:endParaRPr lang="ru-RU"/>
          </a:p>
        </p:txBody>
      </p:sp>
    </p:spTree>
    <p:extLst>
      <p:ext uri="{BB962C8B-B14F-4D97-AF65-F5344CB8AC3E}">
        <p14:creationId xmlns:p14="http://schemas.microsoft.com/office/powerpoint/2010/main" val="2824314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37FF7B9-87EF-4650-BDC2-DBA2597A05EA}" type="datetimeFigureOut">
              <a:rPr lang="ru-RU" smtClean="0"/>
              <a:t>21.12.2016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CD0A80B-47D1-4A31-9397-FF67062EA314}" type="slidenum">
              <a:rPr lang="ru-RU" smtClean="0"/>
              <a:t>‹#›</a:t>
            </a:fld>
            <a:endParaRPr lang="ru-RU"/>
          </a:p>
        </p:txBody>
      </p:sp>
    </p:spTree>
    <p:extLst>
      <p:ext uri="{BB962C8B-B14F-4D97-AF65-F5344CB8AC3E}">
        <p14:creationId xmlns:p14="http://schemas.microsoft.com/office/powerpoint/2010/main" val="3659230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37FF7B9-87EF-4650-BDC2-DBA2597A05EA}" type="datetimeFigureOut">
              <a:rPr lang="ru-RU" smtClean="0"/>
              <a:t>21.12.2016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CD0A80B-47D1-4A31-9397-FF67062EA314}" type="slidenum">
              <a:rPr lang="ru-RU" smtClean="0"/>
              <a:t>‹#›</a:t>
            </a:fld>
            <a:endParaRPr lang="ru-RU"/>
          </a:p>
        </p:txBody>
      </p:sp>
    </p:spTree>
    <p:extLst>
      <p:ext uri="{BB962C8B-B14F-4D97-AF65-F5344CB8AC3E}">
        <p14:creationId xmlns:p14="http://schemas.microsoft.com/office/powerpoint/2010/main" val="424716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37FF7B9-87EF-4650-BDC2-DBA2597A05EA}" type="datetimeFigureOut">
              <a:rPr lang="ru-RU" smtClean="0"/>
              <a:t>21.12.2016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CD0A80B-47D1-4A31-9397-FF67062EA314}" type="slidenum">
              <a:rPr lang="ru-RU" smtClean="0"/>
              <a:t>‹#›</a:t>
            </a:fld>
            <a:endParaRPr lang="ru-RU"/>
          </a:p>
        </p:txBody>
      </p:sp>
    </p:spTree>
    <p:extLst>
      <p:ext uri="{BB962C8B-B14F-4D97-AF65-F5344CB8AC3E}">
        <p14:creationId xmlns:p14="http://schemas.microsoft.com/office/powerpoint/2010/main" val="3821516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37FF7B9-87EF-4650-BDC2-DBA2597A05EA}" type="datetimeFigureOut">
              <a:rPr lang="ru-RU" smtClean="0"/>
              <a:t>21.12.2016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CD0A80B-47D1-4A31-9397-FF67062EA314}" type="slidenum">
              <a:rPr lang="ru-RU" smtClean="0"/>
              <a:t>‹#›</a:t>
            </a:fld>
            <a:endParaRPr lang="ru-RU"/>
          </a:p>
        </p:txBody>
      </p:sp>
    </p:spTree>
    <p:extLst>
      <p:ext uri="{BB962C8B-B14F-4D97-AF65-F5344CB8AC3E}">
        <p14:creationId xmlns:p14="http://schemas.microsoft.com/office/powerpoint/2010/main" val="737494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37FF7B9-87EF-4650-BDC2-DBA2597A05EA}" type="datetimeFigureOut">
              <a:rPr lang="ru-RU" smtClean="0"/>
              <a:t>21.12.2016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CD0A80B-47D1-4A31-9397-FF67062EA314}" type="slidenum">
              <a:rPr lang="ru-RU" smtClean="0"/>
              <a:t>‹#›</a:t>
            </a:fld>
            <a:endParaRPr lang="ru-RU"/>
          </a:p>
        </p:txBody>
      </p:sp>
    </p:spTree>
    <p:extLst>
      <p:ext uri="{BB962C8B-B14F-4D97-AF65-F5344CB8AC3E}">
        <p14:creationId xmlns:p14="http://schemas.microsoft.com/office/powerpoint/2010/main" val="662363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37FF7B9-87EF-4650-BDC2-DBA2597A05EA}" type="datetimeFigureOut">
              <a:rPr lang="ru-RU" smtClean="0"/>
              <a:t>21.12.2016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CD0A80B-47D1-4A31-9397-FF67062EA314}" type="slidenum">
              <a:rPr lang="ru-RU" smtClean="0"/>
              <a:t>‹#›</a:t>
            </a:fld>
            <a:endParaRPr lang="ru-RU"/>
          </a:p>
        </p:txBody>
      </p:sp>
    </p:spTree>
    <p:extLst>
      <p:ext uri="{BB962C8B-B14F-4D97-AF65-F5344CB8AC3E}">
        <p14:creationId xmlns:p14="http://schemas.microsoft.com/office/powerpoint/2010/main" val="3767899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37FF7B9-87EF-4650-BDC2-DBA2597A05EA}" type="datetimeFigureOut">
              <a:rPr lang="ru-RU" smtClean="0"/>
              <a:t>21.12.2016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CD0A80B-47D1-4A31-9397-FF67062EA314}" type="slidenum">
              <a:rPr lang="ru-RU" smtClean="0"/>
              <a:t>‹#›</a:t>
            </a:fld>
            <a:endParaRPr lang="ru-RU"/>
          </a:p>
        </p:txBody>
      </p:sp>
    </p:spTree>
    <p:extLst>
      <p:ext uri="{BB962C8B-B14F-4D97-AF65-F5344CB8AC3E}">
        <p14:creationId xmlns:p14="http://schemas.microsoft.com/office/powerpoint/2010/main" val="101854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37FF7B9-87EF-4650-BDC2-DBA2597A05EA}" type="datetimeFigureOut">
              <a:rPr lang="ru-RU" smtClean="0"/>
              <a:t>21.12.2016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CD0A80B-47D1-4A31-9397-FF67062EA314}" type="slidenum">
              <a:rPr lang="ru-RU" smtClean="0"/>
              <a:t>‹#›</a:t>
            </a:fld>
            <a:endParaRPr lang="ru-RU"/>
          </a:p>
        </p:txBody>
      </p:sp>
    </p:spTree>
    <p:extLst>
      <p:ext uri="{BB962C8B-B14F-4D97-AF65-F5344CB8AC3E}">
        <p14:creationId xmlns:p14="http://schemas.microsoft.com/office/powerpoint/2010/main" val="3649939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37FF7B9-87EF-4650-BDC2-DBA2597A05EA}" type="datetimeFigureOut">
              <a:rPr lang="ru-RU" smtClean="0"/>
              <a:t>21.12.2016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CD0A80B-47D1-4A31-9397-FF67062EA314}" type="slidenum">
              <a:rPr lang="ru-RU" smtClean="0"/>
              <a:t>‹#›</a:t>
            </a:fld>
            <a:endParaRPr lang="ru-RU"/>
          </a:p>
        </p:txBody>
      </p:sp>
    </p:spTree>
    <p:extLst>
      <p:ext uri="{BB962C8B-B14F-4D97-AF65-F5344CB8AC3E}">
        <p14:creationId xmlns:p14="http://schemas.microsoft.com/office/powerpoint/2010/main" val="713066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37FF7B9-87EF-4650-BDC2-DBA2597A05EA}" type="datetimeFigureOut">
              <a:rPr lang="ru-RU" smtClean="0"/>
              <a:t>21.12.2016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CD0A80B-47D1-4A31-9397-FF67062EA314}" type="slidenum">
              <a:rPr lang="ru-RU" smtClean="0"/>
              <a:t>‹#›</a:t>
            </a:fld>
            <a:endParaRPr lang="ru-RU"/>
          </a:p>
        </p:txBody>
      </p:sp>
    </p:spTree>
    <p:extLst>
      <p:ext uri="{BB962C8B-B14F-4D97-AF65-F5344CB8AC3E}">
        <p14:creationId xmlns:p14="http://schemas.microsoft.com/office/powerpoint/2010/main" val="2463486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37FF7B9-87EF-4650-BDC2-DBA2597A05EA}" type="datetimeFigureOut">
              <a:rPr lang="ru-RU" smtClean="0"/>
              <a:t>21.12.2016</a:t>
            </a:fld>
            <a:endParaRPr lang="ru-RU"/>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D0A80B-47D1-4A31-9397-FF67062EA314}" type="slidenum">
              <a:rPr lang="ru-RU" smtClean="0"/>
              <a:t>‹#›</a:t>
            </a:fld>
            <a:endParaRPr lang="ru-RU"/>
          </a:p>
        </p:txBody>
      </p:sp>
    </p:spTree>
    <p:extLst>
      <p:ext uri="{BB962C8B-B14F-4D97-AF65-F5344CB8AC3E}">
        <p14:creationId xmlns:p14="http://schemas.microsoft.com/office/powerpoint/2010/main" val="569121633"/>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33984"/>
          </a:xfrm>
          <a:prstGeom prst="rect">
            <a:avLst/>
          </a:prstGeom>
        </p:spPr>
      </p:pic>
      <p:sp>
        <p:nvSpPr>
          <p:cNvPr id="5" name="Скругленный прямоугольник 4"/>
          <p:cNvSpPr/>
          <p:nvPr/>
        </p:nvSpPr>
        <p:spPr>
          <a:xfrm>
            <a:off x="3166281" y="327546"/>
            <a:ext cx="5663820" cy="1856096"/>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u="sng" dirty="0" smtClean="0">
                <a:solidFill>
                  <a:schemeClr val="tx1"/>
                </a:solidFill>
                <a:effectLst>
                  <a:outerShdw blurRad="38100" dist="38100" dir="2700000" algn="tl">
                    <a:srgbClr val="000000">
                      <a:alpha val="43137"/>
                    </a:srgbClr>
                  </a:outerShdw>
                </a:effectLst>
              </a:rPr>
              <a:t>Конфликт в общении</a:t>
            </a:r>
            <a:endParaRPr lang="ru-RU" sz="4400" u="sng"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69525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2" y="609600"/>
            <a:ext cx="5987954" cy="1456267"/>
          </a:xfrm>
        </p:spPr>
        <p:txBody>
          <a:bodyPr/>
          <a:lstStyle/>
          <a:p>
            <a:r>
              <a:rPr lang="ru-RU" dirty="0" smtClean="0"/>
              <a:t>Деструктивные конфликты</a:t>
            </a:r>
            <a:endParaRPr lang="ru-RU" dirty="0"/>
          </a:p>
        </p:txBody>
      </p:sp>
      <p:sp>
        <p:nvSpPr>
          <p:cNvPr id="3" name="Объект 2"/>
          <p:cNvSpPr>
            <a:spLocks noGrp="1"/>
          </p:cNvSpPr>
          <p:nvPr>
            <p:ph idx="1"/>
          </p:nvPr>
        </p:nvSpPr>
        <p:spPr>
          <a:xfrm>
            <a:off x="297181" y="2142067"/>
            <a:ext cx="5120640" cy="3938693"/>
          </a:xfrm>
        </p:spPr>
        <p:style>
          <a:lnRef idx="3">
            <a:schemeClr val="lt1"/>
          </a:lnRef>
          <a:fillRef idx="1">
            <a:schemeClr val="accent2"/>
          </a:fillRef>
          <a:effectRef idx="1">
            <a:schemeClr val="accent2"/>
          </a:effectRef>
          <a:fontRef idx="minor">
            <a:schemeClr val="lt1"/>
          </a:fontRef>
        </p:style>
        <p:txBody>
          <a:bodyPr/>
          <a:lstStyle/>
          <a:p>
            <a:pPr marL="0" indent="0">
              <a:buNone/>
            </a:pPr>
            <a:r>
              <a:rPr lang="ru-RU" dirty="0" smtClean="0"/>
              <a:t> </a:t>
            </a:r>
            <a:r>
              <a:rPr lang="ru-RU" dirty="0">
                <a:solidFill>
                  <a:schemeClr val="bg1"/>
                </a:solidFill>
              </a:rPr>
              <a:t>возникают в двух случаях: когда одна из сторон упорно и жестко настаивает на своей пози­ции и не желает учитывать интересы другой стороны; когда один из оппонентов прибегает к нравственно осуждаемым методам борьбы, стремится психологически подавить партнера, дискреди­тируя и унижая его.</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8226" y="1836420"/>
            <a:ext cx="6255327" cy="4198620"/>
          </a:xfrm>
          <a:prstGeom prst="rect">
            <a:avLst/>
          </a:prstGeom>
        </p:spPr>
      </p:pic>
    </p:spTree>
    <p:extLst>
      <p:ext uri="{BB962C8B-B14F-4D97-AF65-F5344CB8AC3E}">
        <p14:creationId xmlns:p14="http://schemas.microsoft.com/office/powerpoint/2010/main" val="191015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5980" y="228600"/>
            <a:ext cx="9692640" cy="1409084"/>
          </a:xfrm>
        </p:spPr>
        <p:txBody>
          <a:bodyPr/>
          <a:lstStyle/>
          <a:p>
            <a:r>
              <a:rPr lang="ru-RU" b="1" dirty="0" smtClean="0">
                <a:solidFill>
                  <a:schemeClr val="bg1"/>
                </a:solidFill>
                <a:effectLst>
                  <a:outerShdw blurRad="38100" dist="38100" dir="2700000" algn="tl">
                    <a:srgbClr val="000000">
                      <a:alpha val="43137"/>
                    </a:srgbClr>
                  </a:outerShdw>
                </a:effectLst>
              </a:rPr>
              <a:t>Стратегии поведения в конфликте</a:t>
            </a:r>
            <a:endParaRPr lang="ru-RU" b="1" dirty="0">
              <a:solidFill>
                <a:schemeClr val="bg1"/>
              </a:solidFill>
              <a:effectLst>
                <a:outerShdw blurRad="38100" dist="38100" dir="2700000" algn="tl">
                  <a:srgbClr val="000000">
                    <a:alpha val="43137"/>
                  </a:srgbClr>
                </a:outerShdw>
              </a:effectLs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9644" y="1637684"/>
            <a:ext cx="7035836" cy="4953804"/>
          </a:xfrm>
        </p:spPr>
      </p:pic>
    </p:spTree>
    <p:extLst>
      <p:ext uri="{BB962C8B-B14F-4D97-AF65-F5344CB8AC3E}">
        <p14:creationId xmlns:p14="http://schemas.microsoft.com/office/powerpoint/2010/main" val="2164544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1" y="609600"/>
            <a:ext cx="7429499" cy="1456267"/>
          </a:xfrm>
        </p:spPr>
        <p:txBody>
          <a:bodyPr/>
          <a:lstStyle/>
          <a:p>
            <a:r>
              <a:rPr lang="ru-RU" b="1" dirty="0" smtClean="0"/>
              <a:t>Принуждение (соперничество, борьба)</a:t>
            </a:r>
            <a:endParaRPr lang="ru-RU" dirty="0"/>
          </a:p>
        </p:txBody>
      </p:sp>
      <p:sp>
        <p:nvSpPr>
          <p:cNvPr id="3" name="Объект 2"/>
          <p:cNvSpPr>
            <a:spLocks noGrp="1"/>
          </p:cNvSpPr>
          <p:nvPr>
            <p:ph idx="1"/>
          </p:nvPr>
        </p:nvSpPr>
        <p:spPr>
          <a:xfrm>
            <a:off x="685802" y="1775460"/>
            <a:ext cx="6001602" cy="4966533"/>
          </a:xfrm>
        </p:spPr>
        <p:txBody>
          <a:bodyPr/>
          <a:lstStyle/>
          <a:p>
            <a:pPr marL="0" indent="0">
              <a:buNone/>
            </a:pPr>
            <a:r>
              <a:rPr lang="ru-RU" dirty="0" smtClean="0"/>
              <a:t> </a:t>
            </a:r>
            <a:r>
              <a:rPr lang="ru-RU" dirty="0"/>
              <a:t>Человек заставляет принять свою точку зрения, во что бы то ни стало, его не интересуют мнения других людей. Чем более долговременные отношения связывают участников взаимодействия (как, например, в семье или организации), тем более целесооб­разно заботиться не только о сиюминутном выигрыше, но и о сохранении взаимоотношений. Данный стиль связан с агрессивным поведением, для влияния на других людей здесь используется власть, основанная на принуждении, и традиционная власть.</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1017" y="2791876"/>
            <a:ext cx="4957953" cy="2933700"/>
          </a:xfrm>
          <a:prstGeom prst="rect">
            <a:avLst/>
          </a:prstGeom>
        </p:spPr>
      </p:pic>
    </p:spTree>
    <p:extLst>
      <p:ext uri="{BB962C8B-B14F-4D97-AF65-F5344CB8AC3E}">
        <p14:creationId xmlns:p14="http://schemas.microsoft.com/office/powerpoint/2010/main" val="475226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1" y="609600"/>
            <a:ext cx="5410199" cy="1456267"/>
          </a:xfrm>
        </p:spPr>
        <p:txBody>
          <a:bodyPr/>
          <a:lstStyle/>
          <a:p>
            <a:r>
              <a:rPr lang="ru-RU" b="1" dirty="0"/>
              <a:t>Уход (уклонение)</a:t>
            </a:r>
            <a:r>
              <a:rPr lang="ru-RU" dirty="0"/>
              <a:t>.</a:t>
            </a:r>
          </a:p>
        </p:txBody>
      </p:sp>
      <p:sp>
        <p:nvSpPr>
          <p:cNvPr id="3" name="Объект 2"/>
          <p:cNvSpPr>
            <a:spLocks noGrp="1"/>
          </p:cNvSpPr>
          <p:nvPr>
            <p:ph idx="1"/>
          </p:nvPr>
        </p:nvSpPr>
        <p:spPr>
          <a:xfrm>
            <a:off x="330959" y="2065867"/>
            <a:ext cx="5765041" cy="3649133"/>
          </a:xfrm>
        </p:spPr>
        <p:style>
          <a:lnRef idx="0">
            <a:schemeClr val="accent2"/>
          </a:lnRef>
          <a:fillRef idx="3">
            <a:schemeClr val="accent2"/>
          </a:fillRef>
          <a:effectRef idx="3">
            <a:schemeClr val="accent2"/>
          </a:effectRef>
          <a:fontRef idx="minor">
            <a:schemeClr val="lt1"/>
          </a:fontRef>
        </p:style>
        <p:txBody>
          <a:bodyPr/>
          <a:lstStyle/>
          <a:p>
            <a:pPr lvl="0"/>
            <a:r>
              <a:rPr lang="ru-RU" dirty="0" smtClean="0"/>
              <a:t>Человек</a:t>
            </a:r>
            <a:r>
              <a:rPr lang="ru-RU" dirty="0"/>
              <a:t>, придерживающийся этой стратегии, стремится уйти от конфликта. Такое поведение может быть уместным, если предмет разногласий не пред­ставляет для человека большой ценности, если ситуация может разрешиться сама собой (такое бывает редко, но все же бывает), если сейчас нет условий для продуктивного разрешения конфликта, но через некоторое время они по­явятся. Эффективна эта стратегия и в случае нереалисти­ческих конфликтов.</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0842" y="1940623"/>
            <a:ext cx="5196276" cy="3897207"/>
          </a:xfrm>
          <a:prstGeom prst="rect">
            <a:avLst/>
          </a:prstGeom>
        </p:spPr>
      </p:pic>
    </p:spTree>
    <p:extLst>
      <p:ext uri="{BB962C8B-B14F-4D97-AF65-F5344CB8AC3E}">
        <p14:creationId xmlns:p14="http://schemas.microsoft.com/office/powerpoint/2010/main" val="3529028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45909" y="391236"/>
            <a:ext cx="4073526" cy="1456267"/>
          </a:xfrm>
          <a:solidFill>
            <a:schemeClr val="accent1"/>
          </a:solidFill>
        </p:spPr>
        <p:txBody>
          <a:bodyPr/>
          <a:lstStyle/>
          <a:p>
            <a:r>
              <a:rPr lang="ru-RU" b="1" dirty="0"/>
              <a:t>Приспособление (уступчивость)</a:t>
            </a:r>
            <a:endParaRPr lang="ru-RU" dirty="0"/>
          </a:p>
        </p:txBody>
      </p:sp>
      <p:sp>
        <p:nvSpPr>
          <p:cNvPr id="3" name="Объект 2"/>
          <p:cNvSpPr>
            <a:spLocks noGrp="1"/>
          </p:cNvSpPr>
          <p:nvPr>
            <p:ph idx="1"/>
          </p:nvPr>
        </p:nvSpPr>
        <p:spPr>
          <a:xfrm>
            <a:off x="6309359" y="2142067"/>
            <a:ext cx="5659727" cy="3649133"/>
          </a:xfrm>
          <a:solidFill>
            <a:schemeClr val="accent1">
              <a:lumMod val="50000"/>
            </a:schemeClr>
          </a:solidFill>
          <a:ln w="57150">
            <a:solidFill>
              <a:srgbClr val="00B050"/>
            </a:solidFill>
          </a:ln>
        </p:spPr>
        <p:txBody>
          <a:bodyPr>
            <a:normAutofit/>
          </a:bodyPr>
          <a:lstStyle/>
          <a:p>
            <a:pPr lvl="0"/>
            <a:r>
              <a:rPr lang="ru-RU" dirty="0" smtClean="0"/>
              <a:t>предполагает </a:t>
            </a:r>
            <a:r>
              <a:rPr lang="ru-RU" dirty="0"/>
              <a:t>отказ человека от собственных интересов, готовность принести их в жертву другому, пойти ему навстречу. Эта стратегия может быть признана рациональной, когда предмет раз­ногласий имеет для человека меньшую ценность, чем вза­имоотношения с противоположной стороной, когда он при «тактическом проигрыше», но не гарантирован «стратеги­ческий выигрыш». Если данная стратегия станет для ме­неджера доминирующей, то он, скорее всего, не сможет эффективно руководить подчиненными.</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993" y="2142066"/>
            <a:ext cx="5139007" cy="3649133"/>
          </a:xfrm>
          <a:prstGeom prst="rect">
            <a:avLst/>
          </a:prstGeom>
        </p:spPr>
      </p:pic>
    </p:spTree>
    <p:extLst>
      <p:ext uri="{BB962C8B-B14F-4D97-AF65-F5344CB8AC3E}">
        <p14:creationId xmlns:p14="http://schemas.microsoft.com/office/powerpoint/2010/main" val="150719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1" y="464025"/>
            <a:ext cx="5410199" cy="1255594"/>
          </a:xfrm>
          <a:ln>
            <a:solidFill>
              <a:schemeClr val="accent6">
                <a:lumMod val="50000"/>
              </a:schemeClr>
            </a:solidFill>
          </a:ln>
        </p:spPr>
        <p:txBody>
          <a:bodyPr/>
          <a:lstStyle/>
          <a:p>
            <a:r>
              <a:rPr lang="ru-RU" dirty="0" smtClean="0"/>
              <a:t>Компромисс</a:t>
            </a:r>
            <a:endParaRPr lang="ru-RU" dirty="0"/>
          </a:p>
        </p:txBody>
      </p:sp>
      <p:sp>
        <p:nvSpPr>
          <p:cNvPr id="3" name="Объект 2"/>
          <p:cNvSpPr>
            <a:spLocks noGrp="1"/>
          </p:cNvSpPr>
          <p:nvPr>
            <p:ph idx="1"/>
          </p:nvPr>
        </p:nvSpPr>
        <p:spPr>
          <a:xfrm>
            <a:off x="685801" y="1873091"/>
            <a:ext cx="5410199" cy="3918109"/>
          </a:xfrm>
          <a:solidFill>
            <a:schemeClr val="accent6">
              <a:lumMod val="50000"/>
            </a:schemeClr>
          </a:solidFill>
        </p:spPr>
        <p:txBody>
          <a:bodyPr>
            <a:normAutofit fontScale="92500" lnSpcReduction="10000"/>
          </a:bodyPr>
          <a:lstStyle/>
          <a:p>
            <a:pPr lvl="0"/>
            <a:r>
              <a:rPr lang="ru-RU" dirty="0" smtClean="0"/>
              <a:t>Этот </a:t>
            </a:r>
            <a:r>
              <a:rPr lang="ru-RU" dirty="0"/>
              <a:t>стиль характеризуется принятием точки зрения другой стороны, но лишь до определенной степени. Поиск приемлемого решения осуществляется за счет взаимных уступок.</a:t>
            </a:r>
          </a:p>
          <a:p>
            <a:r>
              <a:rPr lang="ru-RU" dirty="0"/>
              <a:t>Способность к компромиссу в управленческих ситуа­циях высоко ценится, так как уменьшает недоброжелатель­ность и позволяет относительно быстро разрешить кон­фликт. Но через какое-то время могут проявиться и негативные последствия компромиссного решения, например, неудовлетворенность «половинчатыми решени­ями». Кроме того, конфликт в несколько измененной форме может возникнуть вновь, так как породившая его пробле­ма была решена не до конца.</a:t>
            </a:r>
          </a:p>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031" y="828154"/>
            <a:ext cx="4686822" cy="5702300"/>
          </a:xfrm>
          <a:prstGeom prst="rect">
            <a:avLst/>
          </a:prstGeom>
        </p:spPr>
      </p:pic>
    </p:spTree>
    <p:extLst>
      <p:ext uri="{BB962C8B-B14F-4D97-AF65-F5344CB8AC3E}">
        <p14:creationId xmlns:p14="http://schemas.microsoft.com/office/powerpoint/2010/main" val="1592676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Сотрудничество (решение проблемы</a:t>
            </a:r>
            <a:r>
              <a:rPr lang="ru-RU" dirty="0"/>
              <a:t>).</a:t>
            </a:r>
          </a:p>
        </p:txBody>
      </p:sp>
      <p:sp>
        <p:nvSpPr>
          <p:cNvPr id="3" name="Объект 2"/>
          <p:cNvSpPr>
            <a:spLocks noGrp="1"/>
          </p:cNvSpPr>
          <p:nvPr>
            <p:ph idx="1"/>
          </p:nvPr>
        </p:nvSpPr>
        <p:spPr>
          <a:xfrm>
            <a:off x="685801" y="2142067"/>
            <a:ext cx="6506569" cy="3649133"/>
          </a:xfrm>
        </p:spPr>
        <p:txBody>
          <a:bodyPr>
            <a:normAutofit/>
          </a:bodyPr>
          <a:lstStyle/>
          <a:p>
            <a:r>
              <a:rPr lang="ru-RU" dirty="0" smtClean="0"/>
              <a:t>Этот </a:t>
            </a:r>
            <a:r>
              <a:rPr lang="ru-RU" dirty="0"/>
              <a:t>стиль ос­новывается на убежденности участников конфликта в том, что расхождение во взглядах — это неизбежный результат того, что у умных людей есть свои представления о том, что правильно, а что нет. При такой ситуации участники признают право друг друга на собственное мнение и гото­вы его понять, что дает им возможность проанализировать причины разногласий и найти приемлемый для всех вы­ход. Тот, кто опирается на сотрудничество, не старается добиться своей цели за счет других, а ищет решение про­блемы. Кратко установку на сотрудничество обычно фор­мулируют так: «Не ты против меня, а мы вместе против проблемы</a:t>
            </a:r>
            <a:r>
              <a:rPr lang="ru-RU" dirty="0" smtClean="0"/>
              <a:t>».</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8472" y="2186422"/>
            <a:ext cx="4876800" cy="3486912"/>
          </a:xfrm>
          <a:prstGeom prst="rect">
            <a:avLst/>
          </a:prstGeom>
        </p:spPr>
      </p:pic>
    </p:spTree>
    <p:extLst>
      <p:ext uri="{BB962C8B-B14F-4D97-AF65-F5344CB8AC3E}">
        <p14:creationId xmlns:p14="http://schemas.microsoft.com/office/powerpoint/2010/main" val="3212991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7067" y="243390"/>
            <a:ext cx="8007073" cy="6371219"/>
          </a:xfrm>
        </p:spPr>
      </p:pic>
    </p:spTree>
    <p:extLst>
      <p:ext uri="{BB962C8B-B14F-4D97-AF65-F5344CB8AC3E}">
        <p14:creationId xmlns:p14="http://schemas.microsoft.com/office/powerpoint/2010/main" val="3544809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1" y="609600"/>
            <a:ext cx="10131425" cy="1710519"/>
          </a:xfrm>
        </p:spPr>
        <p:style>
          <a:lnRef idx="0">
            <a:schemeClr val="accent4"/>
          </a:lnRef>
          <a:fillRef idx="3">
            <a:schemeClr val="accent4"/>
          </a:fillRef>
          <a:effectRef idx="3">
            <a:schemeClr val="accent4"/>
          </a:effectRef>
          <a:fontRef idx="minor">
            <a:schemeClr val="lt1"/>
          </a:fontRef>
        </p:style>
        <p:txBody>
          <a:bodyPr>
            <a:normAutofit/>
          </a:bodyPr>
          <a:lstStyle/>
          <a:p>
            <a:r>
              <a:rPr lang="ru-RU" sz="2800" dirty="0"/>
              <a:t>Конфликт (от лат. </a:t>
            </a:r>
            <a:r>
              <a:rPr lang="ru-RU" sz="2800" dirty="0" err="1"/>
              <a:t>conflictus</a:t>
            </a:r>
            <a:r>
              <a:rPr lang="ru-RU" sz="2800" dirty="0"/>
              <a:t> — столкновение) - столкновение противоположных целей, интересов, взгля­дов, позиций или мнений двух и более людей. </a:t>
            </a:r>
          </a:p>
        </p:txBody>
      </p:sp>
      <p:sp>
        <p:nvSpPr>
          <p:cNvPr id="3" name="Объект 2"/>
          <p:cNvSpPr>
            <a:spLocks noGrp="1"/>
          </p:cNvSpPr>
          <p:nvPr>
            <p:ph idx="1"/>
          </p:nvPr>
        </p:nvSpPr>
        <p:spPr>
          <a:xfrm>
            <a:off x="685801" y="2583180"/>
            <a:ext cx="3497579" cy="3208020"/>
          </a:xfrm>
          <a:ln w="76200">
            <a:solidFill>
              <a:srgbClr val="7030A0"/>
            </a:solidFill>
          </a:ln>
        </p:spPr>
        <p:txBody>
          <a:bodyPr>
            <a:normAutofit/>
          </a:bodyPr>
          <a:lstStyle/>
          <a:p>
            <a:r>
              <a:rPr lang="ru-RU" sz="2000" dirty="0"/>
              <a:t>Конфликт разрастается, когда одна из сторон на­чинает действовать, ущемляя (пусть даже неумышленно) </a:t>
            </a:r>
            <a:r>
              <a:rPr lang="ru-RU" sz="2000" dirty="0" smtClean="0"/>
              <a:t>интере­сы </a:t>
            </a:r>
            <a:r>
              <a:rPr lang="ru-RU" sz="2000" dirty="0"/>
              <a:t>другой стороны.</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5025" y="2583180"/>
            <a:ext cx="5862201" cy="4103541"/>
          </a:xfrm>
          <a:prstGeom prst="rect">
            <a:avLst/>
          </a:prstGeom>
        </p:spPr>
      </p:pic>
    </p:spTree>
    <p:extLst>
      <p:ext uri="{BB962C8B-B14F-4D97-AF65-F5344CB8AC3E}">
        <p14:creationId xmlns:p14="http://schemas.microsoft.com/office/powerpoint/2010/main" val="1832937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1" y="232012"/>
            <a:ext cx="10131425" cy="1050879"/>
          </a:xfrm>
          <a:ln w="57150">
            <a:solidFill>
              <a:srgbClr val="0070C0"/>
            </a:solidFill>
          </a:ln>
        </p:spPr>
        <p:txBody>
          <a:bodyPr/>
          <a:lstStyle/>
          <a:p>
            <a:r>
              <a:rPr lang="ru-RU" dirty="0" smtClean="0"/>
              <a:t>Структурные элементы конфликта</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895066090"/>
              </p:ext>
            </p:extLst>
          </p:nvPr>
        </p:nvGraphicFramePr>
        <p:xfrm>
          <a:off x="685801" y="1514902"/>
          <a:ext cx="10131425" cy="5008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7185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1" y="-1992572"/>
            <a:ext cx="10131425" cy="1050876"/>
          </a:xfrm>
        </p:spPr>
        <p:txBody>
          <a:bodyPr/>
          <a:lstStyle/>
          <a:p>
            <a:endParaRPr lang="ru-RU" dirty="0"/>
          </a:p>
        </p:txBody>
      </p:sp>
      <p:sp>
        <p:nvSpPr>
          <p:cNvPr id="3" name="Объект 2"/>
          <p:cNvSpPr>
            <a:spLocks noGrp="1"/>
          </p:cNvSpPr>
          <p:nvPr>
            <p:ph idx="1"/>
          </p:nvPr>
        </p:nvSpPr>
        <p:spPr>
          <a:xfrm>
            <a:off x="685801" y="368491"/>
            <a:ext cx="10131425" cy="2511187"/>
          </a:xfrm>
          <a:solidFill>
            <a:schemeClr val="accent1">
              <a:lumMod val="75000"/>
            </a:schemeClr>
          </a:solidFill>
        </p:spPr>
        <p:txBody>
          <a:bodyPr/>
          <a:lstStyle/>
          <a:p>
            <a:r>
              <a:rPr lang="ru-RU" sz="2400" dirty="0">
                <a:solidFill>
                  <a:srgbClr val="C00000"/>
                </a:solidFill>
              </a:rPr>
              <a:t>«Женщины не придают никакого значения своим словам, но придают огромное значение тому, что слышат сами». </a:t>
            </a:r>
            <a:r>
              <a:rPr lang="ru-RU" dirty="0"/>
              <a:t>Эта особая чувствительность относительно обращенных к нам слов происходит от желания защитить себя, свое достоинство от возможного посягательства. Но мы не так бдительны, когда дело касается достоинства других, и потому не так строго следим за своими словами и действиями.</a:t>
            </a:r>
          </a:p>
        </p:txBody>
      </p:sp>
    </p:spTree>
    <p:extLst>
      <p:ext uri="{BB962C8B-B14F-4D97-AF65-F5344CB8AC3E}">
        <p14:creationId xmlns:p14="http://schemas.microsoft.com/office/powerpoint/2010/main" val="3503241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1" y="609600"/>
            <a:ext cx="5410199" cy="1456267"/>
          </a:xfrm>
        </p:spPr>
        <p:style>
          <a:lnRef idx="3">
            <a:schemeClr val="lt1"/>
          </a:lnRef>
          <a:fillRef idx="1">
            <a:schemeClr val="accent6"/>
          </a:fillRef>
          <a:effectRef idx="1">
            <a:schemeClr val="accent6"/>
          </a:effectRef>
          <a:fontRef idx="minor">
            <a:schemeClr val="lt1"/>
          </a:fontRef>
        </p:style>
        <p:txBody>
          <a:bodyPr>
            <a:normAutofit fontScale="90000"/>
          </a:bodyPr>
          <a:lstStyle/>
          <a:p>
            <a:r>
              <a:rPr lang="ru-RU" dirty="0"/>
              <a:t>типы социального конфликта</a:t>
            </a:r>
            <a:r>
              <a:rPr lang="ru-RU" dirty="0" smtClean="0"/>
              <a:t>: </a:t>
            </a:r>
            <a:r>
              <a:rPr lang="ru-RU" sz="1800" dirty="0" smtClean="0"/>
              <a:t>(по характеру участников)</a:t>
            </a:r>
            <a:endParaRPr lang="ru-RU" dirty="0"/>
          </a:p>
        </p:txBody>
      </p:sp>
      <p:sp>
        <p:nvSpPr>
          <p:cNvPr id="3" name="Объект 2"/>
          <p:cNvSpPr>
            <a:spLocks noGrp="1"/>
          </p:cNvSpPr>
          <p:nvPr>
            <p:ph idx="1"/>
          </p:nvPr>
        </p:nvSpPr>
        <p:spPr>
          <a:xfrm>
            <a:off x="685801" y="2565779"/>
            <a:ext cx="5018963" cy="3225421"/>
          </a:xfrm>
          <a:ln w="38100">
            <a:solidFill>
              <a:schemeClr val="accent6">
                <a:lumMod val="75000"/>
              </a:schemeClr>
            </a:solidFill>
          </a:ln>
        </p:spPr>
        <p:txBody>
          <a:bodyPr>
            <a:normAutofit/>
          </a:bodyPr>
          <a:lstStyle/>
          <a:p>
            <a:pPr marL="0" indent="0">
              <a:buNone/>
            </a:pPr>
            <a:r>
              <a:rPr lang="ru-RU" sz="2000" dirty="0" err="1"/>
              <a:t>В</a:t>
            </a:r>
            <a:r>
              <a:rPr lang="ru-RU" sz="2000" dirty="0" err="1" smtClean="0"/>
              <a:t>нутриличностный</a:t>
            </a:r>
            <a:r>
              <a:rPr lang="ru-RU" sz="2000" dirty="0" smtClean="0"/>
              <a:t> </a:t>
            </a:r>
            <a:r>
              <a:rPr lang="ru-RU" sz="2000" dirty="0"/>
              <a:t>(</a:t>
            </a:r>
            <a:r>
              <a:rPr lang="ru-RU" sz="2000" dirty="0" err="1"/>
              <a:t>интроперсональный</a:t>
            </a:r>
            <a:r>
              <a:rPr lang="ru-RU" sz="2000" dirty="0"/>
              <a:t>) — ролевой конфликт, возникает из-за состояния неудовлетворенного человека какими-либо обстоятельствами его жизни, связанными с нали­чием у него противоречащих друг другу интересов, стремлений и потребностей, низкой самооценкой и стрессов. Чаще всего такой конфликт разрешается самостоятельно или с помощью консультанта-психолога;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1412" y="775995"/>
            <a:ext cx="3810000" cy="342265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1412" y="4307827"/>
            <a:ext cx="3810000" cy="2322830"/>
          </a:xfrm>
          <a:prstGeom prst="rect">
            <a:avLst/>
          </a:prstGeom>
        </p:spPr>
      </p:pic>
    </p:spTree>
    <p:extLst>
      <p:ext uri="{BB962C8B-B14F-4D97-AF65-F5344CB8AC3E}">
        <p14:creationId xmlns:p14="http://schemas.microsoft.com/office/powerpoint/2010/main" val="4263815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1" y="609600"/>
            <a:ext cx="5410199" cy="1456267"/>
          </a:xfrm>
        </p:spPr>
        <p:style>
          <a:lnRef idx="0">
            <a:schemeClr val="accent3"/>
          </a:lnRef>
          <a:fillRef idx="3">
            <a:schemeClr val="accent3"/>
          </a:fillRef>
          <a:effectRef idx="3">
            <a:schemeClr val="accent3"/>
          </a:effectRef>
          <a:fontRef idx="minor">
            <a:schemeClr val="lt1"/>
          </a:fontRef>
        </p:style>
        <p:txBody>
          <a:bodyPr/>
          <a:lstStyle/>
          <a:p>
            <a:r>
              <a:rPr lang="ru-RU" dirty="0"/>
              <a:t>межличностный (</a:t>
            </a:r>
            <a:r>
              <a:rPr lang="ru-RU" dirty="0" err="1"/>
              <a:t>интерперсональный</a:t>
            </a:r>
            <a:r>
              <a:rPr lang="ru-RU" dirty="0"/>
              <a:t>)</a:t>
            </a:r>
          </a:p>
        </p:txBody>
      </p:sp>
      <p:graphicFrame>
        <p:nvGraphicFramePr>
          <p:cNvPr id="5" name="Объект 4"/>
          <p:cNvGraphicFramePr>
            <a:graphicFrameLocks noGrp="1"/>
          </p:cNvGraphicFramePr>
          <p:nvPr>
            <p:ph idx="1"/>
            <p:extLst>
              <p:ext uri="{D42A27DB-BD31-4B8C-83A1-F6EECF244321}">
                <p14:modId xmlns:p14="http://schemas.microsoft.com/office/powerpoint/2010/main" val="35184753"/>
              </p:ext>
            </p:extLst>
          </p:nvPr>
        </p:nvGraphicFramePr>
        <p:xfrm>
          <a:off x="685801" y="2183010"/>
          <a:ext cx="4827895" cy="3649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70320" y="848645"/>
            <a:ext cx="4713923" cy="5648018"/>
          </a:xfrm>
          <a:prstGeom prst="rect">
            <a:avLst/>
          </a:prstGeom>
        </p:spPr>
      </p:pic>
    </p:spTree>
    <p:extLst>
      <p:ext uri="{BB962C8B-B14F-4D97-AF65-F5344CB8AC3E}">
        <p14:creationId xmlns:p14="http://schemas.microsoft.com/office/powerpoint/2010/main" val="2732982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332190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685801" y="-723331"/>
            <a:ext cx="10131425" cy="245659"/>
          </a:xfrm>
        </p:spPr>
        <p:txBody>
          <a:bodyPr>
            <a:normAutofit fontScale="90000"/>
          </a:bodyPr>
          <a:lstStyle/>
          <a:p>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248162983"/>
              </p:ext>
            </p:extLst>
          </p:nvPr>
        </p:nvGraphicFramePr>
        <p:xfrm>
          <a:off x="685801" y="504967"/>
          <a:ext cx="10131425" cy="3671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6967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ru-RU" dirty="0" smtClean="0"/>
              <a:t>Типы конфликтов </a:t>
            </a:r>
            <a:r>
              <a:rPr lang="ru-RU" sz="2000" dirty="0" smtClean="0"/>
              <a:t>(по действию на функционирование группы)</a:t>
            </a:r>
            <a:endParaRPr lang="ru-RU" sz="2000" dirty="0"/>
          </a:p>
        </p:txBody>
      </p:sp>
      <p:sp>
        <p:nvSpPr>
          <p:cNvPr id="3" name="Объект 2"/>
          <p:cNvSpPr>
            <a:spLocks noGrp="1"/>
          </p:cNvSpPr>
          <p:nvPr>
            <p:ph idx="1"/>
          </p:nvPr>
        </p:nvSpPr>
        <p:spPr>
          <a:xfrm>
            <a:off x="232013" y="2374710"/>
            <a:ext cx="5363570" cy="4271750"/>
          </a:xfrm>
        </p:spPr>
        <p:style>
          <a:lnRef idx="1">
            <a:schemeClr val="dk1"/>
          </a:lnRef>
          <a:fillRef idx="2">
            <a:schemeClr val="dk1"/>
          </a:fillRef>
          <a:effectRef idx="1">
            <a:schemeClr val="dk1"/>
          </a:effectRef>
          <a:fontRef idx="minor">
            <a:schemeClr val="dk1"/>
          </a:fontRef>
        </p:style>
        <p:txBody>
          <a:bodyPr>
            <a:normAutofit/>
          </a:bodyPr>
          <a:lstStyle/>
          <a:p>
            <a:pPr marL="0" indent="0">
              <a:buNone/>
            </a:pPr>
            <a:r>
              <a:rPr lang="ru-RU" dirty="0"/>
              <a:t>Конструктивные конфликты — это те, когда оппоненты не выходят за рамки этических норм деловых отношений и разум­ных аргументов. Разрешение такого конфликта приводит к раз­витию отношений между людьми и развитию группы (в соответ­ствии с одним из законов диалектики: борьба противоположно­стей— источник развития). Причинами, например, конструктивных деловых конфликтов могут быть: необеспеченность задания ре­сурсами или отсутствие необходимой компетентности. Разреше­ние конструктивного конфликта — это устранение причин, недо­статков, т. е. усовершенствование процесса трудовой деятельно­сти. </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1514" y="2374710"/>
            <a:ext cx="6186712" cy="4107977"/>
          </a:xfrm>
          <a:prstGeom prst="rect">
            <a:avLst/>
          </a:prstGeom>
        </p:spPr>
      </p:pic>
    </p:spTree>
    <p:extLst>
      <p:ext uri="{BB962C8B-B14F-4D97-AF65-F5344CB8AC3E}">
        <p14:creationId xmlns:p14="http://schemas.microsoft.com/office/powerpoint/2010/main" val="11107699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ебеса">
  <a:themeElements>
    <a:clrScheme name="Небеса">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Небеса">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Небеса">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emplate>TM03457452[[fn=Небесная]]</Template>
  <TotalTime>122</TotalTime>
  <Words>944</Words>
  <Application>Microsoft Office PowerPoint</Application>
  <PresentationFormat>Широкоэкранный</PresentationFormat>
  <Paragraphs>32</Paragraphs>
  <Slides>17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17</vt:i4>
      </vt:variant>
    </vt:vector>
  </HeadingPairs>
  <TitlesOfParts>
    <vt:vector size="21" baseType="lpstr">
      <vt:lpstr>Arial</vt:lpstr>
      <vt:lpstr>Calibri</vt:lpstr>
      <vt:lpstr>Calibri Light</vt:lpstr>
      <vt:lpstr>Небеса</vt:lpstr>
      <vt:lpstr>Презентация PowerPoint</vt:lpstr>
      <vt:lpstr>Конфликт (от лат. conflictus — столкновение) - столкновение противоположных целей, интересов, взгля­дов, позиций или мнений двух и более людей. </vt:lpstr>
      <vt:lpstr>Структурные элементы конфликта</vt:lpstr>
      <vt:lpstr>Презентация PowerPoint</vt:lpstr>
      <vt:lpstr>типы социального конфликта: (по характеру участников)</vt:lpstr>
      <vt:lpstr>межличностный (интерперсональный)</vt:lpstr>
      <vt:lpstr>Презентация PowerPoint</vt:lpstr>
      <vt:lpstr>Презентация PowerPoint</vt:lpstr>
      <vt:lpstr>Типы конфликтов (по действию на функционирование группы)</vt:lpstr>
      <vt:lpstr>Деструктивные конфликты</vt:lpstr>
      <vt:lpstr>Стратегии поведения в конфликте</vt:lpstr>
      <vt:lpstr>Принуждение (соперничество, борьба)</vt:lpstr>
      <vt:lpstr>Уход (уклонение).</vt:lpstr>
      <vt:lpstr>Приспособление (уступчивость)</vt:lpstr>
      <vt:lpstr>Компромисс</vt:lpstr>
      <vt:lpstr>Сотрудничество (решение проблемы).</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Sanchiskis</dc:creator>
  <cp:lastModifiedBy>Sanchiskis</cp:lastModifiedBy>
  <cp:revision>10</cp:revision>
  <dcterms:created xsi:type="dcterms:W3CDTF">2016-03-28T18:38:25Z</dcterms:created>
  <dcterms:modified xsi:type="dcterms:W3CDTF">2016-12-21T16:22:09Z</dcterms:modified>
</cp:coreProperties>
</file>