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75963-4FD0-419D-92DA-C7D47A5D33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3330671-0F80-464D-9DA0-11A8ED35FAD9}">
      <dgm:prSet/>
      <dgm:spPr/>
      <dgm:t>
        <a:bodyPr/>
        <a:lstStyle/>
        <a:p>
          <a:pPr rtl="0"/>
          <a:r>
            <a:rPr lang="ru-RU" baseline="0" smtClean="0"/>
            <a:t>Перцептивная сторона общения</a:t>
          </a:r>
          <a:endParaRPr lang="ru-RU"/>
        </a:p>
      </dgm:t>
    </dgm:pt>
    <dgm:pt modelId="{20544006-3283-420F-A8AD-D7693D697A85}" type="parTrans" cxnId="{E07A9D85-6C39-4DCD-AD13-29025811B642}">
      <dgm:prSet/>
      <dgm:spPr/>
      <dgm:t>
        <a:bodyPr/>
        <a:lstStyle/>
        <a:p>
          <a:endParaRPr lang="ru-RU"/>
        </a:p>
      </dgm:t>
    </dgm:pt>
    <dgm:pt modelId="{F4CBBDC5-67AC-4063-B8C2-B737C3E5A003}" type="sibTrans" cxnId="{E07A9D85-6C39-4DCD-AD13-29025811B642}">
      <dgm:prSet/>
      <dgm:spPr/>
      <dgm:t>
        <a:bodyPr/>
        <a:lstStyle/>
        <a:p>
          <a:endParaRPr lang="ru-RU"/>
        </a:p>
      </dgm:t>
    </dgm:pt>
    <dgm:pt modelId="{7A159B67-ED4E-4E79-B5F1-48BC2D87B0F7}" type="pres">
      <dgm:prSet presAssocID="{25D75963-4FD0-419D-92DA-C7D47A5D33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2441B6-9245-4BFC-87E6-329089AC656D}" type="pres">
      <dgm:prSet presAssocID="{03330671-0F80-464D-9DA0-11A8ED35FA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0CCB9-C521-4E82-A214-F70631E35910}" type="presOf" srcId="{03330671-0F80-464D-9DA0-11A8ED35FAD9}" destId="{3C2441B6-9245-4BFC-87E6-329089AC656D}" srcOrd="0" destOrd="0" presId="urn:microsoft.com/office/officeart/2005/8/layout/vList2"/>
    <dgm:cxn modelId="{E07A9D85-6C39-4DCD-AD13-29025811B642}" srcId="{25D75963-4FD0-419D-92DA-C7D47A5D33FA}" destId="{03330671-0F80-464D-9DA0-11A8ED35FAD9}" srcOrd="0" destOrd="0" parTransId="{20544006-3283-420F-A8AD-D7693D697A85}" sibTransId="{F4CBBDC5-67AC-4063-B8C2-B737C3E5A003}"/>
    <dgm:cxn modelId="{EE61AEF9-980B-4D5A-92E8-5624EEEDA8F2}" type="presOf" srcId="{25D75963-4FD0-419D-92DA-C7D47A5D33FA}" destId="{7A159B67-ED4E-4E79-B5F1-48BC2D87B0F7}" srcOrd="0" destOrd="0" presId="urn:microsoft.com/office/officeart/2005/8/layout/vList2"/>
    <dgm:cxn modelId="{35F48704-657B-4447-90B4-9ECB33BCDC9B}" type="presParOf" srcId="{7A159B67-ED4E-4E79-B5F1-48BC2D87B0F7}" destId="{3C2441B6-9245-4BFC-87E6-329089AC65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48A3E6-6FC5-4D5E-B306-981E3270606A}" type="doc">
      <dgm:prSet loTypeId="urn:microsoft.com/office/officeart/2005/8/layout/vList2" loCatId="list" qsTypeId="urn:microsoft.com/office/officeart/2005/8/quickstyle/simple1" qsCatId="simple" csTypeId="urn:microsoft.com/office/officeart/2005/8/colors/accent6_3" csCatId="accent6"/>
      <dgm:spPr/>
      <dgm:t>
        <a:bodyPr/>
        <a:lstStyle/>
        <a:p>
          <a:endParaRPr lang="ru-RU"/>
        </a:p>
      </dgm:t>
    </dgm:pt>
    <dgm:pt modelId="{C50CEC0C-47E3-4E28-ABFA-D9D656EA0AEE}">
      <dgm:prSet/>
      <dgm:spPr/>
      <dgm:t>
        <a:bodyPr/>
        <a:lstStyle/>
        <a:p>
          <a:pPr rtl="0"/>
          <a:r>
            <a:rPr lang="ru-RU" b="1" baseline="0" smtClean="0"/>
            <a:t>Перцепция </a:t>
          </a:r>
          <a:r>
            <a:rPr lang="ru-RU" baseline="0" smtClean="0"/>
            <a:t>(от лат.</a:t>
          </a:r>
          <a:r>
            <a:rPr lang="ru-RU" i="1" baseline="0" smtClean="0"/>
            <a:t> — </a:t>
          </a:r>
          <a:r>
            <a:rPr lang="ru-RU" baseline="0" smtClean="0"/>
            <a:t>психологическое восприятие) — процесс восприятия, способствующий взаимопониманию участ­ников общения. </a:t>
          </a:r>
          <a:br>
            <a:rPr lang="ru-RU" baseline="0" smtClean="0"/>
          </a:br>
          <a:r>
            <a:rPr lang="ru-RU" baseline="0" smtClean="0"/>
            <a:t>Термин «социальное восприятие», или </a:t>
          </a:r>
          <a:r>
            <a:rPr lang="ru-RU" b="1" i="1" baseline="0" smtClean="0"/>
            <a:t>«соци­альная перцепция», </a:t>
          </a:r>
          <a:r>
            <a:rPr lang="ru-RU" baseline="0" smtClean="0"/>
            <a:t>впервые был введен американским психоло­гом Дж. Брунером, который показал, что восприятие других лю­дей зависит не только от личностных, но и от социокультурных факторов. </a:t>
          </a:r>
          <a:endParaRPr lang="ru-RU"/>
        </a:p>
      </dgm:t>
    </dgm:pt>
    <dgm:pt modelId="{D45284C8-D05E-483A-AAB4-F12E2879329C}" type="parTrans" cxnId="{E9EEB7CD-883A-426F-95E6-906B4C8387BB}">
      <dgm:prSet/>
      <dgm:spPr/>
      <dgm:t>
        <a:bodyPr/>
        <a:lstStyle/>
        <a:p>
          <a:endParaRPr lang="ru-RU"/>
        </a:p>
      </dgm:t>
    </dgm:pt>
    <dgm:pt modelId="{B9F02F34-1C6A-4840-AC43-554B8E0F616C}" type="sibTrans" cxnId="{E9EEB7CD-883A-426F-95E6-906B4C8387BB}">
      <dgm:prSet/>
      <dgm:spPr/>
      <dgm:t>
        <a:bodyPr/>
        <a:lstStyle/>
        <a:p>
          <a:endParaRPr lang="ru-RU"/>
        </a:p>
      </dgm:t>
    </dgm:pt>
    <dgm:pt modelId="{16F98FD7-4361-4B98-B3B8-08C4476F3EC3}" type="pres">
      <dgm:prSet presAssocID="{C848A3E6-6FC5-4D5E-B306-981E327060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274101-3986-4A6B-819F-215AC8943BB6}" type="pres">
      <dgm:prSet presAssocID="{C50CEC0C-47E3-4E28-ABFA-D9D656EA0AE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EEB7CD-883A-426F-95E6-906B4C8387BB}" srcId="{C848A3E6-6FC5-4D5E-B306-981E3270606A}" destId="{C50CEC0C-47E3-4E28-ABFA-D9D656EA0AEE}" srcOrd="0" destOrd="0" parTransId="{D45284C8-D05E-483A-AAB4-F12E2879329C}" sibTransId="{B9F02F34-1C6A-4840-AC43-554B8E0F616C}"/>
    <dgm:cxn modelId="{D3DDF091-1767-4E10-9EE4-01D612474849}" type="presOf" srcId="{C50CEC0C-47E3-4E28-ABFA-D9D656EA0AEE}" destId="{48274101-3986-4A6B-819F-215AC8943BB6}" srcOrd="0" destOrd="0" presId="urn:microsoft.com/office/officeart/2005/8/layout/vList2"/>
    <dgm:cxn modelId="{3477F550-FE18-4081-9C36-0DA96D68C4CB}" type="presOf" srcId="{C848A3E6-6FC5-4D5E-B306-981E3270606A}" destId="{16F98FD7-4361-4B98-B3B8-08C4476F3EC3}" srcOrd="0" destOrd="0" presId="urn:microsoft.com/office/officeart/2005/8/layout/vList2"/>
    <dgm:cxn modelId="{7ABD5DA5-5CD2-4403-B6B5-4C5259B6BF08}" type="presParOf" srcId="{16F98FD7-4361-4B98-B3B8-08C4476F3EC3}" destId="{48274101-3986-4A6B-819F-215AC8943B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08091-CFE0-45FE-A742-0F5645D33BF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339D56F4-B8D0-4CC8-9A43-BB0EAAA4DA46}">
      <dgm:prSet/>
      <dgm:spPr/>
      <dgm:t>
        <a:bodyPr/>
        <a:lstStyle/>
        <a:p>
          <a:pPr rtl="0"/>
          <a:r>
            <a:rPr lang="ru-RU" b="1" i="1" smtClean="0"/>
            <a:t>Фактор превосходства</a:t>
          </a:r>
          <a:r>
            <a:rPr lang="ru-RU" i="1" smtClean="0"/>
            <a:t>. Большинство людей склонны система­тически переоценивать различные психологические качества тех, кто превосходит их по какому-то существенному для них достоин­ству. В то же время, имея дело с человеком, которого он сам в чем- то превосходит, наоборот, старается недооценить его, порой даже принизить его возможности. </a:t>
          </a:r>
          <a:endParaRPr lang="ru-RU"/>
        </a:p>
      </dgm:t>
    </dgm:pt>
    <dgm:pt modelId="{D92D6A60-14BB-4610-AF44-3F3837E3C169}" type="parTrans" cxnId="{AF0891E6-8DD4-4C69-B034-37353305200F}">
      <dgm:prSet/>
      <dgm:spPr/>
      <dgm:t>
        <a:bodyPr/>
        <a:lstStyle/>
        <a:p>
          <a:endParaRPr lang="ru-RU"/>
        </a:p>
      </dgm:t>
    </dgm:pt>
    <dgm:pt modelId="{4D325AA0-4EB7-406D-A43B-CCF946DF778A}" type="sibTrans" cxnId="{AF0891E6-8DD4-4C69-B034-37353305200F}">
      <dgm:prSet/>
      <dgm:spPr/>
      <dgm:t>
        <a:bodyPr/>
        <a:lstStyle/>
        <a:p>
          <a:endParaRPr lang="ru-RU"/>
        </a:p>
      </dgm:t>
    </dgm:pt>
    <dgm:pt modelId="{99CA4148-070B-4C1E-A870-5E12A29CACEE}">
      <dgm:prSet/>
      <dgm:spPr/>
      <dgm:t>
        <a:bodyPr/>
        <a:lstStyle/>
        <a:p>
          <a:pPr rtl="0"/>
          <a:r>
            <a:rPr lang="ru-RU" b="1" i="1" smtClean="0"/>
            <a:t>фактор статуса.</a:t>
          </a:r>
          <a:r>
            <a:rPr lang="ru-RU" i="1" smtClean="0"/>
            <a:t> Во многих случаях оценка личностных качеств человека зависит от его социального статуса. </a:t>
          </a:r>
          <a:endParaRPr lang="ru-RU"/>
        </a:p>
      </dgm:t>
    </dgm:pt>
    <dgm:pt modelId="{F1AA1447-DD4C-47E7-9D88-4B187BB7F860}" type="parTrans" cxnId="{9BAB4938-1BE3-4BC9-94AE-19432DD4E293}">
      <dgm:prSet/>
      <dgm:spPr/>
      <dgm:t>
        <a:bodyPr/>
        <a:lstStyle/>
        <a:p>
          <a:endParaRPr lang="ru-RU"/>
        </a:p>
      </dgm:t>
    </dgm:pt>
    <dgm:pt modelId="{1AE0C9AA-6667-44D1-B306-76204F3D7B1F}" type="sibTrans" cxnId="{9BAB4938-1BE3-4BC9-94AE-19432DD4E293}">
      <dgm:prSet/>
      <dgm:spPr/>
      <dgm:t>
        <a:bodyPr/>
        <a:lstStyle/>
        <a:p>
          <a:endParaRPr lang="ru-RU"/>
        </a:p>
      </dgm:t>
    </dgm:pt>
    <dgm:pt modelId="{2047F988-9D78-42DD-8370-12ABCA9A7F89}">
      <dgm:prSet/>
      <dgm:spPr/>
      <dgm:t>
        <a:bodyPr/>
        <a:lstStyle/>
        <a:p>
          <a:pPr rtl="0"/>
          <a:r>
            <a:rPr lang="ru-RU" b="1" i="1" smtClean="0"/>
            <a:t>Фактор «отношение к нам»</a:t>
          </a:r>
          <a:r>
            <a:rPr lang="ru-RU" i="1" smtClean="0"/>
            <a:t>. Зачастую в практике общения люди неправильно оценивают тех людей, которые к ним относят­ся плохо, т. е. проявляется фактор «отношение к нам». Те, кто кого- то высоко ценит и хорошо к нему относится, как правило, кажутся этому человеку лучше тех, кто относится к нему не лучшим обра­зом. </a:t>
          </a:r>
          <a:endParaRPr lang="ru-RU"/>
        </a:p>
      </dgm:t>
    </dgm:pt>
    <dgm:pt modelId="{219C8410-E301-4CB6-847F-DB3CB5FF97FC}" type="parTrans" cxnId="{2AA3735D-16F9-4375-BCFD-F7750ED08FE4}">
      <dgm:prSet/>
      <dgm:spPr/>
      <dgm:t>
        <a:bodyPr/>
        <a:lstStyle/>
        <a:p>
          <a:endParaRPr lang="ru-RU"/>
        </a:p>
      </dgm:t>
    </dgm:pt>
    <dgm:pt modelId="{331F03D2-5EA6-403E-9F5D-66C118A737F8}" type="sibTrans" cxnId="{2AA3735D-16F9-4375-BCFD-F7750ED08FE4}">
      <dgm:prSet/>
      <dgm:spPr/>
      <dgm:t>
        <a:bodyPr/>
        <a:lstStyle/>
        <a:p>
          <a:endParaRPr lang="ru-RU"/>
        </a:p>
      </dgm:t>
    </dgm:pt>
    <dgm:pt modelId="{B3D5C356-CDF6-4643-B97D-628B144C4BA1}" type="pres">
      <dgm:prSet presAssocID="{F6908091-CFE0-45FE-A742-0F5645D33B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6CB293-8003-4033-B998-A79CBA159EDF}" type="pres">
      <dgm:prSet presAssocID="{339D56F4-B8D0-4CC8-9A43-BB0EAAA4DA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387D7-C830-408E-8A73-443911ACCC46}" type="pres">
      <dgm:prSet presAssocID="{4D325AA0-4EB7-406D-A43B-CCF946DF778A}" presName="spacer" presStyleCnt="0"/>
      <dgm:spPr/>
    </dgm:pt>
    <dgm:pt modelId="{4A19EE85-AA87-4822-B382-96E4940CBF2E}" type="pres">
      <dgm:prSet presAssocID="{99CA4148-070B-4C1E-A870-5E12A29CAC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DD97B-2DF2-43CB-A1BC-CB59F5DE16FC}" type="pres">
      <dgm:prSet presAssocID="{1AE0C9AA-6667-44D1-B306-76204F3D7B1F}" presName="spacer" presStyleCnt="0"/>
      <dgm:spPr/>
    </dgm:pt>
    <dgm:pt modelId="{077BF693-61A1-45FB-9D5D-2D43EE1FEAA5}" type="pres">
      <dgm:prSet presAssocID="{2047F988-9D78-42DD-8370-12ABCA9A7F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0891E6-8DD4-4C69-B034-37353305200F}" srcId="{F6908091-CFE0-45FE-A742-0F5645D33BF6}" destId="{339D56F4-B8D0-4CC8-9A43-BB0EAAA4DA46}" srcOrd="0" destOrd="0" parTransId="{D92D6A60-14BB-4610-AF44-3F3837E3C169}" sibTransId="{4D325AA0-4EB7-406D-A43B-CCF946DF778A}"/>
    <dgm:cxn modelId="{F9894D11-2E09-477F-A260-98A69B7CF520}" type="presOf" srcId="{339D56F4-B8D0-4CC8-9A43-BB0EAAA4DA46}" destId="{916CB293-8003-4033-B998-A79CBA159EDF}" srcOrd="0" destOrd="0" presId="urn:microsoft.com/office/officeart/2005/8/layout/vList2"/>
    <dgm:cxn modelId="{2DC0A8C5-F01A-43C8-B91A-3A89F5E0385A}" type="presOf" srcId="{99CA4148-070B-4C1E-A870-5E12A29CACEE}" destId="{4A19EE85-AA87-4822-B382-96E4940CBF2E}" srcOrd="0" destOrd="0" presId="urn:microsoft.com/office/officeart/2005/8/layout/vList2"/>
    <dgm:cxn modelId="{DA4D62A3-57DC-4DBF-8E17-39FB2AF770CA}" type="presOf" srcId="{2047F988-9D78-42DD-8370-12ABCA9A7F89}" destId="{077BF693-61A1-45FB-9D5D-2D43EE1FEAA5}" srcOrd="0" destOrd="0" presId="urn:microsoft.com/office/officeart/2005/8/layout/vList2"/>
    <dgm:cxn modelId="{C1F2CBC2-A8B4-47FB-A03A-565037CB09B9}" type="presOf" srcId="{F6908091-CFE0-45FE-A742-0F5645D33BF6}" destId="{B3D5C356-CDF6-4643-B97D-628B144C4BA1}" srcOrd="0" destOrd="0" presId="urn:microsoft.com/office/officeart/2005/8/layout/vList2"/>
    <dgm:cxn modelId="{2AA3735D-16F9-4375-BCFD-F7750ED08FE4}" srcId="{F6908091-CFE0-45FE-A742-0F5645D33BF6}" destId="{2047F988-9D78-42DD-8370-12ABCA9A7F89}" srcOrd="2" destOrd="0" parTransId="{219C8410-E301-4CB6-847F-DB3CB5FF97FC}" sibTransId="{331F03D2-5EA6-403E-9F5D-66C118A737F8}"/>
    <dgm:cxn modelId="{9BAB4938-1BE3-4BC9-94AE-19432DD4E293}" srcId="{F6908091-CFE0-45FE-A742-0F5645D33BF6}" destId="{99CA4148-070B-4C1E-A870-5E12A29CACEE}" srcOrd="1" destOrd="0" parTransId="{F1AA1447-DD4C-47E7-9D88-4B187BB7F860}" sibTransId="{1AE0C9AA-6667-44D1-B306-76204F3D7B1F}"/>
    <dgm:cxn modelId="{718A6C3B-0B98-4557-A696-8AAFC8D83036}" type="presParOf" srcId="{B3D5C356-CDF6-4643-B97D-628B144C4BA1}" destId="{916CB293-8003-4033-B998-A79CBA159EDF}" srcOrd="0" destOrd="0" presId="urn:microsoft.com/office/officeart/2005/8/layout/vList2"/>
    <dgm:cxn modelId="{595E70A4-70CA-476A-AA23-D2D2168641E5}" type="presParOf" srcId="{B3D5C356-CDF6-4643-B97D-628B144C4BA1}" destId="{383387D7-C830-408E-8A73-443911ACCC46}" srcOrd="1" destOrd="0" presId="urn:microsoft.com/office/officeart/2005/8/layout/vList2"/>
    <dgm:cxn modelId="{FEEBEA7A-E442-4CAD-B82B-B8E610753AFA}" type="presParOf" srcId="{B3D5C356-CDF6-4643-B97D-628B144C4BA1}" destId="{4A19EE85-AA87-4822-B382-96E4940CBF2E}" srcOrd="2" destOrd="0" presId="urn:microsoft.com/office/officeart/2005/8/layout/vList2"/>
    <dgm:cxn modelId="{B460077F-ED54-4250-B1AE-C4195C2E6BA5}" type="presParOf" srcId="{B3D5C356-CDF6-4643-B97D-628B144C4BA1}" destId="{EDFDD97B-2DF2-43CB-A1BC-CB59F5DE16FC}" srcOrd="3" destOrd="0" presId="urn:microsoft.com/office/officeart/2005/8/layout/vList2"/>
    <dgm:cxn modelId="{3D1F63B4-7058-46C6-A3CC-C948E728ED6A}" type="presParOf" srcId="{B3D5C356-CDF6-4643-B97D-628B144C4BA1}" destId="{077BF693-61A1-45FB-9D5D-2D43EE1FEA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C0D104-3757-4578-8AC6-20713BCC3142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F74776A-BCA8-4B28-9FE7-8D4E69CEBD4C}">
      <dgm:prSet/>
      <dgm:spPr/>
      <dgm:t>
        <a:bodyPr/>
        <a:lstStyle/>
        <a:p>
          <a:pPr rtl="0"/>
          <a:r>
            <a:rPr lang="ru-RU" b="1" i="1" smtClean="0"/>
            <a:t>Эффект снисходительности</a:t>
          </a:r>
          <a:r>
            <a:rPr lang="ru-RU" i="1" smtClean="0"/>
            <a:t>. Заключается в том, что мы оце­ниваем другого человека чаще положительно, чем негативно, и используем по отношению к нему позитивные характеристики тогда, когда он по отношению к нам не конкурентоспособен или вызывает чувство жалости из-за неуверенности в себе, закомплек­сованности, ущербности. </a:t>
          </a:r>
          <a:endParaRPr lang="ru-RU"/>
        </a:p>
      </dgm:t>
    </dgm:pt>
    <dgm:pt modelId="{A1EE53EC-DBAF-47F4-8F48-3CC6869F8ED3}" type="parTrans" cxnId="{82D6F0A5-D371-4FEA-85AF-DA929735291F}">
      <dgm:prSet/>
      <dgm:spPr/>
      <dgm:t>
        <a:bodyPr/>
        <a:lstStyle/>
        <a:p>
          <a:endParaRPr lang="ru-RU"/>
        </a:p>
      </dgm:t>
    </dgm:pt>
    <dgm:pt modelId="{49448DB3-C3C4-42EA-B9E6-C4D90157EEC6}" type="sibTrans" cxnId="{82D6F0A5-D371-4FEA-85AF-DA929735291F}">
      <dgm:prSet/>
      <dgm:spPr/>
      <dgm:t>
        <a:bodyPr/>
        <a:lstStyle/>
        <a:p>
          <a:endParaRPr lang="ru-RU"/>
        </a:p>
      </dgm:t>
    </dgm:pt>
    <dgm:pt modelId="{651F5F38-2B08-4E05-8239-BBABA1F69040}">
      <dgm:prSet/>
      <dgm:spPr/>
      <dgm:t>
        <a:bodyPr/>
        <a:lstStyle/>
        <a:p>
          <a:pPr rtl="0"/>
          <a:r>
            <a:rPr lang="ru-RU" b="1" i="1" dirty="0" smtClean="0"/>
            <a:t>Эффект фаворитизма</a:t>
          </a:r>
          <a:r>
            <a:rPr lang="ru-RU" i="1" dirty="0" smtClean="0"/>
            <a:t>. Близок к эффекту снисходительности. Те, кто чувствуют себя любимцами, фаворитами в группе, чаще воспринимают новичков с чувством превосходства — «сверху вниз». Фаворитов также порой неадекватно оценивают, завышая их возможности из-за высокой уверенности в себе.</a:t>
          </a:r>
          <a:endParaRPr lang="ru-RU" dirty="0"/>
        </a:p>
      </dgm:t>
    </dgm:pt>
    <dgm:pt modelId="{46EEF2CF-BC1B-4866-824A-2A788741CB22}" type="parTrans" cxnId="{82B3EAFE-109D-4FF0-9261-AA67A1390562}">
      <dgm:prSet/>
      <dgm:spPr/>
      <dgm:t>
        <a:bodyPr/>
        <a:lstStyle/>
        <a:p>
          <a:endParaRPr lang="ru-RU"/>
        </a:p>
      </dgm:t>
    </dgm:pt>
    <dgm:pt modelId="{82FCD420-7247-45AB-84D5-2A3F5C9EB31B}" type="sibTrans" cxnId="{82B3EAFE-109D-4FF0-9261-AA67A1390562}">
      <dgm:prSet/>
      <dgm:spPr/>
      <dgm:t>
        <a:bodyPr/>
        <a:lstStyle/>
        <a:p>
          <a:endParaRPr lang="ru-RU"/>
        </a:p>
      </dgm:t>
    </dgm:pt>
    <dgm:pt modelId="{B485BA91-0DE1-4004-A0CE-C11309569E63}" type="pres">
      <dgm:prSet presAssocID="{D3C0D104-3757-4578-8AC6-20713BCC31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858D10-5C2C-4EDC-8A64-A0675D6EBB76}" type="pres">
      <dgm:prSet presAssocID="{6F74776A-BCA8-4B28-9FE7-8D4E69CEBD4C}" presName="linNode" presStyleCnt="0"/>
      <dgm:spPr/>
    </dgm:pt>
    <dgm:pt modelId="{05FE6851-5725-40F3-AC06-E86D3CF7A0AB}" type="pres">
      <dgm:prSet presAssocID="{6F74776A-BCA8-4B28-9FE7-8D4E69CEBD4C}" presName="parentText" presStyleLbl="node1" presStyleIdx="0" presStyleCnt="2" custScaleX="2665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96D40-1C8D-44AC-A0A6-ED558945A434}" type="pres">
      <dgm:prSet presAssocID="{49448DB3-C3C4-42EA-B9E6-C4D90157EEC6}" presName="sp" presStyleCnt="0"/>
      <dgm:spPr/>
    </dgm:pt>
    <dgm:pt modelId="{4DF3BAF4-C74A-4963-B457-A3763DED724C}" type="pres">
      <dgm:prSet presAssocID="{651F5F38-2B08-4E05-8239-BBABA1F69040}" presName="linNode" presStyleCnt="0"/>
      <dgm:spPr/>
    </dgm:pt>
    <dgm:pt modelId="{0D3E33C4-4306-4C07-8CF9-3C6E2A9FEFC6}" type="pres">
      <dgm:prSet presAssocID="{651F5F38-2B08-4E05-8239-BBABA1F69040}" presName="parentText" presStyleLbl="node1" presStyleIdx="1" presStyleCnt="2" custScaleX="2652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6CB5E9-E255-46EA-9C98-06638B02BED3}" type="presOf" srcId="{651F5F38-2B08-4E05-8239-BBABA1F69040}" destId="{0D3E33C4-4306-4C07-8CF9-3C6E2A9FEFC6}" srcOrd="0" destOrd="0" presId="urn:microsoft.com/office/officeart/2005/8/layout/vList5"/>
    <dgm:cxn modelId="{99B98145-97F3-4946-86D6-7857DDC1CFB2}" type="presOf" srcId="{6F74776A-BCA8-4B28-9FE7-8D4E69CEBD4C}" destId="{05FE6851-5725-40F3-AC06-E86D3CF7A0AB}" srcOrd="0" destOrd="0" presId="urn:microsoft.com/office/officeart/2005/8/layout/vList5"/>
    <dgm:cxn modelId="{82D6F0A5-D371-4FEA-85AF-DA929735291F}" srcId="{D3C0D104-3757-4578-8AC6-20713BCC3142}" destId="{6F74776A-BCA8-4B28-9FE7-8D4E69CEBD4C}" srcOrd="0" destOrd="0" parTransId="{A1EE53EC-DBAF-47F4-8F48-3CC6869F8ED3}" sibTransId="{49448DB3-C3C4-42EA-B9E6-C4D90157EEC6}"/>
    <dgm:cxn modelId="{5E56E4C5-9EC4-46B6-81EA-E1ECCD0A61BD}" type="presOf" srcId="{D3C0D104-3757-4578-8AC6-20713BCC3142}" destId="{B485BA91-0DE1-4004-A0CE-C11309569E63}" srcOrd="0" destOrd="0" presId="urn:microsoft.com/office/officeart/2005/8/layout/vList5"/>
    <dgm:cxn modelId="{82B3EAFE-109D-4FF0-9261-AA67A1390562}" srcId="{D3C0D104-3757-4578-8AC6-20713BCC3142}" destId="{651F5F38-2B08-4E05-8239-BBABA1F69040}" srcOrd="1" destOrd="0" parTransId="{46EEF2CF-BC1B-4866-824A-2A788741CB22}" sibTransId="{82FCD420-7247-45AB-84D5-2A3F5C9EB31B}"/>
    <dgm:cxn modelId="{29B916E9-C101-4837-8DB8-D34677F964BA}" type="presParOf" srcId="{B485BA91-0DE1-4004-A0CE-C11309569E63}" destId="{0C858D10-5C2C-4EDC-8A64-A0675D6EBB76}" srcOrd="0" destOrd="0" presId="urn:microsoft.com/office/officeart/2005/8/layout/vList5"/>
    <dgm:cxn modelId="{3743B2BA-FF68-4456-B4A4-2AF69E50BE7A}" type="presParOf" srcId="{0C858D10-5C2C-4EDC-8A64-A0675D6EBB76}" destId="{05FE6851-5725-40F3-AC06-E86D3CF7A0AB}" srcOrd="0" destOrd="0" presId="urn:microsoft.com/office/officeart/2005/8/layout/vList5"/>
    <dgm:cxn modelId="{7DB3E361-D55A-4D67-AB1E-BDEEB998AA17}" type="presParOf" srcId="{B485BA91-0DE1-4004-A0CE-C11309569E63}" destId="{5E696D40-1C8D-44AC-A0A6-ED558945A434}" srcOrd="1" destOrd="0" presId="urn:microsoft.com/office/officeart/2005/8/layout/vList5"/>
    <dgm:cxn modelId="{D2D2590F-B11E-4926-911F-60B9B1D9F1AB}" type="presParOf" srcId="{B485BA91-0DE1-4004-A0CE-C11309569E63}" destId="{4DF3BAF4-C74A-4963-B457-A3763DED724C}" srcOrd="2" destOrd="0" presId="urn:microsoft.com/office/officeart/2005/8/layout/vList5"/>
    <dgm:cxn modelId="{6B862B15-966A-4290-9689-B826EB067B1C}" type="presParOf" srcId="{4DF3BAF4-C74A-4963-B457-A3763DED724C}" destId="{0D3E33C4-4306-4C07-8CF9-3C6E2A9FEFC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441B6-9245-4BFC-87E6-329089AC656D}">
      <dsp:nvSpPr>
        <dsp:cNvPr id="0" name=""/>
        <dsp:cNvSpPr/>
      </dsp:nvSpPr>
      <dsp:spPr>
        <a:xfrm>
          <a:off x="0" y="6059"/>
          <a:ext cx="7772400" cy="2148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baseline="0" smtClean="0"/>
            <a:t>Перцептивная сторона общения</a:t>
          </a:r>
          <a:endParaRPr lang="ru-RU" sz="5400" kern="1200"/>
        </a:p>
      </dsp:txBody>
      <dsp:txXfrm>
        <a:off x="104863" y="110922"/>
        <a:ext cx="7562674" cy="1938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74101-3986-4A6B-819F-215AC8943BB6}">
      <dsp:nvSpPr>
        <dsp:cNvPr id="0" name=""/>
        <dsp:cNvSpPr/>
      </dsp:nvSpPr>
      <dsp:spPr>
        <a:xfrm>
          <a:off x="0" y="194535"/>
          <a:ext cx="8496944" cy="2059200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smtClean="0"/>
            <a:t>Перцепция </a:t>
          </a:r>
          <a:r>
            <a:rPr lang="ru-RU" sz="2000" kern="1200" baseline="0" smtClean="0"/>
            <a:t>(от лат.</a:t>
          </a:r>
          <a:r>
            <a:rPr lang="ru-RU" sz="2000" i="1" kern="1200" baseline="0" smtClean="0"/>
            <a:t> — </a:t>
          </a:r>
          <a:r>
            <a:rPr lang="ru-RU" sz="2000" kern="1200" baseline="0" smtClean="0"/>
            <a:t>психологическое восприятие) — процесс восприятия, способствующий взаимопониманию участ­ников общения. </a:t>
          </a:r>
          <a:br>
            <a:rPr lang="ru-RU" sz="2000" kern="1200" baseline="0" smtClean="0"/>
          </a:br>
          <a:r>
            <a:rPr lang="ru-RU" sz="2000" kern="1200" baseline="0" smtClean="0"/>
            <a:t>Термин «социальное восприятие», или </a:t>
          </a:r>
          <a:r>
            <a:rPr lang="ru-RU" sz="2000" b="1" i="1" kern="1200" baseline="0" smtClean="0"/>
            <a:t>«соци­альная перцепция», </a:t>
          </a:r>
          <a:r>
            <a:rPr lang="ru-RU" sz="2000" kern="1200" baseline="0" smtClean="0"/>
            <a:t>впервые был введен американским психоло­гом Дж. Брунером, который показал, что восприятие других лю­дей зависит не только от личностных, но и от социокультурных факторов. </a:t>
          </a:r>
          <a:endParaRPr lang="ru-RU" sz="2000" kern="1200"/>
        </a:p>
      </dsp:txBody>
      <dsp:txXfrm>
        <a:off x="100522" y="295057"/>
        <a:ext cx="8295900" cy="18581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CB293-8003-4033-B998-A79CBA159EDF}">
      <dsp:nvSpPr>
        <dsp:cNvPr id="0" name=""/>
        <dsp:cNvSpPr/>
      </dsp:nvSpPr>
      <dsp:spPr>
        <a:xfrm>
          <a:off x="0" y="430078"/>
          <a:ext cx="8496944" cy="16450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smtClean="0"/>
            <a:t>Фактор превосходства</a:t>
          </a:r>
          <a:r>
            <a:rPr lang="ru-RU" sz="1900" i="1" kern="1200" smtClean="0"/>
            <a:t>. Большинство людей склонны система­тически переоценивать различные психологические качества тех, кто превосходит их по какому-то существенному для них достоин­ству. В то же время, имея дело с человеком, которого он сам в чем- то превосходит, наоборот, старается недооценить его, порой даже принизить его возможности. </a:t>
          </a:r>
          <a:endParaRPr lang="ru-RU" sz="1900" kern="1200"/>
        </a:p>
      </dsp:txBody>
      <dsp:txXfrm>
        <a:off x="80303" y="510381"/>
        <a:ext cx="8336338" cy="1484414"/>
      </dsp:txXfrm>
    </dsp:sp>
    <dsp:sp modelId="{4A19EE85-AA87-4822-B382-96E4940CBF2E}">
      <dsp:nvSpPr>
        <dsp:cNvPr id="0" name=""/>
        <dsp:cNvSpPr/>
      </dsp:nvSpPr>
      <dsp:spPr>
        <a:xfrm>
          <a:off x="0" y="2129818"/>
          <a:ext cx="8496944" cy="16450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smtClean="0"/>
            <a:t>фактор статуса.</a:t>
          </a:r>
          <a:r>
            <a:rPr lang="ru-RU" sz="1900" i="1" kern="1200" smtClean="0"/>
            <a:t> Во многих случаях оценка личностных качеств человека зависит от его социального статуса. </a:t>
          </a:r>
          <a:endParaRPr lang="ru-RU" sz="1900" kern="1200"/>
        </a:p>
      </dsp:txBody>
      <dsp:txXfrm>
        <a:off x="80303" y="2210121"/>
        <a:ext cx="8336338" cy="1484414"/>
      </dsp:txXfrm>
    </dsp:sp>
    <dsp:sp modelId="{077BF693-61A1-45FB-9D5D-2D43EE1FEAA5}">
      <dsp:nvSpPr>
        <dsp:cNvPr id="0" name=""/>
        <dsp:cNvSpPr/>
      </dsp:nvSpPr>
      <dsp:spPr>
        <a:xfrm>
          <a:off x="0" y="3829558"/>
          <a:ext cx="8496944" cy="16450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smtClean="0"/>
            <a:t>Фактор «отношение к нам»</a:t>
          </a:r>
          <a:r>
            <a:rPr lang="ru-RU" sz="1900" i="1" kern="1200" smtClean="0"/>
            <a:t>. Зачастую в практике общения люди неправильно оценивают тех людей, которые к ним относят­ся плохо, т. е. проявляется фактор «отношение к нам». Те, кто кого- то высоко ценит и хорошо к нему относится, как правило, кажутся этому человеку лучше тех, кто относится к нему не лучшим обра­зом. </a:t>
          </a:r>
          <a:endParaRPr lang="ru-RU" sz="1900" kern="1200"/>
        </a:p>
      </dsp:txBody>
      <dsp:txXfrm>
        <a:off x="80303" y="3909861"/>
        <a:ext cx="8336338" cy="14844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E6851-5725-40F3-AC06-E86D3CF7A0AB}">
      <dsp:nvSpPr>
        <dsp:cNvPr id="0" name=""/>
        <dsp:cNvSpPr/>
      </dsp:nvSpPr>
      <dsp:spPr>
        <a:xfrm>
          <a:off x="145955" y="65"/>
          <a:ext cx="6908888" cy="26343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smtClean="0"/>
            <a:t>Эффект снисходительности</a:t>
          </a:r>
          <a:r>
            <a:rPr lang="ru-RU" sz="1900" i="1" kern="1200" smtClean="0"/>
            <a:t>. Заключается в том, что мы оце­ниваем другого человека чаще положительно, чем негативно, и используем по отношению к нему позитивные характеристики тогда, когда он по отношению к нам не конкурентоспособен или вызывает чувство жалости из-за неуверенности в себе, закомплек­сованности, ущербности. </a:t>
          </a:r>
          <a:endParaRPr lang="ru-RU" sz="1900" kern="1200"/>
        </a:p>
      </dsp:txBody>
      <dsp:txXfrm>
        <a:off x="274555" y="128665"/>
        <a:ext cx="6651688" cy="2377174"/>
      </dsp:txXfrm>
    </dsp:sp>
    <dsp:sp modelId="{0D3E33C4-4306-4C07-8CF9-3C6E2A9FEFC6}">
      <dsp:nvSpPr>
        <dsp:cNvPr id="0" name=""/>
        <dsp:cNvSpPr/>
      </dsp:nvSpPr>
      <dsp:spPr>
        <a:xfrm>
          <a:off x="145955" y="2766159"/>
          <a:ext cx="6875188" cy="2634374"/>
        </a:xfrm>
        <a:prstGeom prst="roundRect">
          <a:avLst/>
        </a:prstGeom>
        <a:solidFill>
          <a:schemeClr val="accent5">
            <a:hueOff val="1644580"/>
            <a:satOff val="34343"/>
            <a:lumOff val="-1961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Эффект фаворитизма</a:t>
          </a:r>
          <a:r>
            <a:rPr lang="ru-RU" sz="1800" i="1" kern="1200" dirty="0" smtClean="0"/>
            <a:t>. Близок к эффекту снисходительности. Те, кто чувствуют себя любимцами, фаворитами в группе, чаще воспринимают новичков с чувством превосходства — «сверху вниз». Фаворитов также порой неадекватно оценивают, завышая их возможности из-за высокой уверенности в себе.</a:t>
          </a:r>
          <a:endParaRPr lang="ru-RU" sz="1800" kern="1200" dirty="0"/>
        </a:p>
      </dsp:txBody>
      <dsp:txXfrm>
        <a:off x="274555" y="2894759"/>
        <a:ext cx="6617988" cy="2377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908721"/>
          <a:ext cx="7772400" cy="216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Qwn7zdnqTM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6048672" cy="301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5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8226410" cy="1656184"/>
          </a:xfrm>
          <a:solidFill>
            <a:schemeClr val="accent1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Предрассудки и предубеждения.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основе предрассудков ле­жит предубеждение, т. е. необоснованное негативное представле­ние о других людях. Предрассудки распространены и устойчивы. В их основе могут лежать тревожность и угроза чувству безопасности.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340768" y="980728"/>
            <a:ext cx="2073348" cy="19794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683568" y="3212976"/>
            <a:ext cx="3600400" cy="2376264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Эффект ореола.</a:t>
            </a:r>
            <a:r>
              <a:rPr lang="ru-RU" dirty="0"/>
              <a:t> При эффекте ореола проявляется тенденция переносить благоприятное впечатление об одном качестве челове­ка на все другие его качества.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579087"/>
            <a:ext cx="4409986" cy="364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15016934"/>
              </p:ext>
            </p:extLst>
          </p:nvPr>
        </p:nvGraphicFramePr>
        <p:xfrm>
          <a:off x="323528" y="548680"/>
          <a:ext cx="84969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-2124744" y="1554480"/>
            <a:ext cx="288032" cy="197946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6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632848" cy="50268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Каузальная атрибуция. В повседневной жизни, когда человек не имеет точной информации, многие зачастую вынуждены стро­ить свои собственные предположения относительно причин и по­ступков других людей путем приписывания ему чувств, намерений, мыслей и мотивов поведения. Это носит название каузальной атрибуции, или причинной интерпретации (атрибуция — от лат. </a:t>
            </a:r>
            <a:r>
              <a:rPr lang="ru-RU" dirty="0" err="1">
                <a:solidFill>
                  <a:schemeClr val="bg1"/>
                </a:solidFill>
              </a:rPr>
              <a:t>attribuo</a:t>
            </a:r>
            <a:r>
              <a:rPr lang="ru-RU" dirty="0">
                <a:solidFill>
                  <a:schemeClr val="bg1"/>
                </a:solidFill>
              </a:rPr>
              <a:t> — придаю, наделяю; каузальный — от лат. </a:t>
            </a:r>
            <a:r>
              <a:rPr lang="ru-RU" dirty="0" err="1">
                <a:solidFill>
                  <a:schemeClr val="bg1"/>
                </a:solidFill>
              </a:rPr>
              <a:t>causa</a:t>
            </a:r>
            <a:r>
              <a:rPr lang="ru-RU" dirty="0">
                <a:solidFill>
                  <a:schemeClr val="bg1"/>
                </a:solidFill>
              </a:rPr>
              <a:t> — при­ чина). В литературе описаны несколько следующих типов атрибуции: </a:t>
            </a:r>
          </a:p>
          <a:p>
            <a:r>
              <a:rPr lang="ru-RU" dirty="0">
                <a:solidFill>
                  <a:schemeClr val="bg1"/>
                </a:solidFill>
              </a:rPr>
              <a:t>■ личностная атрибуция — причина поступка или действия при­писывается тому, кто его совершил, субъекту, в основном свой­ственна наблюдателю;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i="0" dirty="0" smtClean="0">
                <a:solidFill>
                  <a:schemeClr val="bg1"/>
                </a:solidFill>
              </a:rPr>
              <a:t>причина </a:t>
            </a:r>
            <a:r>
              <a:rPr lang="ru-RU" i="0" dirty="0">
                <a:solidFill>
                  <a:schemeClr val="bg1"/>
                </a:solidFill>
              </a:rPr>
              <a:t>приписывается человеку, совершающему действие</a:t>
            </a:r>
            <a:r>
              <a:rPr lang="ru-RU" i="0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■ </a:t>
            </a:r>
            <a:r>
              <a:rPr lang="ru-RU" dirty="0">
                <a:solidFill>
                  <a:schemeClr val="bg1"/>
                </a:solidFill>
              </a:rPr>
              <a:t>обстоятельственная атрибуция — причина поступка или дей­ствия приписывается каким-то возникшим </a:t>
            </a:r>
            <a:r>
              <a:rPr lang="ru-RU" dirty="0" smtClean="0">
                <a:solidFill>
                  <a:schemeClr val="bg1"/>
                </a:solidFill>
              </a:rPr>
              <a:t>обстоятельствам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628800" y="1424615"/>
            <a:ext cx="2073348" cy="197946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07442126"/>
              </p:ext>
            </p:extLst>
          </p:nvPr>
        </p:nvGraphicFramePr>
        <p:xfrm>
          <a:off x="971600" y="620688"/>
          <a:ext cx="72008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700808" y="980728"/>
            <a:ext cx="2073348" cy="197946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889576" cy="225157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dirty="0" smtClean="0"/>
              <a:t>Механизмы взаимопонимания в общении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84720" y="476672"/>
            <a:ext cx="7174560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dirty="0"/>
              <a:t>Механизмы образования различных отношений, эмоциональное восприятие людьми друг друга характеризуются понятиями «идентификация», «</a:t>
            </a:r>
            <a:r>
              <a:rPr lang="ru-RU" sz="1800" dirty="0" err="1"/>
              <a:t>эмпатия</a:t>
            </a:r>
            <a:r>
              <a:rPr lang="ru-RU" sz="1800" dirty="0"/>
              <a:t>», «рефлексия» и «аттрак­ция».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84720" y="3212976"/>
            <a:ext cx="7174560" cy="30963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/>
              <a:t>Для эффективного общения важно не только то, как мы вос­принимаем других или как они воспринимают нас, но и </a:t>
            </a:r>
            <a:r>
              <a:rPr lang="ru-RU" sz="2400" dirty="0" err="1"/>
              <a:t>самовосприятие</a:t>
            </a:r>
            <a:r>
              <a:rPr lang="ru-RU" sz="2400" dirty="0"/>
              <a:t>, основным источником которого является восприятие себя через соотнесение, идентификацию (от лат. </a:t>
            </a:r>
            <a:r>
              <a:rPr lang="ru-RU" sz="2400" dirty="0" err="1"/>
              <a:t>identificare</a:t>
            </a:r>
            <a:r>
              <a:rPr lang="ru-RU" sz="2400" dirty="0"/>
              <a:t> — отождествление) себя с другими. 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123728" y="2204864"/>
            <a:ext cx="4680520" cy="864096"/>
          </a:xfrm>
          <a:prstGeom prst="horizontalScroll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rgbClr val="FF0000"/>
                </a:solidFill>
              </a:rPr>
              <a:t>дентификация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493776" y="-675455"/>
            <a:ext cx="2074862" cy="288031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Эмпатия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11700792" y="1491667"/>
            <a:ext cx="5627687" cy="4220765"/>
          </a:xfrm>
        </p:spPr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93776" y="614363"/>
            <a:ext cx="8182680" cy="14464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err="1" smtClean="0"/>
              <a:t>Эмпатия</a:t>
            </a:r>
            <a:r>
              <a:rPr lang="ru-RU" sz="2000" dirty="0"/>
              <a:t> </a:t>
            </a:r>
            <a:r>
              <a:rPr lang="ru-RU" sz="2000" dirty="0" smtClean="0"/>
              <a:t>- это </a:t>
            </a:r>
            <a:r>
              <a:rPr lang="ru-RU" sz="2000" dirty="0"/>
              <a:t>эмоциональное сопере­живание другому человеку, основанное на умении правильно представить себе, что происходит в душе другого человека, как он оценивает окружающий мир.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839652" y="2204864"/>
            <a:ext cx="4869904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Виды </a:t>
            </a:r>
            <a:r>
              <a:rPr lang="ru-RU" sz="2400" dirty="0" err="1" smtClean="0">
                <a:solidFill>
                  <a:srgbClr val="FF0000"/>
                </a:solidFill>
              </a:rPr>
              <a:t>эмпатии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96854" y="3478947"/>
            <a:ext cx="720080" cy="648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86240" y="3446229"/>
            <a:ext cx="792088" cy="6317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493776" y="4274089"/>
            <a:ext cx="3286136" cy="16653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сопереживание — пережива­ние человеком тех же самых чувств, которые испытывает другой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85560" y="4274089"/>
            <a:ext cx="3276364" cy="16653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сочувствие — переживание человеком иных по сравнению с объектом восприятия чувств</a:t>
            </a:r>
          </a:p>
        </p:txBody>
      </p:sp>
    </p:spTree>
    <p:extLst>
      <p:ext uri="{BB962C8B-B14F-4D97-AF65-F5344CB8AC3E}">
        <p14:creationId xmlns:p14="http://schemas.microsoft.com/office/powerpoint/2010/main" val="157039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00074"/>
            <a:ext cx="3888432" cy="5997278"/>
          </a:xfrm>
          <a:solidFill>
            <a:schemeClr val="tx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ru-RU" b="1" dirty="0"/>
              <a:t>Рефлексия</a:t>
            </a:r>
            <a:r>
              <a:rPr lang="ru-RU" dirty="0"/>
              <a:t> — это осознание человеком того, как он восприни­мается партнерами по общению. В рефлексии представлены как минимум шесть человек: индивид, каков он есть на самом деле; индивид, каким он сам видит себя; индивид, каким он видится дру­гому человеку, а также эти же три позиции со стороны другого. 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8" r="11058"/>
          <a:stretch>
            <a:fillRect/>
          </a:stretch>
        </p:blipFill>
        <p:spPr>
          <a:xfrm>
            <a:off x="4375313" y="2060848"/>
            <a:ext cx="4235450" cy="45365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00143" y="332656"/>
            <a:ext cx="4210619" cy="1584176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Рефлексия - </a:t>
            </a:r>
            <a:r>
              <a:rPr lang="ru-RU" i="0" dirty="0">
                <a:solidFill>
                  <a:schemeClr val="bg1">
                    <a:lumMod val="50000"/>
                  </a:schemeClr>
                </a:solidFill>
              </a:rPr>
              <a:t>это обращение внимания </a:t>
            </a:r>
            <a:r>
              <a:rPr lang="ru-RU" i="0" dirty="0" err="1" smtClean="0">
                <a:solidFill>
                  <a:schemeClr val="bg1"/>
                </a:solidFill>
              </a:rPr>
              <a:t>субьекта</a:t>
            </a:r>
            <a:r>
              <a:rPr lang="ru-RU" i="0" dirty="0">
                <a:solidFill>
                  <a:schemeClr val="bg1">
                    <a:lumMod val="50000"/>
                  </a:schemeClr>
                </a:solidFill>
              </a:rPr>
              <a:t> на самого себя и на своё сознание, в частности, на продукты собственной активности, а также какое-либо их переосмысление.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70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V="1">
            <a:off x="1069848" y="-1827584"/>
            <a:ext cx="6172200" cy="1584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55576" y="476672"/>
            <a:ext cx="7632848" cy="1584176"/>
          </a:xfrm>
          <a:ln>
            <a:solidFill>
              <a:schemeClr val="tx2">
                <a:lumMod val="10000"/>
              </a:schemeClr>
            </a:solidFill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r>
              <a:rPr lang="ru-RU" b="1" dirty="0"/>
              <a:t>Аттракция</a:t>
            </a:r>
            <a:r>
              <a:rPr lang="ru-RU" dirty="0"/>
              <a:t> (от лат. </a:t>
            </a:r>
            <a:r>
              <a:rPr lang="ru-RU" dirty="0" err="1"/>
              <a:t>attractio</a:t>
            </a:r>
            <a:r>
              <a:rPr lang="ru-RU" dirty="0"/>
              <a:t> — привлечение) — это процесс формирования привлекательности какого-то человека для воспри­нимающего, умение нравиться другим, а также продукт этого про­цесса, т. е. некоторое качество отношения. Межличностная ат­тракция — это процесс предпочтения одних людей другими, при­тяжения между ними, умение вызывать взаимную симпатию.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99670" y="2321496"/>
            <a:ext cx="8544659" cy="453650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/>
              <a:t>потребность </a:t>
            </a:r>
            <a:r>
              <a:rPr lang="ru-RU" dirty="0"/>
              <a:t>в </a:t>
            </a:r>
            <a:r>
              <a:rPr lang="ru-RU" dirty="0" err="1"/>
              <a:t>аффилиации</a:t>
            </a:r>
            <a:r>
              <a:rPr lang="ru-RU" dirty="0"/>
              <a:t> (от англ. </a:t>
            </a:r>
            <a:r>
              <a:rPr lang="ru-RU" dirty="0" err="1"/>
              <a:t>affiliate</a:t>
            </a:r>
            <a:r>
              <a:rPr lang="ru-RU" dirty="0"/>
              <a:t> — соединять, свя­зывать</a:t>
            </a:r>
            <a:r>
              <a:rPr lang="ru-RU" dirty="0" smtClean="0"/>
              <a:t>). </a:t>
            </a:r>
            <a:r>
              <a:rPr lang="ru-RU" dirty="0"/>
              <a:t>П</a:t>
            </a:r>
            <a:r>
              <a:rPr lang="ru-RU" dirty="0" smtClean="0"/>
              <a:t>отребность </a:t>
            </a:r>
            <a:r>
              <a:rPr lang="ru-RU" dirty="0"/>
              <a:t>создавать удовлетворительные отно­шения с другими </a:t>
            </a:r>
            <a:r>
              <a:rPr lang="ru-RU" dirty="0" smtClean="0"/>
              <a:t>людьми</a:t>
            </a:r>
            <a:r>
              <a:rPr lang="ru-RU" dirty="0"/>
              <a:t>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фактор </a:t>
            </a:r>
            <a:r>
              <a:rPr lang="ru-RU" dirty="0"/>
              <a:t>эмоционального состояния. </a:t>
            </a:r>
            <a:r>
              <a:rPr lang="ru-RU" dirty="0" smtClean="0"/>
              <a:t> </a:t>
            </a:r>
            <a:r>
              <a:rPr lang="ru-RU" dirty="0"/>
              <a:t>Ч</a:t>
            </a:r>
            <a:r>
              <a:rPr lang="ru-RU" dirty="0" smtClean="0"/>
              <a:t>е­ловек</a:t>
            </a:r>
            <a:r>
              <a:rPr lang="ru-RU" dirty="0"/>
              <a:t>, переживающий положительные эмоции, смотрит на окру­жающих чаще и более доброжелательно, чем когда он находится в нейтральном, агрессивном или подавленном настроении; </a:t>
            </a:r>
          </a:p>
          <a:p>
            <a:r>
              <a:rPr lang="ru-RU" dirty="0" smtClean="0"/>
              <a:t>3.  </a:t>
            </a:r>
            <a:r>
              <a:rPr lang="ru-RU" dirty="0"/>
              <a:t>пространственная близость. </a:t>
            </a:r>
            <a:r>
              <a:rPr lang="ru-RU" dirty="0" smtClean="0"/>
              <a:t>чем </a:t>
            </a:r>
            <a:r>
              <a:rPr lang="ru-RU" dirty="0"/>
              <a:t>ближе </a:t>
            </a:r>
            <a:r>
              <a:rPr lang="ru-RU" dirty="0" err="1" smtClean="0"/>
              <a:t>пространствено</a:t>
            </a:r>
            <a:r>
              <a:rPr lang="ru-RU" dirty="0" smtClean="0"/>
              <a:t> </a:t>
            </a:r>
            <a:r>
              <a:rPr lang="ru-RU" dirty="0"/>
              <a:t>находятся люди друг к другу, тем вероятнее их взаимная привлекательность.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9848" y="2204864"/>
            <a:ext cx="5086328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Внешние факторы: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04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69848" y="-891480"/>
            <a:ext cx="6172200" cy="288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7776864" cy="1800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Внутренний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фактор аттракции — физическая привлека­тельность. В основе аттракции лежит физическая привлекатель­ность. Для развития этого чувства имеет значение социальная и личностная характеристика человека, особенности ситуации, фак­тор сходства и различия участников общения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2060848"/>
            <a:ext cx="64293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73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483893692"/>
              </p:ext>
            </p:extLst>
          </p:nvPr>
        </p:nvGraphicFramePr>
        <p:xfrm>
          <a:off x="323528" y="260649"/>
          <a:ext cx="849694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780928"/>
            <a:ext cx="6172200" cy="79208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sz="2400" dirty="0"/>
              <a:t>Перцептивная функция общения направлена на решение следу­ющих задач: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91680" y="3773372"/>
            <a:ext cx="444771" cy="59173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95536" y="4725143"/>
            <a:ext cx="2304256" cy="19145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формирование содержания межличностного восприятия;</a:t>
            </a:r>
          </a:p>
          <a:p>
            <a:pPr algn="ctr"/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355976" y="3773372"/>
            <a:ext cx="0" cy="72008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419872" y="4755620"/>
            <a:ext cx="2376264" cy="18722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содействие установлению взаимопонимания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768244" y="3845380"/>
            <a:ext cx="576064" cy="64807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6372200" y="4725144"/>
            <a:ext cx="2520280" cy="18722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обеспечение влияния участников общения друг на друга</a:t>
            </a:r>
          </a:p>
        </p:txBody>
      </p:sp>
    </p:spTree>
    <p:extLst>
      <p:ext uri="{BB962C8B-B14F-4D97-AF65-F5344CB8AC3E}">
        <p14:creationId xmlns:p14="http://schemas.microsoft.com/office/powerpoint/2010/main" val="24626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20880" cy="1440160"/>
          </a:xfrm>
        </p:spPr>
        <p:txBody>
          <a:bodyPr/>
          <a:lstStyle/>
          <a:p>
            <a:r>
              <a:rPr lang="ru-RU" sz="3200" dirty="0" smtClean="0"/>
              <a:t>Обратная связь в общении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352928" cy="216024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/>
              <a:t>Любая </a:t>
            </a:r>
            <a:r>
              <a:rPr lang="ru-RU" sz="2000" dirty="0"/>
              <a:t>коммуника­ция предполагает обратную связь, свидетельствующую о восприя­тии сообщения и его понимании. Она присутствует, когда получа­тель демонстрирует реакцию на полученное сообщение. При об­ратной связи коммуникация становится двусторонним процессом, позволяющим обеим сторонам корректировать свои цели и свое поведение по отношению друг к другу. 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723" y="3429000"/>
            <a:ext cx="6008553" cy="331236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444464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620688"/>
            <a:ext cx="3168352" cy="194421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 отражения обратной связи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779912" y="836712"/>
            <a:ext cx="1440160" cy="2880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851920" y="1700808"/>
            <a:ext cx="1368152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364088" y="620688"/>
            <a:ext cx="3240360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Пассивное отражение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1844824"/>
            <a:ext cx="3168352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Активное отражение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2852936"/>
            <a:ext cx="7920880" cy="36724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Коммуникативные позиции: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открытая</a:t>
            </a:r>
            <a:r>
              <a:rPr lang="ru-RU" dirty="0" smtClean="0"/>
              <a:t> </a:t>
            </a:r>
            <a:r>
              <a:rPr lang="ru-RU" dirty="0"/>
              <a:t>— для этой позиции характерно, что участник кон­такта демонстрирует свою готовность к общению или прямо стимулирует активную обратную связь партнера;  </a:t>
            </a:r>
          </a:p>
          <a:p>
            <a:r>
              <a:rPr lang="ru-RU" dirty="0">
                <a:solidFill>
                  <a:schemeClr val="bg1"/>
                </a:solidFill>
              </a:rPr>
              <a:t>закрытая </a:t>
            </a:r>
            <a:r>
              <a:rPr lang="ru-RU" dirty="0"/>
              <a:t>— в этой позиции демонстрируется отсутствие заин­тересованности в обратной связи, иногда это может быть свя­зано с тем, что партнеры не умеют показать такую </a:t>
            </a:r>
            <a:r>
              <a:rPr lang="ru-RU" dirty="0" smtClean="0"/>
              <a:t>заинтересо­ванность;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отстраненная</a:t>
            </a:r>
            <a:r>
              <a:rPr lang="ru-RU" dirty="0" smtClean="0"/>
              <a:t> </a:t>
            </a:r>
            <a:r>
              <a:rPr lang="ru-RU" dirty="0"/>
              <a:t>— такая позиция характерна для констатирую­щего типа информации. В основном отстраненная позиция присутствует в формальных, официальных отношениях. При этом сотрудники выполняют свои обязанности, мало </a:t>
            </a:r>
            <a:r>
              <a:rPr lang="ru-RU" dirty="0" smtClean="0"/>
              <a:t>интересу­ясь тем</a:t>
            </a:r>
            <a:r>
              <a:rPr lang="ru-RU" dirty="0"/>
              <a:t>, как их поведение будет воспринято другими.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522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80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H="1" flipV="1">
            <a:off x="-1692696" y="-2043607"/>
            <a:ext cx="36004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-3348880" y="-1009208"/>
            <a:ext cx="295232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C:\Users\user\Desktop\233-05-perception-of-man-by-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67" y="0"/>
            <a:ext cx="92266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0" y="4653136"/>
            <a:ext cx="9036496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Восприятие человека человеком – непосредственное наглядно-образное отражение одним человеком другого, в результате которого формируется перцептивный образ – сигнал о внешних признаках другого и в целом о его поведении, – выполняющий осведомительную и регулирующую функцию в процессе общения.</a:t>
            </a: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2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3776" y="609600"/>
            <a:ext cx="8182680" cy="159526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Межличностная перцепция</a:t>
            </a:r>
            <a:r>
              <a:rPr lang="ru-RU" b="1" dirty="0"/>
              <a:t> </a:t>
            </a:r>
            <a:r>
              <a:rPr lang="ru-RU" dirty="0"/>
              <a:t>есть процесс восприятия, познания и понимания людьми друг друга. Навыки адекватной оценки собеседника проявляются, как правило, в умении понимать настроение партнера по его вербальному и невербальному поведению.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>источника информации:</a:t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283968" y="3140968"/>
            <a:ext cx="4032448" cy="3096344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П</a:t>
            </a:r>
            <a:r>
              <a:rPr lang="ru-RU" dirty="0" smtClean="0">
                <a:solidFill>
                  <a:srgbClr val="FFC000"/>
                </a:solidFill>
              </a:rPr>
              <a:t>оведение</a:t>
            </a:r>
            <a:r>
              <a:rPr lang="ru-RU" dirty="0">
                <a:solidFill>
                  <a:srgbClr val="FFC000"/>
                </a:solidFill>
              </a:rPr>
              <a:t>, манеры и стиль </a:t>
            </a:r>
            <a:r>
              <a:rPr lang="ru-RU" dirty="0"/>
              <a:t>— предпринимаемые действия, со­вершаемые поступки; экспрессивные реакции, а также то, как человек входит, садится, разговаривает, куда направлен его взгляд и как он смотрит, каков язык его тела, тембр и громкость голоса.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96754" y="3140968"/>
            <a:ext cx="3639311" cy="3096344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Внешний вид.</a:t>
            </a:r>
          </a:p>
          <a:p>
            <a:pPr marL="0" indent="0">
              <a:buNone/>
            </a:pPr>
            <a:r>
              <a:rPr lang="ru-RU" dirty="0"/>
              <a:t>т. е. физические характеристики человека (красо­та, рост, цвет глаз), одежда и ее адекватность ситуации общения, эстетика и вкус, а также такие атрибуты, как знаки отличия, очки, прическа, награды, аксессуары, а в определенных случаях — ма­шина, обстановка кабинета и т.п.;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51720" y="2492896"/>
            <a:ext cx="4824536" cy="432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Источники информации о человеке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8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67544" y="548680"/>
            <a:ext cx="7848872" cy="59046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Получение сведений от других на этапе </a:t>
            </a:r>
            <a:r>
              <a:rPr lang="ru-RU" sz="2000" b="1" dirty="0" err="1">
                <a:solidFill>
                  <a:schemeClr val="bg1">
                    <a:lumMod val="50000"/>
                  </a:schemeClr>
                </a:solidFill>
              </a:rPr>
              <a:t>предобщения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создает у человека опре­деленное мнение о будущем объекте общения, 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</a:rPr>
              <a:t>установку на его восприятие. 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Од­нако это мнение не всегда объективно по многим причинам. Во-первых, сообщае­мые о каком-либо человеке сведения всегда эмоционально окрашены и отражают во многом сложившиеся у человека — источника информации отношения с буду­щим партнером по общению. Характерно при этом, что негативная информация сильнее влияет на наше впечатление о других людях, чем позитивная. Во-вторых, формирующееся мнение во многом зависит от того, чего ждет человек от партне­ра по общению.</a:t>
            </a:r>
          </a:p>
          <a:p>
            <a:pPr algn="just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776" y="260648"/>
            <a:ext cx="7750632" cy="864096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От чего зависит точность восприятия человека </a:t>
            </a:r>
            <a:r>
              <a:rPr lang="ru-RU" u="sng" dirty="0" smtClean="0"/>
              <a:t>человеком?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 flipH="1">
            <a:off x="12636896" y="1915859"/>
            <a:ext cx="504056" cy="288142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6754" y="1915880"/>
            <a:ext cx="7891670" cy="46094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1. Социальный опыт.</a:t>
            </a:r>
          </a:p>
          <a:p>
            <a:r>
              <a:rPr lang="ru-RU" dirty="0"/>
              <a:t>2. Возраст (обращаем внимание на разные характеристики: чем моложе, тем больше внимания на внешность; подросток – анатомические признаки (рост, телосложение); взрослый – экспрессивные проявления: жесты, позы.</a:t>
            </a:r>
          </a:p>
          <a:p>
            <a:r>
              <a:rPr lang="ru-RU" dirty="0"/>
              <a:t>3. Пол (женщины точнее оценивают партнера).</a:t>
            </a:r>
          </a:p>
          <a:p>
            <a:r>
              <a:rPr lang="ru-RU" dirty="0"/>
              <a:t>4. Эмоциональное состояние. Пример: плохое настроение – другой человек кажется хуже.</a:t>
            </a:r>
          </a:p>
          <a:p>
            <a:r>
              <a:rPr lang="ru-RU" dirty="0"/>
              <a:t>5. Интеллект: чем он выше, тем точнее восприятие партнера.</a:t>
            </a:r>
          </a:p>
          <a:p>
            <a:r>
              <a:rPr lang="ru-RU" dirty="0"/>
              <a:t>6. Эмоциональные особенности личности (тревожные и </a:t>
            </a:r>
            <a:r>
              <a:rPr lang="ru-RU" dirty="0" err="1"/>
              <a:t>сензитивные</a:t>
            </a:r>
            <a:r>
              <a:rPr lang="ru-RU" dirty="0"/>
              <a:t> достаточно точно оценивают партнера, ибо отличаются тонкой чувствительностью к элементам экспрессивного поведения.</a:t>
            </a:r>
          </a:p>
          <a:p>
            <a:r>
              <a:rPr lang="ru-RU" dirty="0"/>
              <a:t>7. Склонность к рефлексии (кто занимается собой), лучше знает собеседника.</a:t>
            </a:r>
          </a:p>
          <a:p>
            <a:r>
              <a:rPr lang="ru-RU" dirty="0"/>
              <a:t>8. Отношение к партнеру симпатия ==&gt; больше на достоинства).</a:t>
            </a:r>
          </a:p>
          <a:p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11560" y="1052736"/>
            <a:ext cx="3528392" cy="792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Факторы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053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99592" y="1406020"/>
            <a:ext cx="7272808" cy="225157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dirty="0" smtClean="0"/>
              <a:t> Эффекты восприятия в   процессе общения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66800" y="7821488"/>
            <a:ext cx="6172200" cy="5040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1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84984"/>
            <a:ext cx="3972421" cy="306013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3744416" cy="34563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Социальный стереотип </a:t>
            </a:r>
            <a:r>
              <a:rPr lang="ru-RU" dirty="0" smtClean="0"/>
              <a:t>- </a:t>
            </a:r>
            <a:r>
              <a:rPr lang="ru-RU" dirty="0"/>
              <a:t>это устойчивое представление о каких-либо явлениях или людях, свойственное представителям той или иной группы. Эталоны и стереотипы человек усваивает с детства, на их основе формируется система ценностей, отражаю­щаяся в установках, поведении и отношениях.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44" y="476672"/>
            <a:ext cx="3955959" cy="271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1196736" y="1545336"/>
            <a:ext cx="1224136" cy="3886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80920" cy="22322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/>
              <a:t>Стереотипы восприятия</a:t>
            </a:r>
            <a:r>
              <a:rPr lang="ru-RU" dirty="0"/>
              <a:t>. Существуют профессиональные сте­реотипы (белый воротничок — менеджер, белый халат — врач), физиогномические, этнические и др.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Их </a:t>
            </a:r>
            <a:r>
              <a:rPr lang="ru-RU" dirty="0"/>
              <a:t>отличает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347864" y="3140968"/>
            <a:ext cx="273630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Экономия мышления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843808" y="4221088"/>
            <a:ext cx="3960440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Удовлетворение агрессивных тенденций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4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TM01859861[[fn=Выставка]]</Template>
  <TotalTime>349</TotalTime>
  <Words>1274</Words>
  <Application>Microsoft Office PowerPoint</Application>
  <PresentationFormat>Экран (4:3)</PresentationFormat>
  <Paragraphs>64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Tradeshow</vt:lpstr>
      <vt:lpstr>Презентация PowerPoint</vt:lpstr>
      <vt:lpstr>Презентация PowerPoint</vt:lpstr>
      <vt:lpstr>Презентация PowerPoint</vt:lpstr>
      <vt:lpstr>Межличностная перцепция есть процесс восприятия, познания и понимания людьми друг друга. Навыки адекватной оценки собеседника проявляются, как правило, в умении понимать настроение партнера по его вербальному и невербальному поведению.  источника информации: </vt:lpstr>
      <vt:lpstr>Презентация PowerPoint</vt:lpstr>
      <vt:lpstr>От чего зависит точность восприятия человека человеком? </vt:lpstr>
      <vt:lpstr> Эффекты восприятия в   процессе общения</vt:lpstr>
      <vt:lpstr>Социальный стереотип - это устойчивое представление о каких-либо явлениях или людях, свойственное представителям той или иной группы. Эталоны и стереотипы человек усваивает с детства, на их основе формируется система ценностей, отражаю­щаяся в установках, поведении и отношениях.</vt:lpstr>
      <vt:lpstr>Стереотипы восприятия. Существуют профессиональные сте­реотипы (белый воротничок — менеджер, белый халат — врач), физиогномические, этнические и др.   Их отличает </vt:lpstr>
      <vt:lpstr>Презентация PowerPoint</vt:lpstr>
      <vt:lpstr>Презентация PowerPoint</vt:lpstr>
      <vt:lpstr>Презентация PowerPoint</vt:lpstr>
      <vt:lpstr>Презентация PowerPoint</vt:lpstr>
      <vt:lpstr>Механизмы взаимопонимания в общении</vt:lpstr>
      <vt:lpstr>Механизмы образования различных отношений, эмоциональное восприятие людьми друг друга характеризуются понятиями «идентификация», «эмпатия», «рефлексия» и «аттрак­ция». </vt:lpstr>
      <vt:lpstr>Эмпатия</vt:lpstr>
      <vt:lpstr>Рефлексия — это осознание человеком того, как он восприни­мается партнерами по общению. В рефлексии представлены как минимум шесть человек: индивид, каков он есть на самом деле; индивид, каким он сам видит себя; индивид, каким он видится дру­гому человеку, а также эти же три позиции со стороны другого. </vt:lpstr>
      <vt:lpstr>Презентация PowerPoint</vt:lpstr>
      <vt:lpstr>Презентация PowerPoint</vt:lpstr>
      <vt:lpstr>Обратная связь в общении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</cp:revision>
  <dcterms:created xsi:type="dcterms:W3CDTF">2016-02-24T11:51:15Z</dcterms:created>
  <dcterms:modified xsi:type="dcterms:W3CDTF">2016-11-16T15:09:35Z</dcterms:modified>
</cp:coreProperties>
</file>